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70" r:id="rId3"/>
    <p:sldId id="295" r:id="rId4"/>
    <p:sldId id="276" r:id="rId5"/>
    <p:sldId id="284" r:id="rId6"/>
    <p:sldId id="277" r:id="rId7"/>
    <p:sldId id="293" r:id="rId8"/>
    <p:sldId id="285" r:id="rId9"/>
    <p:sldId id="281" r:id="rId10"/>
    <p:sldId id="286" r:id="rId11"/>
    <p:sldId id="289" r:id="rId12"/>
    <p:sldId id="298" r:id="rId13"/>
    <p:sldId id="297" r:id="rId14"/>
    <p:sldId id="287" r:id="rId15"/>
    <p:sldId id="291" r:id="rId16"/>
    <p:sldId id="294" r:id="rId17"/>
    <p:sldId id="290" r:id="rId18"/>
    <p:sldId id="292" r:id="rId19"/>
    <p:sldId id="296" r:id="rId20"/>
    <p:sldId id="299" r:id="rId21"/>
    <p:sldId id="300" r:id="rId22"/>
    <p:sldId id="267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9D2"/>
    <a:srgbClr val="9FA585"/>
    <a:srgbClr val="CF7B1F"/>
    <a:srgbClr val="FFFFFF"/>
    <a:srgbClr val="405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E3FC-05F5-4264-9EBB-14454D26AEE3}" type="datetimeFigureOut">
              <a:rPr lang="nl-BE" smtClean="0"/>
              <a:t>10/12/2013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5987-BEAB-487B-B089-710F07316E25}" type="slidenum">
              <a:rPr lang="nl-BE" smtClean="0"/>
              <a:t>‹Nº›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44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34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268C14F9-EA40-485A-9808-5F1A0256EE25}" type="slidenum">
              <a:rPr lang="nl-BE" smtClean="0"/>
              <a:pPr/>
              <a:t>‹Nº›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88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830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268C14F9-EA40-485A-9808-5F1A0256EE25}" type="slidenum">
              <a:rPr lang="nl-BE" smtClean="0"/>
              <a:pPr/>
              <a:t>‹Nº›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42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35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8429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4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ristien.verbrugghen@vliruos.b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966342" y="0"/>
            <a:ext cx="8177657" cy="4581128"/>
          </a:xfrm>
          <a:prstGeom prst="rect">
            <a:avLst/>
          </a:prstGeom>
          <a:solidFill>
            <a:srgbClr val="9F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787791" y="548680"/>
            <a:ext cx="7503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</a:t>
            </a:r>
            <a:r>
              <a:rPr lang="nl-BE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Moment VLIR-UOS-</a:t>
            </a:r>
            <a:r>
              <a:rPr lang="nl-BE" sz="6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scholars</a:t>
            </a:r>
            <a:endParaRPr lang="nl-BE" sz="6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BE" sz="6000" dirty="0"/>
          </a:p>
        </p:txBody>
      </p:sp>
      <p:sp>
        <p:nvSpPr>
          <p:cNvPr id="8" name="Tekstvak 7"/>
          <p:cNvSpPr txBox="1"/>
          <p:nvPr/>
        </p:nvSpPr>
        <p:spPr>
          <a:xfrm>
            <a:off x="4744064" y="3268578"/>
            <a:ext cx="36724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Ellen </a:t>
            </a:r>
          </a:p>
          <a:p>
            <a:r>
              <a:rPr lang="nl-BE" sz="35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 Himbergen</a:t>
            </a:r>
            <a:endParaRPr lang="nl-BE" sz="3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BE" sz="60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-1" y="0"/>
            <a:ext cx="787791" cy="4581128"/>
          </a:xfrm>
          <a:prstGeom prst="rect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1" y="5203784"/>
            <a:ext cx="4122493" cy="985543"/>
          </a:xfrm>
          <a:prstGeom prst="rect">
            <a:avLst/>
          </a:prstGeom>
        </p:spPr>
      </p:pic>
      <p:pic>
        <p:nvPicPr>
          <p:cNvPr id="1026" name="Picture 2" descr="N:\COMMUNICATIE\Foto's\foto's voor richtlijnen\~P110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Budgets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2011-2013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late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on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Impact on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implementation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activities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spending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rate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2013 : “horror”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Until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2013 : 67% budget, budget cut of 11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EUR,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hard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July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2013 : release of 33% +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structural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solution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the “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political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problem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Impact (2013)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conflicts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marL="1600200" lvl="2" indent="-457200"/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Universities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colleges</a:t>
            </a:r>
          </a:p>
          <a:p>
            <a:pPr marL="1600200" lvl="2" indent="-457200"/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umbrella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/split budget per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600200" lvl="2" indent="-457200"/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/basic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600200" lvl="2" indent="-457200"/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600200" lvl="2" indent="-457200"/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funding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foreign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…</a:t>
            </a:r>
          </a:p>
          <a:p>
            <a:pPr marL="1600200" lvl="2" indent="-457200"/>
            <a:endParaRPr lang="nl-BE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Damage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ongoing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delays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; low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spending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rate</a:t>
            </a: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Damage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in Belgium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abroad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governments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universities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academics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was at risk 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Autonomy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academic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freedom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right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initiate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Open calls,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competitive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peer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selection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Cooperation model :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beyond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borders of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institutions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disciplines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VLIR-UOS as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organisation</a:t>
            </a: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saved</a:t>
            </a: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Activism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involved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Political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pressure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formal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informal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Media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pressure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arguments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Prospect of budget cut,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felt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at the level of the Flemish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universities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colleges</a:t>
            </a:r>
          </a:p>
          <a:p>
            <a:pPr marL="0" indent="0">
              <a:buNone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But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 public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debate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parliament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Overall trend worldwide </a:t>
            </a:r>
          </a:p>
        </p:txBody>
      </p:sp>
    </p:spTree>
    <p:extLst>
      <p:ext uri="{BB962C8B-B14F-4D97-AF65-F5344CB8AC3E}">
        <p14:creationId xmlns:p14="http://schemas.microsoft.com/office/powerpoint/2010/main" val="1340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2014-2016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Budget 2014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big budget cut in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cooperation,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already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in 2012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2013,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yet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again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in 2014 </a:t>
            </a:r>
          </a:p>
          <a:p>
            <a:pPr lvl="1"/>
            <a:r>
              <a:rPr lang="nl-B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nl-BE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 the level of 2009, </a:t>
            </a:r>
            <a:r>
              <a:rPr lang="nl-BE" sz="24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although</a:t>
            </a:r>
            <a:r>
              <a:rPr lang="nl-BE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0,7% BNP </a:t>
            </a:r>
            <a:r>
              <a:rPr lang="nl-BE" sz="24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committed</a:t>
            </a:r>
            <a:endParaRPr lang="nl-BE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Surprisingly</a:t>
            </a: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nl-B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in “indirect cooperation” (!!)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Calls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2013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2014 :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combined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short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Belgian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coordination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among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non-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governmental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actors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set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Joint context analyses per country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Accreditation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First priority </a:t>
            </a:r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VLIR-UOS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Pacification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restauration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confidence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entire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network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Return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normal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cycles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calls,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selections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Return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normal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continuously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optimize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concepts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formats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frameworks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…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consultation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benchmarks, studies,….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Lessons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learned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Diversification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Communication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Priorities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Diversification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Multiactor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Communication </a:t>
            </a:r>
            <a:r>
              <a:rPr lang="nl-BE" sz="28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Country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strategies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/ platforms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Platforms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exchange of information / cooperation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Risk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Organisational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Elections</a:t>
            </a: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in 2014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28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nl-BE" sz="28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next ????</a:t>
            </a:r>
          </a:p>
          <a:p>
            <a:pPr marL="0" indent="0">
              <a:buNone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2. Evaluation of </a:t>
            </a:r>
            <a:r>
              <a:rPr lang="nl-BE" b="1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cooperatio</a:t>
            </a:r>
            <a:r>
              <a:rPr lang="nl-BE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nl-BE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nl-BE" dirty="0">
              <a:solidFill>
                <a:srgbClr val="9FA58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 policy</a:t>
            </a:r>
          </a:p>
          <a:p>
            <a:pPr marL="1600200" lvl="2" indent="-457200"/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Project /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2057400" lvl="3" indent="-457200"/>
            <a:r>
              <a:rPr lang="nl-BE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 ante : </a:t>
            </a:r>
            <a:r>
              <a:rPr lang="nl-BE" sz="16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selection</a:t>
            </a:r>
            <a:endParaRPr lang="nl-BE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57400" lvl="3" indent="-457200"/>
            <a:r>
              <a:rPr lang="nl-B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Midterm</a:t>
            </a:r>
            <a:r>
              <a:rPr lang="nl-B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nl-B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57400" lvl="3" indent="-457200"/>
            <a:r>
              <a:rPr lang="nl-BE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End of </a:t>
            </a:r>
            <a:r>
              <a:rPr lang="nl-BE" sz="16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nl-BE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16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nl-BE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Thematic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evaluations</a:t>
            </a:r>
            <a:endParaRPr lang="nl-B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Methodology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marL="2057400" lvl="3" indent="-457200"/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Logical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approach</a:t>
            </a:r>
          </a:p>
          <a:p>
            <a:pPr marL="2057400" lvl="3" indent="-457200"/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Self-evaluation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nl-B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nl-BE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57400" lvl="3" indent="-457200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indicators +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KRA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+ soft indicators (partnership, cooperation)</a:t>
            </a:r>
            <a:endParaRPr lang="nl-BE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endParaRPr lang="nl-BE" sz="20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Report on the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Belgian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fight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funds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secured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Evaluation of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cooperation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2. Evaluation of </a:t>
            </a:r>
            <a:r>
              <a:rPr lang="nl-BE" b="1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cooperatio</a:t>
            </a:r>
            <a:r>
              <a:rPr lang="nl-BE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nl-BE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nl-BE" dirty="0">
              <a:solidFill>
                <a:srgbClr val="9FA58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outcomes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highly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dependent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upon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context;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adapt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toolbox</a:t>
            </a:r>
            <a:endParaRPr lang="nl-B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Longterm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commitment is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issue</a:t>
            </a:r>
          </a:p>
          <a:p>
            <a:pPr marL="1600200" lvl="2" indent="-457200"/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Focus on partnership</a:t>
            </a:r>
          </a:p>
          <a:p>
            <a:pPr marL="1600200" lvl="2" indent="-457200"/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ownership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challenge</a:t>
            </a:r>
            <a:endParaRPr lang="nl-B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Upscaling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impact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synergy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complementarity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actors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remains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challenge</a:t>
            </a:r>
            <a:endParaRPr lang="nl-B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endParaRPr lang="nl-B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endParaRPr lang="nl-BE" sz="20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2. Evaluation of </a:t>
            </a:r>
            <a:r>
              <a:rPr lang="nl-BE" b="1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cooperatio</a:t>
            </a:r>
            <a:r>
              <a:rPr lang="nl-BE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nl-BE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nl-BE" dirty="0">
              <a:solidFill>
                <a:srgbClr val="9FA58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Lessons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learned</a:t>
            </a:r>
            <a:r>
              <a:rPr lang="nl-BE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/ new policy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lines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Toolbox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differentiation</a:t>
            </a:r>
            <a:endParaRPr lang="nl-B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Country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nl-B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identification</a:t>
            </a:r>
            <a:endParaRPr lang="nl-B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endParaRPr lang="nl-BE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Personal assessment</a:t>
            </a:r>
          </a:p>
          <a:p>
            <a:pPr marL="1600200" lvl="2" indent="-457200"/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Failing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cooperation, hard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fix</a:t>
            </a:r>
          </a:p>
          <a:p>
            <a:pPr marL="1600200" lvl="2" indent="-457200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Volunteers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”, discipline experts,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experts in change management …</a:t>
            </a:r>
          </a:p>
          <a:p>
            <a:pPr marL="1600200" lvl="2" indent="-457200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Value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money</a:t>
            </a:r>
          </a:p>
          <a:p>
            <a:pPr marL="1600200" lvl="2" indent="-457200"/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Context :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enabling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environment,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influence</a:t>
            </a:r>
            <a:r>
              <a:rPr lang="nl-B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? </a:t>
            </a:r>
          </a:p>
          <a:p>
            <a:pPr marL="1600200" lvl="2" indent="-457200"/>
            <a:endParaRPr lang="nl-BE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00200" lvl="2" indent="-457200"/>
            <a:endParaRPr lang="nl-BE" sz="20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488689" y="2684574"/>
            <a:ext cx="67964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www.vliruos.be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799421" y="1400770"/>
            <a:ext cx="64857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Kristien Verbrugghen</a:t>
            </a:r>
          </a:p>
          <a:p>
            <a:pPr algn="r"/>
            <a:r>
              <a:rPr lang="nl-BE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Kristien.verbrugghen@vliruos.be</a:t>
            </a:r>
            <a:endParaRPr lang="nl-BE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nl-BE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1" y="5203784"/>
            <a:ext cx="4122493" cy="9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1. Report on </a:t>
            </a:r>
            <a:b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</a:br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nl-BE" b="1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Belgian</a:t>
            </a:r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b="1" dirty="0" err="1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situation</a:t>
            </a:r>
            <a:r>
              <a:rPr lang="nl-BE" b="1" dirty="0" smtClean="0">
                <a:solidFill>
                  <a:srgbClr val="9FA585"/>
                </a:solidFill>
                <a:latin typeface="Arial" pitchFamily="34" charset="0"/>
                <a:cs typeface="Arial" pitchFamily="34" charset="0"/>
              </a:rPr>
              <a:t> (2011-2013)</a:t>
            </a:r>
            <a:endParaRPr lang="nl-BE" dirty="0">
              <a:solidFill>
                <a:srgbClr val="9FA58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VLIR-UOS</a:t>
            </a:r>
          </a:p>
          <a:p>
            <a:pPr marL="0" indent="0">
              <a:buNone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CIUF-CUD</a:t>
            </a:r>
            <a:endParaRPr lang="nl-BE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Both,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far,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exclusively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funded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by the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federal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state,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Belgian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ministry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cooperation : ± 35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mio</a:t>
            </a:r>
            <a:r>
              <a:rPr lang="nl-BE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EUR / </a:t>
            </a:r>
            <a:r>
              <a:rPr lang="nl-BE" sz="2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year</a:t>
            </a:r>
            <a:endParaRPr lang="nl-BE" sz="28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13" y="9404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“lost” </a:t>
            </a:r>
            <a:r>
              <a:rPr lang="nl-BE" dirty="0" err="1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 : </a:t>
            </a:r>
            <a:b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</a:br>
            <a:r>
              <a:rPr lang="nl-BE" dirty="0" smtClean="0">
                <a:solidFill>
                  <a:srgbClr val="72B9D2"/>
                </a:solidFill>
                <a:latin typeface="Arial" pitchFamily="34" charset="0"/>
                <a:cs typeface="Arial" pitchFamily="34" charset="0"/>
              </a:rPr>
              <a:t>2011-2013</a:t>
            </a:r>
            <a:endParaRPr lang="nl-BE" dirty="0">
              <a:solidFill>
                <a:srgbClr val="72B9D2"/>
              </a:solidFill>
            </a:endParaRPr>
          </a:p>
        </p:txBody>
      </p:sp>
      <p:pic>
        <p:nvPicPr>
          <p:cNvPr id="2050" name="Picture 2" descr="N:\COMMUNICATIE\Foto's\Events\Actie Staten-Generaal 7 mei\Vliruos07Mai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2501"/>
            <a:ext cx="8229600" cy="16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14F9-EA40-485A-9808-5F1A0256EE25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5" name="Picture 3" descr="N:\COMMUNICATIE\Foto's\Events\Actie Staten-Generaal 7 mei\Vliruos07Mai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8" y="323556"/>
            <a:ext cx="8414038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06188" cy="75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4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14F9-EA40-485A-9808-5F1A0256EE25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3074" name="Picture 2" descr="N:\COMMUNICATIE\Foto's\Events\Actie Staten-Generaal 7 mei\Vliruos07Mai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" y="295421"/>
            <a:ext cx="8331909" cy="55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r="564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14F9-EA40-485A-9808-5F1A0256EE25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5" name="Picture 3" descr="N:\COMMUNICATIE\Foto's\Events\Actie Staten-Generaal 7 mei\Vliruos07Mai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8" y="323556"/>
            <a:ext cx="8414038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3050" cy="863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4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14F9-EA40-485A-9808-5F1A0256EE25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5" name="Picture 3" descr="N:\COMMUNICATIE\Foto's\Events\Actie Staten-Generaal 7 mei\Vliruos07Mai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8" y="323556"/>
            <a:ext cx="8414038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72863" cy="76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90279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resentatie VLIR-UOS">
  <a:themeElements>
    <a:clrScheme name="VLIR-UOS">
      <a:dk1>
        <a:srgbClr val="000000"/>
      </a:dk1>
      <a:lt1>
        <a:srgbClr val="F8F8F8"/>
      </a:lt1>
      <a:dk2>
        <a:srgbClr val="40534E"/>
      </a:dk2>
      <a:lt2>
        <a:srgbClr val="9FA585"/>
      </a:lt2>
      <a:accent1>
        <a:srgbClr val="72B9D2"/>
      </a:accent1>
      <a:accent2>
        <a:srgbClr val="CF7B1F"/>
      </a:accent2>
      <a:accent3>
        <a:srgbClr val="C5C9B5"/>
      </a:accent3>
      <a:accent4>
        <a:srgbClr val="AAD5E4"/>
      </a:accent4>
      <a:accent5>
        <a:srgbClr val="E9B071"/>
      </a:accent5>
      <a:accent6>
        <a:srgbClr val="000000"/>
      </a:accent6>
      <a:hlink>
        <a:srgbClr val="72B9D2"/>
      </a:hlink>
      <a:folHlink>
        <a:srgbClr val="40534E"/>
      </a:folHlink>
    </a:clrScheme>
    <a:fontScheme name="VLIR-UOS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VLIR-UOS</Template>
  <TotalTime>218</TotalTime>
  <Words>515</Words>
  <Application>Microsoft Office PowerPoint</Application>
  <PresentationFormat>Presentación en pantalla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Sjabloon presentatie VLIR-UOS</vt:lpstr>
      <vt:lpstr>Presentación de PowerPoint</vt:lpstr>
      <vt:lpstr>Contents</vt:lpstr>
      <vt:lpstr>1. Report on  the Belgian situation (2011-2013)</vt:lpstr>
      <vt:lpstr>Two “lost” years :  2011-2013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Budgets </vt:lpstr>
      <vt:lpstr>Impact (2013)</vt:lpstr>
      <vt:lpstr>What was at risk ? </vt:lpstr>
      <vt:lpstr>What saved us ?</vt:lpstr>
      <vt:lpstr>2014-2016</vt:lpstr>
      <vt:lpstr>First priority for VLIR-UOS</vt:lpstr>
      <vt:lpstr>Lessons learned</vt:lpstr>
      <vt:lpstr>Priorities for the years to come</vt:lpstr>
      <vt:lpstr>Elections in 2014</vt:lpstr>
      <vt:lpstr>2. Evaluation of university cooperation for development</vt:lpstr>
      <vt:lpstr>2. Evaluation of university cooperation for development</vt:lpstr>
      <vt:lpstr>2. Evaluation of university cooperation for development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Ellen Van Himbergen</dc:creator>
  <cp:lastModifiedBy>Nadja Gmelch</cp:lastModifiedBy>
  <cp:revision>33</cp:revision>
  <dcterms:created xsi:type="dcterms:W3CDTF">2013-09-08T20:25:17Z</dcterms:created>
  <dcterms:modified xsi:type="dcterms:W3CDTF">2013-12-10T12:12:39Z</dcterms:modified>
</cp:coreProperties>
</file>