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60" r:id="rId6"/>
    <p:sldId id="259" r:id="rId7"/>
    <p:sldId id="261" r:id="rId8"/>
    <p:sldId id="264" r:id="rId9"/>
    <p:sldId id="263" r:id="rId10"/>
    <p:sldId id="265" r:id="rId11"/>
    <p:sldId id="266" r:id="rId12"/>
    <p:sldId id="267" r:id="rId13"/>
    <p:sldId id="269" r:id="rId14"/>
    <p:sldId id="268" r:id="rId15"/>
    <p:sldId id="271" r:id="rId1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7" d="100"/>
          <a:sy n="77" d="100"/>
        </p:scale>
        <p:origin x="-1092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a-ES" smtClean="0"/>
              <a:t>Feu clic aquí per editar l'estil de subtítols del patró.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DA6E-7D65-4CF3-9615-C0C8EFD87DA7}" type="datetimeFigureOut">
              <a:rPr lang="ca-ES" smtClean="0"/>
              <a:pPr/>
              <a:t>18/12/2013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A933C-B796-46EC-B513-D1E5FC73C4DA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774087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DA6E-7D65-4CF3-9615-C0C8EFD87DA7}" type="datetimeFigureOut">
              <a:rPr lang="ca-ES" smtClean="0"/>
              <a:pPr/>
              <a:t>18/12/2013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A933C-B796-46EC-B513-D1E5FC73C4DA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72155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DA6E-7D65-4CF3-9615-C0C8EFD87DA7}" type="datetimeFigureOut">
              <a:rPr lang="ca-ES" smtClean="0"/>
              <a:pPr/>
              <a:t>18/12/2013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A933C-B796-46EC-B513-D1E5FC73C4DA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092259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DA6E-7D65-4CF3-9615-C0C8EFD87DA7}" type="datetimeFigureOut">
              <a:rPr lang="ca-ES" smtClean="0"/>
              <a:pPr/>
              <a:t>18/12/2013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A933C-B796-46EC-B513-D1E5FC73C4DA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566602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DA6E-7D65-4CF3-9615-C0C8EFD87DA7}" type="datetimeFigureOut">
              <a:rPr lang="ca-ES" smtClean="0"/>
              <a:pPr/>
              <a:t>18/12/2013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A933C-B796-46EC-B513-D1E5FC73C4DA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491085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DA6E-7D65-4CF3-9615-C0C8EFD87DA7}" type="datetimeFigureOut">
              <a:rPr lang="ca-ES" smtClean="0"/>
              <a:pPr/>
              <a:t>18/12/2013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A933C-B796-46EC-B513-D1E5FC73C4DA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957406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DA6E-7D65-4CF3-9615-C0C8EFD87DA7}" type="datetimeFigureOut">
              <a:rPr lang="ca-ES" smtClean="0"/>
              <a:pPr/>
              <a:t>18/12/2013</a:t>
            </a:fld>
            <a:endParaRPr lang="ca-ES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A933C-B796-46EC-B513-D1E5FC73C4DA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805056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DA6E-7D65-4CF3-9615-C0C8EFD87DA7}" type="datetimeFigureOut">
              <a:rPr lang="ca-ES" smtClean="0"/>
              <a:pPr/>
              <a:t>18/12/2013</a:t>
            </a:fld>
            <a:endParaRPr lang="ca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A933C-B796-46EC-B513-D1E5FC73C4DA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5053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DA6E-7D65-4CF3-9615-C0C8EFD87DA7}" type="datetimeFigureOut">
              <a:rPr lang="ca-ES" smtClean="0"/>
              <a:pPr/>
              <a:t>18/12/2013</a:t>
            </a:fld>
            <a:endParaRPr lang="ca-ES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A933C-B796-46EC-B513-D1E5FC73C4DA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312484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DA6E-7D65-4CF3-9615-C0C8EFD87DA7}" type="datetimeFigureOut">
              <a:rPr lang="ca-ES" smtClean="0"/>
              <a:pPr/>
              <a:t>18/12/2013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A933C-B796-46EC-B513-D1E5FC73C4DA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067946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DA6E-7D65-4CF3-9615-C0C8EFD87DA7}" type="datetimeFigureOut">
              <a:rPr lang="ca-ES" smtClean="0"/>
              <a:pPr/>
              <a:t>18/12/2013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A933C-B796-46EC-B513-D1E5FC73C4DA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216347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4DA6E-7D65-4CF3-9615-C0C8EFD87DA7}" type="datetimeFigureOut">
              <a:rPr lang="ca-ES" smtClean="0"/>
              <a:pPr/>
              <a:t>18/12/2013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A933C-B796-46EC-B513-D1E5FC73C4DA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21782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56997" y="234888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it-IT" sz="4000" b="1" dirty="0">
                <a:solidFill>
                  <a:srgbClr val="000000"/>
                </a:solidFill>
              </a:rPr>
              <a:t>Seminari “Cap a on va la cooperació universitària per al desenvolupament</a:t>
            </a:r>
            <a:r>
              <a:rPr lang="it-IT" sz="4000" b="1" dirty="0" smtClean="0">
                <a:solidFill>
                  <a:srgbClr val="000000"/>
                </a:solidFill>
              </a:rPr>
              <a:t>?</a:t>
            </a:r>
            <a:br>
              <a:rPr lang="it-IT" sz="4000" b="1" dirty="0" smtClean="0">
                <a:solidFill>
                  <a:srgbClr val="000000"/>
                </a:solidFill>
              </a:rPr>
            </a:br>
            <a:r>
              <a:rPr lang="it-IT" sz="1000" b="1" dirty="0" smtClean="0">
                <a:solidFill>
                  <a:srgbClr val="000000"/>
                </a:solidFill>
              </a:rPr>
              <a:t> </a:t>
            </a:r>
            <a:r>
              <a:rPr lang="it-IT" sz="4000" b="1" dirty="0" smtClean="0">
                <a:solidFill>
                  <a:srgbClr val="000000"/>
                </a:solidFill>
              </a:rPr>
              <a:t/>
            </a:r>
            <a:br>
              <a:rPr lang="it-IT" sz="4000" b="1" dirty="0" smtClean="0">
                <a:solidFill>
                  <a:srgbClr val="000000"/>
                </a:solidFill>
              </a:rPr>
            </a:br>
            <a:r>
              <a:rPr lang="ca-ES" sz="3600" b="1" i="1" dirty="0" smtClean="0">
                <a:solidFill>
                  <a:schemeClr val="accent1">
                    <a:lumMod val="75000"/>
                  </a:schemeClr>
                </a:solidFill>
              </a:rPr>
              <a:t>Respostes </a:t>
            </a:r>
            <a:r>
              <a:rPr lang="ca-ES" sz="3600" b="1" i="1" dirty="0">
                <a:solidFill>
                  <a:schemeClr val="accent1">
                    <a:lumMod val="75000"/>
                  </a:schemeClr>
                </a:solidFill>
              </a:rPr>
              <a:t>de les universitats al canvi de paradigma de la cooperació internacional </a:t>
            </a:r>
            <a:r>
              <a:rPr lang="ca-ES" sz="3600" dirty="0"/>
              <a:t>	</a:t>
            </a:r>
            <a:br>
              <a:rPr lang="ca-ES" sz="3600" dirty="0"/>
            </a:br>
            <a:r>
              <a:rPr lang="it-IT" sz="4000" b="1" dirty="0" smtClean="0">
                <a:solidFill>
                  <a:srgbClr val="000000"/>
                </a:solidFill>
              </a:rPr>
              <a:t> </a:t>
            </a:r>
            <a:r>
              <a:rPr lang="it-IT" dirty="0">
                <a:solidFill>
                  <a:srgbClr val="000000"/>
                </a:solidFill>
              </a:rPr>
              <a:t/>
            </a:r>
            <a:br>
              <a:rPr lang="it-IT" dirty="0">
                <a:solidFill>
                  <a:srgbClr val="000000"/>
                </a:solidFill>
              </a:rPr>
            </a:br>
            <a:endParaRPr lang="ca-ES" dirty="0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a-ES" sz="2400" dirty="0" smtClean="0">
                <a:solidFill>
                  <a:srgbClr val="000000"/>
                </a:solidFill>
              </a:rPr>
              <a:t>Josep Casanovas</a:t>
            </a:r>
          </a:p>
          <a:p>
            <a:r>
              <a:rPr lang="ca-ES" sz="2400" b="1" dirty="0" smtClean="0">
                <a:solidFill>
                  <a:schemeClr val="accent1">
                    <a:lumMod val="75000"/>
                  </a:schemeClr>
                </a:solidFill>
              </a:rPr>
              <a:t>CCD. Universitat Politècnica de Catalunya</a:t>
            </a:r>
          </a:p>
          <a:p>
            <a:r>
              <a:rPr lang="ca-ES" sz="2000" dirty="0" smtClean="0">
                <a:solidFill>
                  <a:srgbClr val="000000"/>
                </a:solidFill>
              </a:rPr>
              <a:t>Dilluns, 9 de desembre de 2013</a:t>
            </a:r>
          </a:p>
          <a:p>
            <a:r>
              <a:rPr lang="ca-ES" sz="2000" dirty="0" smtClean="0">
                <a:solidFill>
                  <a:srgbClr val="000000"/>
                </a:solidFill>
              </a:rPr>
              <a:t>Casa Convalescència</a:t>
            </a:r>
            <a:endParaRPr lang="ca-E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6057684"/>
            <a:ext cx="7632848" cy="468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322414"/>
            <a:ext cx="3384376" cy="47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036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a-ES" b="1" dirty="0" smtClean="0">
                <a:solidFill>
                  <a:schemeClr val="accent1">
                    <a:lumMod val="75000"/>
                  </a:schemeClr>
                </a:solidFill>
              </a:rPr>
              <a:t>3 - La situació a la UPC</a:t>
            </a:r>
            <a:endParaRPr lang="ca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a-ES" dirty="0" smtClean="0"/>
              <a:t>En paral·lel, obliga a deixar de banda línies de treball que havíem definit quan la situació i les possibilitats eren ben diferents.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a-ES" dirty="0" smtClean="0"/>
              <a:t>Per exemple, accions orientades a </a:t>
            </a:r>
            <a:r>
              <a:rPr lang="ca-ES" b="1" i="1" dirty="0" smtClean="0"/>
              <a:t>facilitar</a:t>
            </a:r>
            <a:r>
              <a:rPr lang="ca-ES" dirty="0" smtClean="0"/>
              <a:t> la participació del </a:t>
            </a:r>
            <a:r>
              <a:rPr lang="ca-ES" b="1" i="1" dirty="0" smtClean="0"/>
              <a:t>PAS</a:t>
            </a:r>
            <a:r>
              <a:rPr lang="ca-ES" dirty="0" smtClean="0"/>
              <a:t> en activitats de cooperació internacional. </a:t>
            </a:r>
          </a:p>
          <a:p>
            <a:pPr marL="0" lvl="0" indent="0">
              <a:buNone/>
            </a:pPr>
            <a:r>
              <a:rPr lang="ca-ES" dirty="0" smtClean="0"/>
              <a:t> </a:t>
            </a:r>
            <a:endParaRPr lang="es-ES" dirty="0" smtClean="0"/>
          </a:p>
          <a:p>
            <a:pPr marL="0" lvl="0" indent="0">
              <a:buNone/>
            </a:pPr>
            <a:r>
              <a:rPr lang="ca-ES" dirty="0" smtClean="0"/>
              <a:t>Cal actuar cercant la </a:t>
            </a:r>
            <a:r>
              <a:rPr lang="ca-ES" b="1" i="1" dirty="0" smtClean="0"/>
              <a:t>qualitat</a:t>
            </a:r>
            <a:r>
              <a:rPr lang="ca-ES" dirty="0" smtClean="0"/>
              <a:t>, no la quantitat.</a:t>
            </a:r>
            <a:endParaRPr lang="es-ES" dirty="0" smtClean="0"/>
          </a:p>
          <a:p>
            <a:pPr marL="0" indent="0">
              <a:buNone/>
            </a:pPr>
            <a:endParaRPr lang="ca-ES" dirty="0"/>
          </a:p>
        </p:txBody>
      </p:sp>
      <p:grpSp>
        <p:nvGrpSpPr>
          <p:cNvPr id="5" name="Agrupa 4"/>
          <p:cNvGrpSpPr/>
          <p:nvPr/>
        </p:nvGrpSpPr>
        <p:grpSpPr>
          <a:xfrm>
            <a:off x="107504" y="6293944"/>
            <a:ext cx="8798320" cy="411812"/>
            <a:chOff x="107504" y="6293944"/>
            <a:chExt cx="8798320" cy="411812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5735" y="6293944"/>
              <a:ext cx="6710089" cy="411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6366215"/>
              <a:ext cx="1913265" cy="2672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61270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a-ES" b="1" dirty="0" smtClean="0">
                <a:solidFill>
                  <a:schemeClr val="accent1">
                    <a:lumMod val="75000"/>
                  </a:schemeClr>
                </a:solidFill>
              </a:rPr>
              <a:t>3 - La situació a la UPC</a:t>
            </a:r>
            <a:endParaRPr lang="ca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z="2800" dirty="0" smtClean="0"/>
              <a:t>Més </a:t>
            </a:r>
            <a:r>
              <a:rPr lang="ca-ES" sz="2800" b="1" i="1" dirty="0" smtClean="0"/>
              <a:t>obertura</a:t>
            </a:r>
            <a:r>
              <a:rPr lang="ca-ES" sz="2800" dirty="0" smtClean="0"/>
              <a:t>: cercar oportunitats fora, en particular explorant altres canals de finançament:</a:t>
            </a:r>
          </a:p>
          <a:p>
            <a:pPr marL="0" lvl="0" indent="0">
              <a:buNone/>
            </a:pPr>
            <a:endParaRPr lang="ca-ES" sz="2800" dirty="0" smtClean="0"/>
          </a:p>
          <a:p>
            <a:pPr lvl="2">
              <a:buFont typeface="Wingdings" panose="05000000000000000000" pitchFamily="2" charset="2"/>
              <a:buChar char="Ø"/>
            </a:pPr>
            <a:r>
              <a:rPr lang="ca-ES" dirty="0" smtClean="0"/>
              <a:t> </a:t>
            </a:r>
            <a:r>
              <a:rPr lang="ca-ES" sz="3200" dirty="0" smtClean="0"/>
              <a:t>projectes europeus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a-ES" sz="3200" dirty="0" smtClean="0"/>
              <a:t> aliances </a:t>
            </a:r>
            <a:r>
              <a:rPr lang="ca-ES" sz="3200" dirty="0" err="1" smtClean="0"/>
              <a:t>público</a:t>
            </a:r>
            <a:r>
              <a:rPr lang="ca-ES" sz="3200" dirty="0" smtClean="0"/>
              <a:t>-privades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a-ES" sz="3200" dirty="0" smtClean="0"/>
              <a:t> fórmules de </a:t>
            </a:r>
            <a:r>
              <a:rPr lang="ca-ES" sz="3200" i="1" dirty="0" err="1" smtClean="0"/>
              <a:t>crowdfunding</a:t>
            </a:r>
            <a:endParaRPr lang="ca-ES" sz="3200" i="1" dirty="0" smtClean="0"/>
          </a:p>
          <a:p>
            <a:pPr lvl="2">
              <a:buFont typeface="Wingdings" panose="05000000000000000000" pitchFamily="2" charset="2"/>
              <a:buChar char="Ø"/>
            </a:pPr>
            <a:r>
              <a:rPr lang="ca-ES" sz="3200" i="1" dirty="0" smtClean="0"/>
              <a:t> </a:t>
            </a:r>
            <a:r>
              <a:rPr lang="ca-ES" sz="3200" i="1" dirty="0" err="1" smtClean="0"/>
              <a:t>alumni</a:t>
            </a:r>
            <a:r>
              <a:rPr lang="ca-ES" sz="3200" i="1" dirty="0" smtClean="0"/>
              <a:t> </a:t>
            </a:r>
            <a:r>
              <a:rPr lang="ca-ES" sz="3200" dirty="0" smtClean="0"/>
              <a:t>...</a:t>
            </a:r>
            <a:endParaRPr lang="es-ES" sz="3200" dirty="0" smtClean="0"/>
          </a:p>
        </p:txBody>
      </p:sp>
      <p:grpSp>
        <p:nvGrpSpPr>
          <p:cNvPr id="5" name="Agrupa 4"/>
          <p:cNvGrpSpPr/>
          <p:nvPr/>
        </p:nvGrpSpPr>
        <p:grpSpPr>
          <a:xfrm>
            <a:off x="107504" y="6293944"/>
            <a:ext cx="8798320" cy="411812"/>
            <a:chOff x="107504" y="6293944"/>
            <a:chExt cx="8798320" cy="411812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5735" y="6293944"/>
              <a:ext cx="6710089" cy="411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6366215"/>
              <a:ext cx="1913265" cy="2672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89143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a-ES" sz="4000" b="1" dirty="0" smtClean="0">
                <a:solidFill>
                  <a:schemeClr val="accent1">
                    <a:lumMod val="75000"/>
                  </a:schemeClr>
                </a:solidFill>
              </a:rPr>
              <a:t>4 - Perspectives de futur</a:t>
            </a:r>
            <a:endParaRPr lang="ca-ES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a-ES" dirty="0"/>
              <a:t> </a:t>
            </a:r>
            <a:r>
              <a:rPr lang="ca-ES" sz="2800" dirty="0" smtClean="0"/>
              <a:t>En </a:t>
            </a:r>
            <a:r>
              <a:rPr lang="ca-ES" sz="2800" dirty="0"/>
              <a:t>el període que </a:t>
            </a:r>
            <a:r>
              <a:rPr lang="ca-ES" sz="2800" dirty="0" smtClean="0"/>
              <a:t>travessem...</a:t>
            </a:r>
          </a:p>
          <a:p>
            <a:pPr marL="0" indent="0">
              <a:buNone/>
            </a:pPr>
            <a:endParaRPr lang="ca-ES" sz="2800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ca-ES" sz="2800" dirty="0" smtClean="0"/>
              <a:t>la </a:t>
            </a:r>
            <a:r>
              <a:rPr lang="ca-ES" sz="2800" dirty="0"/>
              <a:t>principal amenaça no és la manca de finançament sinó la possible </a:t>
            </a:r>
            <a:r>
              <a:rPr lang="ca-ES" sz="2800" b="1" i="1" dirty="0"/>
              <a:t>pèrdua de suport </a:t>
            </a:r>
            <a:r>
              <a:rPr lang="ca-ES" sz="2800" b="1" i="1" dirty="0" smtClean="0"/>
              <a:t>social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a-ES" sz="2800" dirty="0" smtClean="0"/>
              <a:t>començant </a:t>
            </a:r>
            <a:r>
              <a:rPr lang="ca-ES" sz="2800" dirty="0"/>
              <a:t>pel de les nostres respectives </a:t>
            </a:r>
            <a:r>
              <a:rPr lang="ca-ES" sz="2800" b="1" i="1" dirty="0"/>
              <a:t>comunitats universitàries</a:t>
            </a:r>
            <a:r>
              <a:rPr lang="ca-ES" sz="2800" dirty="0"/>
              <a:t>. </a:t>
            </a:r>
            <a:endParaRPr lang="ca-ES" sz="2800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ca-ES" sz="2800" dirty="0" smtClean="0"/>
              <a:t>Si </a:t>
            </a:r>
            <a:r>
              <a:rPr lang="ca-ES" sz="2800" dirty="0"/>
              <a:t>aquest suport es manté viu, </a:t>
            </a:r>
            <a:r>
              <a:rPr lang="ca-ES" sz="2800" b="1" i="1" dirty="0"/>
              <a:t>els recursos acabaran tornant</a:t>
            </a:r>
            <a:r>
              <a:rPr lang="ca-ES" sz="2800" dirty="0"/>
              <a:t>.</a:t>
            </a:r>
            <a:endParaRPr lang="es-ES" sz="2800" dirty="0"/>
          </a:p>
          <a:p>
            <a:pPr>
              <a:buFont typeface="Wingdings" panose="05000000000000000000" pitchFamily="2" charset="2"/>
              <a:buChar char="Ø"/>
            </a:pPr>
            <a:endParaRPr lang="es-ES" dirty="0"/>
          </a:p>
        </p:txBody>
      </p:sp>
      <p:grpSp>
        <p:nvGrpSpPr>
          <p:cNvPr id="5" name="Agrupa 4"/>
          <p:cNvGrpSpPr/>
          <p:nvPr/>
        </p:nvGrpSpPr>
        <p:grpSpPr>
          <a:xfrm>
            <a:off x="107504" y="6293944"/>
            <a:ext cx="8798320" cy="411812"/>
            <a:chOff x="107504" y="6293944"/>
            <a:chExt cx="8798320" cy="411812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5735" y="6293944"/>
              <a:ext cx="6710089" cy="411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6366215"/>
              <a:ext cx="1913265" cy="2672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514710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a-ES" sz="4000" b="1" dirty="0" smtClean="0">
                <a:solidFill>
                  <a:schemeClr val="accent1">
                    <a:lumMod val="75000"/>
                  </a:schemeClr>
                </a:solidFill>
              </a:rPr>
              <a:t>4 - Perspectives de futur</a:t>
            </a:r>
            <a:endParaRPr lang="ca-ES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a-ES" sz="2800" dirty="0" smtClean="0"/>
              <a:t>Cal </a:t>
            </a:r>
            <a:r>
              <a:rPr lang="ca-ES" sz="2800" dirty="0"/>
              <a:t>més </a:t>
            </a:r>
            <a:r>
              <a:rPr lang="ca-ES" sz="2800" b="1" i="1" dirty="0"/>
              <a:t>concertació</a:t>
            </a:r>
            <a:r>
              <a:rPr lang="ca-ES" sz="2800" dirty="0"/>
              <a:t> i </a:t>
            </a:r>
            <a:r>
              <a:rPr lang="ca-ES" sz="2800" b="1" i="1" dirty="0"/>
              <a:t>coordinació </a:t>
            </a:r>
            <a:r>
              <a:rPr lang="ca-ES" sz="2800" b="1" i="1" dirty="0" smtClean="0"/>
              <a:t>d’esforços</a:t>
            </a:r>
            <a:r>
              <a:rPr lang="ca-ES" sz="2800" dirty="0" smtClean="0"/>
              <a:t>...</a:t>
            </a:r>
          </a:p>
          <a:p>
            <a:pPr marL="0" lvl="0" indent="0">
              <a:buNone/>
            </a:pPr>
            <a:endParaRPr lang="ca-ES" sz="28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a-ES" dirty="0" smtClean="0"/>
              <a:t> dins de les universitats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a-ES" dirty="0" smtClean="0"/>
              <a:t> entre les universitats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a-ES" dirty="0" smtClean="0"/>
              <a:t> i amb altres actors</a:t>
            </a:r>
          </a:p>
          <a:p>
            <a:pPr marL="0" indent="0">
              <a:buNone/>
            </a:pPr>
            <a:endParaRPr lang="ca-ES" sz="2800" dirty="0" smtClean="0"/>
          </a:p>
          <a:p>
            <a:pPr marL="0" indent="0">
              <a:buNone/>
            </a:pPr>
            <a:r>
              <a:rPr lang="ca-ES" sz="2800" dirty="0" smtClean="0"/>
              <a:t>per aconseguir </a:t>
            </a:r>
            <a:r>
              <a:rPr lang="ca-ES" sz="2800" b="1" i="1" dirty="0" smtClean="0"/>
              <a:t>més visibilitat </a:t>
            </a:r>
            <a:r>
              <a:rPr lang="ca-ES" sz="2800" dirty="0" smtClean="0"/>
              <a:t>i </a:t>
            </a:r>
            <a:r>
              <a:rPr lang="ca-ES" sz="2800" b="1" i="1" dirty="0" smtClean="0"/>
              <a:t>més impacte</a:t>
            </a:r>
            <a:r>
              <a:rPr lang="ca-ES" sz="2800" dirty="0" smtClean="0"/>
              <a:t>.</a:t>
            </a:r>
            <a:endParaRPr lang="es-ES" sz="2800" dirty="0" smtClean="0"/>
          </a:p>
          <a:p>
            <a:pPr marL="0" lvl="0" indent="0">
              <a:buNone/>
            </a:pPr>
            <a:endParaRPr lang="ca-ES" dirty="0" smtClean="0"/>
          </a:p>
        </p:txBody>
      </p:sp>
      <p:grpSp>
        <p:nvGrpSpPr>
          <p:cNvPr id="5" name="Agrupa 4"/>
          <p:cNvGrpSpPr/>
          <p:nvPr/>
        </p:nvGrpSpPr>
        <p:grpSpPr>
          <a:xfrm>
            <a:off x="107504" y="6293944"/>
            <a:ext cx="8798320" cy="411812"/>
            <a:chOff x="107504" y="6293944"/>
            <a:chExt cx="8798320" cy="411812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5735" y="6293944"/>
              <a:ext cx="6710089" cy="411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6366215"/>
              <a:ext cx="1913265" cy="2672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5147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a-ES" sz="4000" b="1" dirty="0" smtClean="0">
                <a:solidFill>
                  <a:schemeClr val="accent1">
                    <a:lumMod val="75000"/>
                  </a:schemeClr>
                </a:solidFill>
              </a:rPr>
              <a:t>4 - Perspectives de futur</a:t>
            </a:r>
            <a:endParaRPr lang="ca-ES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ca-ES" sz="2800" dirty="0" smtClean="0"/>
              <a:t>Tard </a:t>
            </a:r>
            <a:r>
              <a:rPr lang="ca-ES" sz="2800" dirty="0"/>
              <a:t>o d’hora, la situació de crisi es </a:t>
            </a:r>
            <a:r>
              <a:rPr lang="ca-ES" sz="2800" dirty="0" smtClean="0"/>
              <a:t>superarà...</a:t>
            </a:r>
          </a:p>
          <a:p>
            <a:pPr marL="0" lvl="0" indent="0">
              <a:buNone/>
            </a:pPr>
            <a:endParaRPr lang="ca-ES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ca-ES" sz="2800" dirty="0" smtClean="0"/>
              <a:t>Les </a:t>
            </a:r>
            <a:r>
              <a:rPr lang="ca-ES" sz="2800" dirty="0"/>
              <a:t>millors universitats a nivell mundial </a:t>
            </a:r>
            <a:r>
              <a:rPr lang="ca-ES" sz="2800" dirty="0" smtClean="0"/>
              <a:t>no </a:t>
            </a:r>
            <a:r>
              <a:rPr lang="ca-ES" sz="2800" dirty="0"/>
              <a:t>han deixat mai de donar </a:t>
            </a:r>
            <a:r>
              <a:rPr lang="ca-ES" sz="2800" b="1" i="1" dirty="0"/>
              <a:t>valor estratègic </a:t>
            </a:r>
            <a:r>
              <a:rPr lang="ca-ES" sz="2800" dirty="0"/>
              <a:t>a aquesta </a:t>
            </a:r>
            <a:r>
              <a:rPr lang="ca-ES" sz="2800" dirty="0" smtClean="0"/>
              <a:t>activitat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a-ES" sz="2800" dirty="0" smtClean="0"/>
              <a:t>...i </a:t>
            </a:r>
            <a:r>
              <a:rPr lang="ca-ES" sz="2800" dirty="0"/>
              <a:t>no només per criteris ètics (funció social de les universitats, RSU...) </a:t>
            </a:r>
            <a:endParaRPr lang="ca-ES" sz="2800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ca-ES" sz="2800" dirty="0" smtClean="0"/>
              <a:t>sinó </a:t>
            </a:r>
            <a:r>
              <a:rPr lang="ca-ES" sz="2800" dirty="0"/>
              <a:t>també per </a:t>
            </a:r>
            <a:r>
              <a:rPr lang="ca-ES" sz="2800" b="1" i="1" dirty="0"/>
              <a:t>millorar</a:t>
            </a:r>
            <a:r>
              <a:rPr lang="ca-ES" sz="2800" dirty="0"/>
              <a:t> el seu posicionament </a:t>
            </a:r>
            <a:r>
              <a:rPr lang="ca-ES" sz="2800" dirty="0" smtClean="0"/>
              <a:t>(en </a:t>
            </a:r>
            <a:r>
              <a:rPr lang="ca-ES" sz="2800" dirty="0"/>
              <a:t>un món en què el creixement actual i futur en bona mesura ha passat a concentrar-se en el països de renda baixa, ara receptors </a:t>
            </a:r>
            <a:r>
              <a:rPr lang="ca-ES" sz="2800" dirty="0" smtClean="0"/>
              <a:t>d’AOD).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a-ES" sz="2800" dirty="0" smtClean="0"/>
              <a:t>Les universitats tornaran a reforçar el </a:t>
            </a:r>
            <a:r>
              <a:rPr lang="ca-ES" sz="2800" b="1" i="1" dirty="0" smtClean="0"/>
              <a:t>compromís</a:t>
            </a:r>
            <a:r>
              <a:rPr lang="ca-ES" sz="2800" dirty="0" smtClean="0"/>
              <a:t> amb la seva missió. </a:t>
            </a:r>
            <a:endParaRPr lang="es-ES" sz="2800" dirty="0"/>
          </a:p>
        </p:txBody>
      </p:sp>
      <p:grpSp>
        <p:nvGrpSpPr>
          <p:cNvPr id="5" name="Agrupa 4"/>
          <p:cNvGrpSpPr/>
          <p:nvPr/>
        </p:nvGrpSpPr>
        <p:grpSpPr>
          <a:xfrm>
            <a:off x="107504" y="6293944"/>
            <a:ext cx="8798320" cy="411812"/>
            <a:chOff x="107504" y="6293944"/>
            <a:chExt cx="8798320" cy="411812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5735" y="6293944"/>
              <a:ext cx="6710089" cy="411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6366215"/>
              <a:ext cx="1913265" cy="2672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51471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83569" y="1844824"/>
            <a:ext cx="7772400" cy="1470025"/>
          </a:xfrm>
        </p:spPr>
        <p:txBody>
          <a:bodyPr>
            <a:noAutofit/>
          </a:bodyPr>
          <a:lstStyle/>
          <a:p>
            <a:r>
              <a:rPr lang="it-IT" sz="3200" b="1" dirty="0">
                <a:solidFill>
                  <a:srgbClr val="000000"/>
                </a:solidFill>
              </a:rPr>
              <a:t>Seminari “Cap a on va la cooperació universitària per al desenvolupament</a:t>
            </a:r>
            <a:r>
              <a:rPr lang="it-IT" sz="3200" b="1" dirty="0" smtClean="0">
                <a:solidFill>
                  <a:srgbClr val="000000"/>
                </a:solidFill>
              </a:rPr>
              <a:t>?</a:t>
            </a:r>
            <a:br>
              <a:rPr lang="it-IT" sz="3200" b="1" dirty="0" smtClean="0">
                <a:solidFill>
                  <a:srgbClr val="000000"/>
                </a:solidFill>
              </a:rPr>
            </a:br>
            <a:r>
              <a:rPr lang="it-IT" sz="800" b="1" dirty="0" smtClean="0">
                <a:solidFill>
                  <a:srgbClr val="000000"/>
                </a:solidFill>
              </a:rPr>
              <a:t> </a:t>
            </a:r>
            <a:r>
              <a:rPr lang="it-IT" sz="3200" b="1" dirty="0" smtClean="0">
                <a:solidFill>
                  <a:srgbClr val="000000"/>
                </a:solidFill>
              </a:rPr>
              <a:t/>
            </a:r>
            <a:br>
              <a:rPr lang="it-IT" sz="3200" b="1" dirty="0" smtClean="0">
                <a:solidFill>
                  <a:srgbClr val="000000"/>
                </a:solidFill>
              </a:rPr>
            </a:br>
            <a:r>
              <a:rPr lang="ca-ES" sz="2800" b="1" i="1" dirty="0" smtClean="0">
                <a:solidFill>
                  <a:schemeClr val="accent1">
                    <a:lumMod val="75000"/>
                  </a:schemeClr>
                </a:solidFill>
              </a:rPr>
              <a:t>Respostes </a:t>
            </a:r>
            <a:r>
              <a:rPr lang="ca-ES" sz="2800" b="1" i="1" dirty="0">
                <a:solidFill>
                  <a:schemeClr val="accent1">
                    <a:lumMod val="75000"/>
                  </a:schemeClr>
                </a:solidFill>
              </a:rPr>
              <a:t>de les universitats al canvi de paradigma de la cooperació </a:t>
            </a:r>
            <a:r>
              <a:rPr lang="ca-ES" sz="2800" b="1" i="1" dirty="0" smtClean="0">
                <a:solidFill>
                  <a:schemeClr val="accent1">
                    <a:lumMod val="75000"/>
                  </a:schemeClr>
                </a:solidFill>
              </a:rPr>
              <a:t>internacional</a:t>
            </a:r>
            <a:r>
              <a:rPr lang="it-IT" sz="3600" dirty="0">
                <a:solidFill>
                  <a:srgbClr val="000000"/>
                </a:solidFill>
              </a:rPr>
              <a:t/>
            </a:r>
            <a:br>
              <a:rPr lang="it-IT" sz="3600" dirty="0">
                <a:solidFill>
                  <a:srgbClr val="000000"/>
                </a:solidFill>
              </a:rPr>
            </a:br>
            <a:endParaRPr lang="ca-ES" sz="3600" dirty="0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a-ES" sz="2400" dirty="0" smtClean="0">
                <a:solidFill>
                  <a:srgbClr val="000000"/>
                </a:solidFill>
              </a:rPr>
              <a:t>Josep Casanovas, Xavi Ortega, Eva Vidal</a:t>
            </a:r>
          </a:p>
          <a:p>
            <a:r>
              <a:rPr lang="ca-ES" sz="2400" b="1" dirty="0" smtClean="0">
                <a:solidFill>
                  <a:schemeClr val="accent1">
                    <a:lumMod val="75000"/>
                  </a:schemeClr>
                </a:solidFill>
              </a:rPr>
              <a:t>CCD. Universitat Politècnica de Catalunya</a:t>
            </a:r>
          </a:p>
          <a:p>
            <a:r>
              <a:rPr lang="ca-ES" sz="2400" i="1" dirty="0">
                <a:solidFill>
                  <a:schemeClr val="accent1">
                    <a:lumMod val="75000"/>
                  </a:schemeClr>
                </a:solidFill>
              </a:rPr>
              <a:t>j</a:t>
            </a:r>
            <a:r>
              <a:rPr lang="ca-ES" sz="2400" i="1" dirty="0" smtClean="0">
                <a:solidFill>
                  <a:schemeClr val="accent1">
                    <a:lumMod val="75000"/>
                  </a:schemeClr>
                </a:solidFill>
              </a:rPr>
              <a:t>osep.casanovas@upc.edu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6057684"/>
            <a:ext cx="7632848" cy="468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312355"/>
            <a:ext cx="3456384" cy="4828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984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712968" cy="1143000"/>
          </a:xfrm>
        </p:spPr>
        <p:txBody>
          <a:bodyPr>
            <a:noAutofit/>
          </a:bodyPr>
          <a:lstStyle/>
          <a:p>
            <a:pPr algn="l"/>
            <a:r>
              <a:rPr lang="ca-ES" sz="3500" b="1" dirty="0" smtClean="0">
                <a:solidFill>
                  <a:schemeClr val="accent1">
                    <a:lumMod val="75000"/>
                  </a:schemeClr>
                </a:solidFill>
              </a:rPr>
              <a:t>1 - Consell de Cooperació al Desenvolupament de la Generalitat de Catalunya</a:t>
            </a:r>
            <a:endParaRPr lang="ca-ES" sz="35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a-ES" b="1" i="1" dirty="0" smtClean="0"/>
              <a:t>Composició</a:t>
            </a:r>
            <a:r>
              <a:rPr lang="ca-ES" dirty="0"/>
              <a:t>: </a:t>
            </a:r>
            <a:endParaRPr lang="ca-ES" dirty="0" smtClean="0"/>
          </a:p>
          <a:p>
            <a:pPr marL="0" indent="0">
              <a:buNone/>
            </a:pPr>
            <a:r>
              <a:rPr lang="ca-ES" sz="2600" dirty="0" smtClean="0"/>
              <a:t>Inclou </a:t>
            </a:r>
            <a:r>
              <a:rPr lang="ca-ES" sz="2600" dirty="0"/>
              <a:t>2 representants de l’àmbit universitari, nomenats pel </a:t>
            </a:r>
            <a:r>
              <a:rPr lang="ca-ES" sz="2600" dirty="0" smtClean="0"/>
              <a:t>Consell Interuniversitari de Catalunya.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a-ES" dirty="0" smtClean="0"/>
              <a:t> </a:t>
            </a:r>
            <a:r>
              <a:rPr lang="ca-ES" sz="2200" dirty="0" err="1" smtClean="0"/>
              <a:t>Profs</a:t>
            </a:r>
            <a:r>
              <a:rPr lang="ca-ES" sz="2200" dirty="0" smtClean="0"/>
              <a:t>. Irene </a:t>
            </a:r>
            <a:r>
              <a:rPr lang="ca-ES" sz="2200" dirty="0" err="1" smtClean="0"/>
              <a:t>Maestro</a:t>
            </a:r>
            <a:r>
              <a:rPr lang="ca-ES" sz="2200" dirty="0" smtClean="0"/>
              <a:t> i Josep Casanovas</a:t>
            </a:r>
            <a:endParaRPr lang="es-ES" sz="2200" dirty="0"/>
          </a:p>
          <a:p>
            <a:pPr marL="0" lvl="0" indent="0">
              <a:buNone/>
            </a:pPr>
            <a:r>
              <a:rPr lang="ca-ES" b="1" i="1" dirty="0"/>
              <a:t>Nova estructura </a:t>
            </a:r>
            <a:r>
              <a:rPr lang="ca-ES" b="1" i="1" dirty="0" smtClean="0"/>
              <a:t>de treball del </a:t>
            </a:r>
            <a:r>
              <a:rPr lang="ca-ES" b="1" i="1" dirty="0"/>
              <a:t>Consell:</a:t>
            </a:r>
            <a:r>
              <a:rPr lang="ca-ES" i="1" dirty="0"/>
              <a:t> </a:t>
            </a:r>
            <a:endParaRPr lang="ca-ES" i="1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a-ES" dirty="0" smtClean="0"/>
              <a:t> Plenari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a-ES" dirty="0" smtClean="0"/>
              <a:t> 3 grups de treball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a-ES" dirty="0" smtClean="0"/>
              <a:t> Comissió de seguiment de polítiques públiques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a-ES" dirty="0" smtClean="0"/>
              <a:t> Comissió d’iniciatives de suport al sector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a-ES" dirty="0" smtClean="0"/>
              <a:t> Comissió d’agenda internacional, concertació i qualitat</a:t>
            </a:r>
            <a:endParaRPr lang="es-ES" dirty="0" smtClean="0"/>
          </a:p>
          <a:p>
            <a:pPr lvl="1"/>
            <a:endParaRPr lang="ca-ES" dirty="0" smtClean="0"/>
          </a:p>
        </p:txBody>
      </p:sp>
      <p:grpSp>
        <p:nvGrpSpPr>
          <p:cNvPr id="6" name="Agrupa 5"/>
          <p:cNvGrpSpPr/>
          <p:nvPr/>
        </p:nvGrpSpPr>
        <p:grpSpPr>
          <a:xfrm>
            <a:off x="107504" y="6293944"/>
            <a:ext cx="8798320" cy="411812"/>
            <a:chOff x="107504" y="6293944"/>
            <a:chExt cx="8798320" cy="411812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5735" y="6293944"/>
              <a:ext cx="6710089" cy="411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6366215"/>
              <a:ext cx="1913265" cy="2672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4098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712968" cy="1143000"/>
          </a:xfrm>
        </p:spPr>
        <p:txBody>
          <a:bodyPr>
            <a:noAutofit/>
          </a:bodyPr>
          <a:lstStyle/>
          <a:p>
            <a:pPr algn="l"/>
            <a:r>
              <a:rPr lang="ca-ES" sz="3500" b="1" dirty="0" smtClean="0">
                <a:solidFill>
                  <a:schemeClr val="accent1">
                    <a:lumMod val="75000"/>
                  </a:schemeClr>
                </a:solidFill>
              </a:rPr>
              <a:t>1 - Consell de Cooperació al Desenvolupament de la Generalitat de Catalunya</a:t>
            </a:r>
            <a:endParaRPr lang="ca-ES" sz="35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a-ES" b="1" i="1" dirty="0"/>
              <a:t>S</a:t>
            </a:r>
            <a:r>
              <a:rPr lang="ca-ES" b="1" i="1" dirty="0" smtClean="0"/>
              <a:t>ituació</a:t>
            </a:r>
            <a:r>
              <a:rPr lang="ca-ES" i="1" dirty="0" smtClean="0"/>
              <a:t>:</a:t>
            </a:r>
          </a:p>
          <a:p>
            <a:pPr marL="400050" lvl="1" indent="0">
              <a:buNone/>
            </a:pPr>
            <a:r>
              <a:rPr lang="ca-ES" sz="2600" dirty="0" smtClean="0"/>
              <a:t>La </a:t>
            </a:r>
            <a:r>
              <a:rPr lang="ca-ES" sz="2600" b="1" i="1" dirty="0"/>
              <a:t>situació econòmica </a:t>
            </a:r>
            <a:r>
              <a:rPr lang="ca-ES" sz="2600" dirty="0"/>
              <a:t>(dràstica reducció de recursos, deute pendent amb entitats del tercer sector, ACCD molt afeblida) </a:t>
            </a:r>
            <a:r>
              <a:rPr lang="ca-ES" sz="2600" dirty="0" smtClean="0"/>
              <a:t>i </a:t>
            </a:r>
            <a:r>
              <a:rPr lang="ca-ES" sz="2600" b="1" i="1" dirty="0"/>
              <a:t>l’escenari </a:t>
            </a:r>
            <a:r>
              <a:rPr lang="ca-ES" sz="2600" b="1" i="1" dirty="0" smtClean="0"/>
              <a:t>polític </a:t>
            </a:r>
            <a:r>
              <a:rPr lang="ca-ES" sz="2600" dirty="0" smtClean="0"/>
              <a:t>(Llei </a:t>
            </a:r>
            <a:r>
              <a:rPr lang="ca-ES" sz="2600" dirty="0"/>
              <a:t>d’Acció Exterior de Catalunya, iniciativa per impulsar un procés participatiu per un Pacte Nacional d’Acció Exterior) </a:t>
            </a:r>
            <a:r>
              <a:rPr lang="ca-ES" sz="2600" dirty="0" smtClean="0"/>
              <a:t>marquen l’agenda i centralitzen bona part dels </a:t>
            </a:r>
            <a:r>
              <a:rPr lang="ca-ES" sz="2600" b="1" i="1" dirty="0"/>
              <a:t>debats</a:t>
            </a:r>
            <a:r>
              <a:rPr lang="ca-ES" sz="2600" dirty="0"/>
              <a:t>.</a:t>
            </a:r>
            <a:endParaRPr lang="es-ES" sz="2600" dirty="0"/>
          </a:p>
          <a:p>
            <a:pPr marL="0" lvl="0" indent="0">
              <a:buNone/>
            </a:pPr>
            <a:r>
              <a:rPr lang="ca-ES" b="1" i="1" dirty="0"/>
              <a:t>Paper de les universitats: </a:t>
            </a:r>
            <a:endParaRPr lang="ca-ES" b="1" i="1" dirty="0" smtClean="0"/>
          </a:p>
          <a:p>
            <a:pPr marL="400050" lvl="1" indent="0">
              <a:buNone/>
            </a:pPr>
            <a:r>
              <a:rPr lang="ca-ES" dirty="0" smtClean="0"/>
              <a:t>Pes </a:t>
            </a:r>
            <a:r>
              <a:rPr lang="ca-ES" dirty="0"/>
              <a:t>específic </a:t>
            </a:r>
            <a:r>
              <a:rPr lang="ca-ES" smtClean="0"/>
              <a:t>encara massa limitat</a:t>
            </a:r>
            <a:r>
              <a:rPr lang="ca-ES" dirty="0"/>
              <a:t>.</a:t>
            </a:r>
            <a:endParaRPr lang="es-ES" dirty="0"/>
          </a:p>
          <a:p>
            <a:endParaRPr lang="ca-ES" dirty="0"/>
          </a:p>
        </p:txBody>
      </p:sp>
      <p:grpSp>
        <p:nvGrpSpPr>
          <p:cNvPr id="8" name="Agrupa 7"/>
          <p:cNvGrpSpPr/>
          <p:nvPr/>
        </p:nvGrpSpPr>
        <p:grpSpPr>
          <a:xfrm>
            <a:off x="107504" y="6293944"/>
            <a:ext cx="8798320" cy="411812"/>
            <a:chOff x="107504" y="6293944"/>
            <a:chExt cx="8798320" cy="411812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5735" y="6293944"/>
              <a:ext cx="6710089" cy="411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6366215"/>
              <a:ext cx="1913265" cy="2672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4098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a-ES" b="1" dirty="0" smtClean="0">
                <a:solidFill>
                  <a:schemeClr val="accent1">
                    <a:lumMod val="75000"/>
                  </a:schemeClr>
                </a:solidFill>
                <a:ea typeface="Times New Roman"/>
                <a:cs typeface="Times New Roman"/>
              </a:rPr>
              <a:t>2 - La CUD a les universitats catalanes</a:t>
            </a:r>
            <a:endParaRPr lang="ca-E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spcAft>
                <a:spcPts val="1000"/>
              </a:spcAft>
              <a:buNone/>
            </a:pPr>
            <a:r>
              <a:rPr lang="ca-ES" dirty="0" smtClean="0">
                <a:ea typeface="Times New Roman"/>
                <a:cs typeface="Times New Roman"/>
              </a:rPr>
              <a:t>En </a:t>
            </a:r>
            <a:r>
              <a:rPr lang="ca-ES" dirty="0">
                <a:ea typeface="Times New Roman"/>
                <a:cs typeface="Times New Roman"/>
              </a:rPr>
              <a:t>els darrers anys, notable </a:t>
            </a:r>
            <a:r>
              <a:rPr lang="ca-ES" b="1" i="1" dirty="0">
                <a:ea typeface="Times New Roman"/>
                <a:cs typeface="Times New Roman"/>
              </a:rPr>
              <a:t>consolidació</a:t>
            </a:r>
            <a:r>
              <a:rPr lang="ca-ES" dirty="0">
                <a:ea typeface="Times New Roman"/>
                <a:cs typeface="Times New Roman"/>
              </a:rPr>
              <a:t> a nivell institucional:</a:t>
            </a:r>
            <a:endParaRPr lang="es-ES" dirty="0">
              <a:ea typeface="Times New Roman"/>
              <a:cs typeface="Times New Roman"/>
            </a:endParaRPr>
          </a:p>
          <a:p>
            <a:pPr lvl="1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ca-ES" dirty="0">
                <a:ea typeface="Times New Roman"/>
                <a:cs typeface="Times New Roman"/>
              </a:rPr>
              <a:t>Ha passat a ser assumida com a </a:t>
            </a:r>
            <a:r>
              <a:rPr lang="ca-ES" b="1" i="1" dirty="0">
                <a:ea typeface="Times New Roman"/>
                <a:cs typeface="Times New Roman"/>
              </a:rPr>
              <a:t>activitat pròpia </a:t>
            </a:r>
            <a:r>
              <a:rPr lang="ca-ES" dirty="0">
                <a:ea typeface="Times New Roman"/>
                <a:cs typeface="Times New Roman"/>
              </a:rPr>
              <a:t>de les universitats (inclusió en els estatuts, plans estratègics, programes de govern)</a:t>
            </a:r>
            <a:endParaRPr lang="es-ES" dirty="0">
              <a:ea typeface="Times New Roman"/>
              <a:cs typeface="Times New Roman"/>
            </a:endParaRPr>
          </a:p>
          <a:p>
            <a:pPr lvl="1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ca-ES" dirty="0">
                <a:ea typeface="Times New Roman"/>
                <a:cs typeface="Times New Roman"/>
              </a:rPr>
              <a:t>Integració/connexió amb la </a:t>
            </a:r>
            <a:r>
              <a:rPr lang="ca-ES" b="1" i="1" dirty="0">
                <a:ea typeface="Times New Roman"/>
                <a:cs typeface="Times New Roman"/>
              </a:rPr>
              <a:t>política d’internacionalització</a:t>
            </a:r>
            <a:r>
              <a:rPr lang="ca-ES" dirty="0">
                <a:ea typeface="Times New Roman"/>
                <a:cs typeface="Times New Roman"/>
              </a:rPr>
              <a:t> de les universitats </a:t>
            </a:r>
            <a:endParaRPr lang="ca-ES" dirty="0" smtClean="0">
              <a:ea typeface="Times New Roman"/>
              <a:cs typeface="Times New Roman"/>
            </a:endParaRPr>
          </a:p>
          <a:p>
            <a:pPr lvl="1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ca-ES" dirty="0" smtClean="0">
                <a:ea typeface="Times New Roman"/>
                <a:cs typeface="Times New Roman"/>
              </a:rPr>
              <a:t>Part </a:t>
            </a:r>
            <a:r>
              <a:rPr lang="ca-ES" dirty="0">
                <a:ea typeface="Times New Roman"/>
                <a:cs typeface="Times New Roman"/>
              </a:rPr>
              <a:t>fonamental de la </a:t>
            </a:r>
            <a:r>
              <a:rPr lang="ca-ES" b="1" i="1" dirty="0" smtClean="0">
                <a:ea typeface="Times New Roman"/>
                <a:cs typeface="Times New Roman"/>
              </a:rPr>
              <a:t>RSU</a:t>
            </a:r>
            <a:r>
              <a:rPr lang="ca-ES" dirty="0" smtClean="0">
                <a:ea typeface="Times New Roman"/>
                <a:cs typeface="Times New Roman"/>
              </a:rPr>
              <a:t> </a:t>
            </a:r>
          </a:p>
          <a:p>
            <a:pPr lvl="1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ca-ES" b="1" i="1" dirty="0" err="1" smtClean="0">
                <a:ea typeface="Times New Roman"/>
                <a:cs typeface="Times New Roman"/>
              </a:rPr>
              <a:t>Transversalitat</a:t>
            </a:r>
            <a:endParaRPr lang="es-ES" dirty="0">
              <a:ea typeface="Times New Roman"/>
              <a:cs typeface="Times New Roman"/>
            </a:endParaRPr>
          </a:p>
        </p:txBody>
      </p:sp>
      <p:grpSp>
        <p:nvGrpSpPr>
          <p:cNvPr id="5" name="Agrupa 4"/>
          <p:cNvGrpSpPr/>
          <p:nvPr/>
        </p:nvGrpSpPr>
        <p:grpSpPr>
          <a:xfrm>
            <a:off x="107504" y="6293944"/>
            <a:ext cx="8798320" cy="411812"/>
            <a:chOff x="107504" y="6293944"/>
            <a:chExt cx="8798320" cy="411812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5735" y="6293944"/>
              <a:ext cx="6710089" cy="411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6366215"/>
              <a:ext cx="1913265" cy="2672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9873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a-ES" b="1" dirty="0" smtClean="0">
                <a:solidFill>
                  <a:schemeClr val="accent1">
                    <a:lumMod val="75000"/>
                  </a:schemeClr>
                </a:solidFill>
                <a:ea typeface="Times New Roman"/>
                <a:cs typeface="Times New Roman"/>
              </a:rPr>
              <a:t>2 - La CUD a les universitats catalanes</a:t>
            </a:r>
            <a:endParaRPr lang="ca-E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ca-ES" dirty="0" smtClean="0">
                <a:ea typeface="Times New Roman"/>
                <a:cs typeface="Times New Roman"/>
              </a:rPr>
              <a:t>De simple activitat d’extensió universitària a </a:t>
            </a:r>
            <a:r>
              <a:rPr lang="ca-ES" b="1" i="1" dirty="0" smtClean="0">
                <a:ea typeface="Times New Roman"/>
                <a:cs typeface="Times New Roman"/>
              </a:rPr>
              <a:t>activitat acadèmica</a:t>
            </a:r>
            <a:endParaRPr lang="es-ES" b="1" i="1" dirty="0" smtClean="0">
              <a:ea typeface="Times New Roman"/>
              <a:cs typeface="Times New Roman"/>
            </a:endParaRPr>
          </a:p>
          <a:p>
            <a:pPr lvl="1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ca-ES" b="1" i="1" dirty="0" smtClean="0">
                <a:ea typeface="Times New Roman"/>
                <a:cs typeface="Times New Roman"/>
              </a:rPr>
              <a:t>Suport</a:t>
            </a:r>
            <a:r>
              <a:rPr lang="ca-ES" dirty="0" smtClean="0">
                <a:ea typeface="Times New Roman"/>
                <a:cs typeface="Times New Roman"/>
              </a:rPr>
              <a:t> </a:t>
            </a:r>
            <a:r>
              <a:rPr lang="ca-ES" dirty="0">
                <a:ea typeface="Times New Roman"/>
                <a:cs typeface="Times New Roman"/>
              </a:rPr>
              <a:t>de la comunitat universitària (complicitat de molts, implicació activa de pocs)</a:t>
            </a:r>
            <a:endParaRPr lang="es-ES" dirty="0">
              <a:ea typeface="Times New Roman"/>
              <a:cs typeface="Times New Roman"/>
            </a:endParaRPr>
          </a:p>
          <a:p>
            <a:pPr lvl="1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ca-ES" dirty="0">
                <a:ea typeface="Times New Roman"/>
                <a:cs typeface="Times New Roman"/>
              </a:rPr>
              <a:t>Creixement i progressiva </a:t>
            </a:r>
            <a:r>
              <a:rPr lang="ca-ES" b="1" i="1" dirty="0">
                <a:ea typeface="Times New Roman"/>
                <a:cs typeface="Times New Roman"/>
              </a:rPr>
              <a:t>especialització</a:t>
            </a:r>
            <a:r>
              <a:rPr lang="ca-ES" dirty="0">
                <a:ea typeface="Times New Roman"/>
                <a:cs typeface="Times New Roman"/>
              </a:rPr>
              <a:t>, amb la creació d’</a:t>
            </a:r>
            <a:r>
              <a:rPr lang="ca-ES" b="1" i="1" dirty="0">
                <a:ea typeface="Times New Roman"/>
                <a:cs typeface="Times New Roman"/>
              </a:rPr>
              <a:t>associacions</a:t>
            </a:r>
            <a:r>
              <a:rPr lang="ca-ES" dirty="0">
                <a:ea typeface="Times New Roman"/>
                <a:cs typeface="Times New Roman"/>
              </a:rPr>
              <a:t>, grups de </a:t>
            </a:r>
            <a:r>
              <a:rPr lang="ca-ES" b="1" i="1" dirty="0">
                <a:ea typeface="Times New Roman"/>
                <a:cs typeface="Times New Roman"/>
              </a:rPr>
              <a:t>recerca</a:t>
            </a:r>
            <a:r>
              <a:rPr lang="ca-ES" dirty="0">
                <a:ea typeface="Times New Roman"/>
                <a:cs typeface="Times New Roman"/>
              </a:rPr>
              <a:t>, càtedres </a:t>
            </a:r>
            <a:r>
              <a:rPr lang="ca-ES" b="1" i="1" dirty="0" err="1">
                <a:ea typeface="Times New Roman"/>
                <a:cs typeface="Times New Roman"/>
              </a:rPr>
              <a:t>Unesco</a:t>
            </a:r>
            <a:r>
              <a:rPr lang="ca-ES" dirty="0">
                <a:ea typeface="Times New Roman"/>
                <a:cs typeface="Times New Roman"/>
              </a:rPr>
              <a:t>....</a:t>
            </a:r>
            <a:endParaRPr lang="es-ES" dirty="0">
              <a:ea typeface="Times New Roman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a-ES" b="1" i="1" dirty="0">
                <a:ea typeface="Times New Roman"/>
                <a:cs typeface="Times New Roman"/>
              </a:rPr>
              <a:t>Presència</a:t>
            </a:r>
            <a:r>
              <a:rPr lang="ca-ES" dirty="0">
                <a:ea typeface="Times New Roman"/>
                <a:cs typeface="Times New Roman"/>
              </a:rPr>
              <a:t> i </a:t>
            </a:r>
            <a:r>
              <a:rPr lang="ca-ES" dirty="0" smtClean="0">
                <a:ea typeface="Times New Roman"/>
                <a:cs typeface="Times New Roman"/>
              </a:rPr>
              <a:t>capacitat </a:t>
            </a:r>
            <a:r>
              <a:rPr lang="ca-ES" dirty="0">
                <a:ea typeface="Times New Roman"/>
                <a:cs typeface="Times New Roman"/>
              </a:rPr>
              <a:t>d’incidència </a:t>
            </a:r>
            <a:r>
              <a:rPr lang="ca-ES" dirty="0" smtClean="0">
                <a:ea typeface="Times New Roman"/>
                <a:cs typeface="Times New Roman"/>
              </a:rPr>
              <a:t>[limitada] en </a:t>
            </a:r>
            <a:r>
              <a:rPr lang="ca-ES" dirty="0">
                <a:ea typeface="Times New Roman"/>
                <a:cs typeface="Times New Roman"/>
              </a:rPr>
              <a:t>els òrgans consultius i espais de concertació de polítiques</a:t>
            </a:r>
            <a:r>
              <a:rPr lang="ca-ES" dirty="0" smtClean="0">
                <a:ea typeface="Times New Roman"/>
                <a:cs typeface="Times New Roman"/>
              </a:rPr>
              <a:t>.</a:t>
            </a:r>
            <a:endParaRPr lang="es-ES" dirty="0">
              <a:ea typeface="Times New Roman"/>
              <a:cs typeface="Times New Roman"/>
            </a:endParaRPr>
          </a:p>
        </p:txBody>
      </p:sp>
      <p:grpSp>
        <p:nvGrpSpPr>
          <p:cNvPr id="5" name="Agrupa 4"/>
          <p:cNvGrpSpPr/>
          <p:nvPr/>
        </p:nvGrpSpPr>
        <p:grpSpPr>
          <a:xfrm>
            <a:off x="107504" y="6293944"/>
            <a:ext cx="8798320" cy="411812"/>
            <a:chOff x="107504" y="6293944"/>
            <a:chExt cx="8798320" cy="411812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5735" y="6293944"/>
              <a:ext cx="6710089" cy="411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6366215"/>
              <a:ext cx="1913265" cy="2672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9873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a-ES" b="1" dirty="0" smtClean="0">
                <a:solidFill>
                  <a:schemeClr val="accent1">
                    <a:lumMod val="75000"/>
                  </a:schemeClr>
                </a:solidFill>
                <a:ea typeface="Times New Roman"/>
                <a:cs typeface="Times New Roman"/>
              </a:rPr>
              <a:t>2 - La CUD a les universitats catalanes</a:t>
            </a:r>
            <a:endParaRPr lang="ca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a-ES" dirty="0"/>
              <a:t>Fort </a:t>
            </a:r>
            <a:r>
              <a:rPr lang="ca-ES" b="1" i="1" dirty="0"/>
              <a:t>impacte</a:t>
            </a:r>
            <a:r>
              <a:rPr lang="ca-ES" dirty="0"/>
              <a:t> a causa de la situació de </a:t>
            </a:r>
            <a:r>
              <a:rPr lang="ca-ES" b="1" dirty="0"/>
              <a:t>crisi</a:t>
            </a:r>
            <a:r>
              <a:rPr lang="ca-ES" dirty="0" smtClean="0"/>
              <a:t>:</a:t>
            </a:r>
          </a:p>
          <a:p>
            <a:pPr marL="0" indent="0">
              <a:buNone/>
            </a:pPr>
            <a:endParaRPr lang="es-ES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ca-ES" sz="3000" dirty="0"/>
              <a:t>Pràctica </a:t>
            </a:r>
            <a:r>
              <a:rPr lang="ca-ES" sz="3000" b="1" i="1" dirty="0"/>
              <a:t>desaparició del finançament públic</a:t>
            </a:r>
            <a:r>
              <a:rPr lang="ca-ES" sz="3000" dirty="0"/>
              <a:t> i dels programes específicament orientats a impulsar la implicació de les universitats en cooperació al desenvolupament.</a:t>
            </a:r>
            <a:endParaRPr lang="es-ES" sz="30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ca-ES" sz="3000" dirty="0"/>
              <a:t>Disminució de les partides aportades per les pròpies universitats.</a:t>
            </a:r>
            <a:endParaRPr lang="es-ES" sz="30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ca-ES" sz="3000" dirty="0"/>
              <a:t>I el més greu és que </a:t>
            </a:r>
            <a:r>
              <a:rPr lang="ca-ES" sz="3000" b="1" i="1" dirty="0"/>
              <a:t>el tema pràcticament desapareix de les agendes</a:t>
            </a:r>
            <a:r>
              <a:rPr lang="ca-ES" sz="3000" dirty="0"/>
              <a:t> i, de fet, es posa en qüestió la conveniència de seguir apostant per la cooperació en un context de crisi</a:t>
            </a:r>
            <a:r>
              <a:rPr lang="ca-ES" sz="3000" dirty="0" smtClean="0"/>
              <a:t>.</a:t>
            </a:r>
            <a:endParaRPr lang="ca-ES" sz="3000" dirty="0"/>
          </a:p>
        </p:txBody>
      </p:sp>
      <p:grpSp>
        <p:nvGrpSpPr>
          <p:cNvPr id="5" name="Agrupa 4"/>
          <p:cNvGrpSpPr/>
          <p:nvPr/>
        </p:nvGrpSpPr>
        <p:grpSpPr>
          <a:xfrm>
            <a:off x="107504" y="6293944"/>
            <a:ext cx="8798320" cy="411812"/>
            <a:chOff x="107504" y="6293944"/>
            <a:chExt cx="8798320" cy="411812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5735" y="6293944"/>
              <a:ext cx="6710089" cy="411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6366215"/>
              <a:ext cx="1913265" cy="2672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5342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a-ES" sz="4000" b="1" dirty="0" smtClean="0">
                <a:solidFill>
                  <a:schemeClr val="accent1">
                    <a:lumMod val="75000"/>
                  </a:schemeClr>
                </a:solidFill>
              </a:rPr>
              <a:t>3 - La situació a la UPC</a:t>
            </a:r>
            <a:endParaRPr lang="ca-ES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457200" y="1412776"/>
            <a:ext cx="8579296" cy="47133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a-ES" dirty="0" smtClean="0"/>
              <a:t>La </a:t>
            </a:r>
            <a:r>
              <a:rPr lang="ca-ES" dirty="0"/>
              <a:t>disminució del pressupost ha tingut conseqüències immediates: </a:t>
            </a:r>
            <a:endParaRPr lang="es-ES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ca-ES" sz="3000" dirty="0"/>
              <a:t>Forta </a:t>
            </a:r>
            <a:r>
              <a:rPr lang="ca-ES" sz="3000" b="1" i="1" dirty="0"/>
              <a:t>reducció</a:t>
            </a:r>
            <a:r>
              <a:rPr lang="ca-ES" sz="3000" dirty="0"/>
              <a:t> del volum d’activitats a terreny. </a:t>
            </a:r>
            <a:endParaRPr lang="ca-ES" sz="3000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ca-ES" sz="3000" dirty="0" smtClean="0"/>
              <a:t>El </a:t>
            </a:r>
            <a:r>
              <a:rPr lang="ca-ES" sz="3000" dirty="0"/>
              <a:t>suport s’ha hagut de </a:t>
            </a:r>
            <a:r>
              <a:rPr lang="ca-ES" sz="3000" b="1" i="1" dirty="0"/>
              <a:t>concentrar</a:t>
            </a:r>
            <a:r>
              <a:rPr lang="ca-ES" sz="3000" dirty="0"/>
              <a:t> a assegurar la continuïtat dels programes amb millors perspectives d’èxit i més impacte immediat, obviant assumir compromisos a mig termini. </a:t>
            </a:r>
            <a:endParaRPr lang="ca-ES" sz="3000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ca-ES" sz="3000" dirty="0" smtClean="0"/>
              <a:t>La </a:t>
            </a:r>
            <a:r>
              <a:rPr lang="ca-ES" sz="3000" b="1" i="1" dirty="0"/>
              <a:t>recerca</a:t>
            </a:r>
            <a:r>
              <a:rPr lang="ca-ES" sz="3000" dirty="0"/>
              <a:t> esdevé la gran perjudicada. </a:t>
            </a:r>
            <a:endParaRPr lang="ca-ES" sz="3000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ca-ES" sz="3000" dirty="0" smtClean="0"/>
              <a:t>També ho és la </a:t>
            </a:r>
            <a:r>
              <a:rPr lang="ca-ES" sz="3000" dirty="0"/>
              <a:t>participació dels </a:t>
            </a:r>
            <a:r>
              <a:rPr lang="ca-ES" sz="3000" b="1" i="1" dirty="0"/>
              <a:t>estudiants</a:t>
            </a:r>
            <a:r>
              <a:rPr lang="ca-ES" sz="3000" dirty="0"/>
              <a:t>, que difícilment poden trobar finançament complementari</a:t>
            </a:r>
            <a:r>
              <a:rPr lang="ca-ES" sz="3000" dirty="0" smtClean="0"/>
              <a:t>.</a:t>
            </a:r>
            <a:r>
              <a:rPr lang="ca-ES" sz="3000" dirty="0"/>
              <a:t> </a:t>
            </a:r>
            <a:endParaRPr lang="es-ES" sz="3000" dirty="0"/>
          </a:p>
        </p:txBody>
      </p:sp>
      <p:grpSp>
        <p:nvGrpSpPr>
          <p:cNvPr id="5" name="Agrupa 4"/>
          <p:cNvGrpSpPr/>
          <p:nvPr/>
        </p:nvGrpSpPr>
        <p:grpSpPr>
          <a:xfrm>
            <a:off x="107504" y="6293944"/>
            <a:ext cx="8798320" cy="411812"/>
            <a:chOff x="107504" y="6293944"/>
            <a:chExt cx="8798320" cy="411812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5735" y="6293944"/>
              <a:ext cx="6710089" cy="411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6366215"/>
              <a:ext cx="1913265" cy="2672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96702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a-ES" sz="4000" b="1" dirty="0" smtClean="0">
                <a:solidFill>
                  <a:schemeClr val="accent1">
                    <a:lumMod val="75000"/>
                  </a:schemeClr>
                </a:solidFill>
              </a:rPr>
              <a:t>3 - La situació a la UPC</a:t>
            </a:r>
            <a:endParaRPr lang="ca-ES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a-ES" dirty="0" smtClean="0"/>
              <a:t>Necessitat </a:t>
            </a:r>
            <a:r>
              <a:rPr lang="ca-ES" dirty="0"/>
              <a:t>d’obrir </a:t>
            </a:r>
            <a:r>
              <a:rPr lang="ca-ES" b="1" i="1" dirty="0"/>
              <a:t>nous camins</a:t>
            </a:r>
            <a:r>
              <a:rPr lang="ca-ES" dirty="0"/>
              <a:t>. </a:t>
            </a:r>
            <a:endParaRPr lang="ca-ES" dirty="0" smtClean="0"/>
          </a:p>
          <a:p>
            <a:pPr marL="0" lvl="0" indent="0">
              <a:buNone/>
            </a:pPr>
            <a:endParaRPr lang="ca-ES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ca-ES" sz="2800" dirty="0" smtClean="0"/>
              <a:t>El </a:t>
            </a:r>
            <a:r>
              <a:rPr lang="ca-ES" sz="2800" b="1" i="1" dirty="0"/>
              <a:t>mapa</a:t>
            </a:r>
            <a:r>
              <a:rPr lang="ca-ES" sz="2800" dirty="0"/>
              <a:t> de la pobresa ha canviat i això </a:t>
            </a:r>
            <a:r>
              <a:rPr lang="ca-ES" sz="2800" dirty="0" smtClean="0"/>
              <a:t>obliga </a:t>
            </a:r>
            <a:r>
              <a:rPr lang="ca-ES" sz="2800" dirty="0"/>
              <a:t>a orientar una part de l’activitat a combatre </a:t>
            </a:r>
            <a:r>
              <a:rPr lang="ca-ES" sz="2800" b="1" i="1" dirty="0"/>
              <a:t>l’exclusió social </a:t>
            </a:r>
            <a:r>
              <a:rPr lang="ca-ES" sz="2800" dirty="0"/>
              <a:t>en el nostre entorn més </a:t>
            </a:r>
            <a:r>
              <a:rPr lang="ca-ES" sz="2800" b="1" i="1" dirty="0"/>
              <a:t>proper</a:t>
            </a:r>
            <a:r>
              <a:rPr lang="ca-ES" sz="2800" dirty="0"/>
              <a:t>. </a:t>
            </a:r>
            <a:endParaRPr lang="ca-ES" sz="2800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ca-ES" sz="2800" dirty="0" smtClean="0"/>
              <a:t>En </a:t>
            </a:r>
            <a:r>
              <a:rPr lang="ca-ES" sz="2800" dirty="0"/>
              <a:t>el cas de la UPC, el Programa REUTILITZA n’és un clar referent</a:t>
            </a:r>
            <a:r>
              <a:rPr lang="ca-ES" sz="2800" dirty="0" smtClean="0"/>
              <a:t>.</a:t>
            </a:r>
            <a:endParaRPr lang="es-ES" sz="2800" dirty="0"/>
          </a:p>
          <a:p>
            <a:pPr marL="0" lvl="0" indent="0">
              <a:buNone/>
            </a:pPr>
            <a:endParaRPr lang="es-ES" dirty="0"/>
          </a:p>
        </p:txBody>
      </p:sp>
      <p:grpSp>
        <p:nvGrpSpPr>
          <p:cNvPr id="5" name="Agrupa 4"/>
          <p:cNvGrpSpPr/>
          <p:nvPr/>
        </p:nvGrpSpPr>
        <p:grpSpPr>
          <a:xfrm>
            <a:off x="107504" y="6293944"/>
            <a:ext cx="8798320" cy="411812"/>
            <a:chOff x="107504" y="6293944"/>
            <a:chExt cx="8798320" cy="411812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5735" y="6293944"/>
              <a:ext cx="6710089" cy="411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6366215"/>
              <a:ext cx="1913265" cy="2672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96702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a-ES" sz="4000" b="1" dirty="0" smtClean="0">
                <a:solidFill>
                  <a:schemeClr val="accent1">
                    <a:lumMod val="75000"/>
                  </a:schemeClr>
                </a:solidFill>
              </a:rPr>
              <a:t>3 - La situació a la UPC</a:t>
            </a:r>
            <a:endParaRPr lang="ca-ES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ca-ES" dirty="0" smtClean="0"/>
              <a:t>Tornar a posar l’accent en el treball orientat a </a:t>
            </a:r>
            <a:r>
              <a:rPr lang="ca-ES" b="1" i="1" dirty="0" smtClean="0"/>
              <a:t>l’interior</a:t>
            </a:r>
            <a:r>
              <a:rPr lang="ca-ES" dirty="0" smtClean="0"/>
              <a:t> de la universitat: </a:t>
            </a:r>
          </a:p>
          <a:p>
            <a:pPr marL="0" lvl="0" indent="0">
              <a:buNone/>
            </a:pPr>
            <a:endParaRPr lang="es-ES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ca-ES" sz="3000" dirty="0" smtClean="0"/>
              <a:t>Reforçar el </a:t>
            </a:r>
            <a:r>
              <a:rPr lang="ca-ES" sz="3000" b="1" i="1" dirty="0" smtClean="0"/>
              <a:t>treball de base </a:t>
            </a:r>
            <a:r>
              <a:rPr lang="ca-ES" sz="3000" dirty="0" smtClean="0"/>
              <a:t>(suport a associacions i grups de cooperació, facilitar la participació dels estudiants)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a-ES" sz="3000" dirty="0" smtClean="0"/>
              <a:t>Educació </a:t>
            </a:r>
            <a:r>
              <a:rPr lang="ca-ES" sz="3000" dirty="0"/>
              <a:t>pel Desenvolupament: millorar la </a:t>
            </a:r>
            <a:r>
              <a:rPr lang="ca-ES" sz="3000" b="1" i="1" dirty="0"/>
              <a:t>incidència</a:t>
            </a:r>
            <a:r>
              <a:rPr lang="ca-ES" sz="3000" dirty="0"/>
              <a:t> en els plans d’estudis</a:t>
            </a:r>
            <a:endParaRPr lang="es-ES" sz="30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ca-ES" sz="3000" dirty="0"/>
              <a:t>Incidir en el </a:t>
            </a:r>
            <a:r>
              <a:rPr lang="ca-ES" sz="3000" b="1" i="1" dirty="0"/>
              <a:t>reconeixement acadèmic </a:t>
            </a:r>
            <a:r>
              <a:rPr lang="ca-ES" sz="3000" dirty="0"/>
              <a:t>d’aquest </a:t>
            </a:r>
            <a:r>
              <a:rPr lang="ca-ES" sz="3000" dirty="0" smtClean="0"/>
              <a:t>treball</a:t>
            </a:r>
            <a:r>
              <a:rPr lang="ca-ES" sz="3000" dirty="0"/>
              <a:t> </a:t>
            </a:r>
            <a:endParaRPr lang="es-ES" sz="3000" dirty="0"/>
          </a:p>
          <a:p>
            <a:endParaRPr lang="ca-ES" dirty="0"/>
          </a:p>
        </p:txBody>
      </p:sp>
      <p:grpSp>
        <p:nvGrpSpPr>
          <p:cNvPr id="5" name="Agrupa 4"/>
          <p:cNvGrpSpPr/>
          <p:nvPr/>
        </p:nvGrpSpPr>
        <p:grpSpPr>
          <a:xfrm>
            <a:off x="107504" y="6293944"/>
            <a:ext cx="8798320" cy="411812"/>
            <a:chOff x="107504" y="6293944"/>
            <a:chExt cx="8798320" cy="411812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5735" y="6293944"/>
              <a:ext cx="6710089" cy="411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6366215"/>
              <a:ext cx="1913265" cy="2672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967020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824</Words>
  <Application>Microsoft Office PowerPoint</Application>
  <PresentationFormat>Presentación en pantalla (4:3)</PresentationFormat>
  <Paragraphs>91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Tema de l'Office</vt:lpstr>
      <vt:lpstr>Seminari “Cap a on va la cooperació universitària per al desenvolupament?   Respostes de les universitats al canvi de paradigma de la cooperació internacional     </vt:lpstr>
      <vt:lpstr>1 - Consell de Cooperació al Desenvolupament de la Generalitat de Catalunya</vt:lpstr>
      <vt:lpstr>1 - Consell de Cooperació al Desenvolupament de la Generalitat de Catalunya</vt:lpstr>
      <vt:lpstr>2 - La CUD a les universitats catalanes</vt:lpstr>
      <vt:lpstr>2 - La CUD a les universitats catalanes</vt:lpstr>
      <vt:lpstr>2 - La CUD a les universitats catalanes</vt:lpstr>
      <vt:lpstr>3 - La situació a la UPC</vt:lpstr>
      <vt:lpstr>3 - La situació a la UPC</vt:lpstr>
      <vt:lpstr>3 - La situació a la UPC</vt:lpstr>
      <vt:lpstr>3 - La situació a la UPC</vt:lpstr>
      <vt:lpstr>3 - La situació a la UPC</vt:lpstr>
      <vt:lpstr>4 - Perspectives de futur</vt:lpstr>
      <vt:lpstr>4 - Perspectives de futur</vt:lpstr>
      <vt:lpstr>4 - Perspectives de futur</vt:lpstr>
      <vt:lpstr>Seminari “Cap a on va la cooperació universitària per al desenvolupament?   Respostes de les universitats al canvi de paradigma de la cooperació internacional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Seminari “Cap a on va la cooperació universitària per al desenvolupament?   Respostes de les universitats al canvi de paradigma de la cooperació internacional</dc:title>
  <dc:creator>josepk1</dc:creator>
  <cp:lastModifiedBy>Nadja Gmelch</cp:lastModifiedBy>
  <cp:revision>15</cp:revision>
  <dcterms:created xsi:type="dcterms:W3CDTF">2013-12-08T22:53:51Z</dcterms:created>
  <dcterms:modified xsi:type="dcterms:W3CDTF">2013-12-18T11:15:48Z</dcterms:modified>
</cp:coreProperties>
</file>