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EE47C-263F-4537-80C7-3029D828BD17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2A96A-ED77-45C6-AC0A-AB65E5B6892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3526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2A96A-ED77-45C6-AC0A-AB65E5B6892F}" type="slidenum">
              <a:rPr lang="ca-ES" smtClean="0"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196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2A96A-ED77-45C6-AC0A-AB65E5B6892F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1965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2A96A-ED77-45C6-AC0A-AB65E5B6892F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1965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86A35D-BD0E-4C53-A4F3-BDE688D603EA}" type="slidenum">
              <a:rPr lang="ca-ES" smtClean="0"/>
              <a:pPr eaLnBrk="1" hangingPunct="1"/>
              <a:t>14</a:t>
            </a:fld>
            <a:endParaRPr lang="ca-ES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64" tIns="43233" rIns="86464" bIns="43233" anchor="b"/>
          <a:lstStyle>
            <a:lvl1pPr defTabSz="8651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51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6CFE2E3-BD8A-426E-9344-C23B33D259FA}" type="slidenum">
              <a:rPr lang="ca-ES" sz="1100"/>
              <a:pPr algn="r" eaLnBrk="1" hangingPunct="1"/>
              <a:t>14</a:t>
            </a:fld>
            <a:endParaRPr lang="ca-ES" sz="1100"/>
          </a:p>
        </p:txBody>
      </p:sp>
      <p:sp>
        <p:nvSpPr>
          <p:cNvPr id="3891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98488" y="0"/>
            <a:ext cx="4791076" cy="3594100"/>
          </a:xfrm>
          <a:ln/>
        </p:spPr>
      </p:sp>
      <p:sp>
        <p:nvSpPr>
          <p:cNvPr id="389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116013" cy="81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6999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0339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601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7279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9181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2560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4872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2847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47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8033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0271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53DDE-C684-45D5-A4AD-739CEC1C5D76}" type="datetimeFigureOut">
              <a:rPr lang="ca-ES" smtClean="0"/>
              <a:t>08/12/2013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246F-490D-4CCD-A0FF-F0788E3951C0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1151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osa.terradellas@udg.edu" TargetMode="External"/><Relationship Id="rId2" Type="http://schemas.openxmlformats.org/officeDocument/2006/relationships/hyperlink" Target="mailto:cooperacio@udg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95763" y="2220019"/>
            <a:ext cx="9144000" cy="2523762"/>
          </a:xfrm>
        </p:spPr>
        <p:txBody>
          <a:bodyPr>
            <a:normAutofit/>
          </a:bodyPr>
          <a:lstStyle/>
          <a:p>
            <a:r>
              <a:rPr lang="ca-ES" sz="3200" b="1" dirty="0" smtClean="0">
                <a:solidFill>
                  <a:srgbClr val="008000"/>
                </a:solidFill>
              </a:rPr>
              <a:t>LA PERSPECTIVA DE: </a:t>
            </a:r>
            <a:br>
              <a:rPr lang="ca-ES" sz="3200" b="1" dirty="0" smtClean="0">
                <a:solidFill>
                  <a:srgbClr val="008000"/>
                </a:solidFill>
              </a:rPr>
            </a:br>
            <a:r>
              <a:rPr lang="ca-ES" sz="3200" b="1" i="1" dirty="0" smtClean="0">
                <a:solidFill>
                  <a:srgbClr val="008000"/>
                </a:solidFill>
              </a:rPr>
              <a:t>CONSEJO DE COOPERACIÓN AL DESAROLLO</a:t>
            </a:r>
            <a:r>
              <a:rPr lang="ca-ES" sz="3200" b="1" dirty="0" smtClean="0">
                <a:solidFill>
                  <a:srgbClr val="008000"/>
                </a:solidFill>
              </a:rPr>
              <a:t/>
            </a:r>
            <a:br>
              <a:rPr lang="ca-ES" sz="3200" b="1" dirty="0" smtClean="0">
                <a:solidFill>
                  <a:srgbClr val="008000"/>
                </a:solidFill>
              </a:rPr>
            </a:br>
            <a:r>
              <a:rPr lang="ca-ES" sz="3200" b="1" dirty="0" smtClean="0">
                <a:solidFill>
                  <a:srgbClr val="008000"/>
                </a:solidFill>
              </a:rPr>
              <a:t> CICUE/CRUE</a:t>
            </a:r>
            <a:br>
              <a:rPr lang="ca-ES" sz="3200" b="1" dirty="0" smtClean="0">
                <a:solidFill>
                  <a:srgbClr val="008000"/>
                </a:solidFill>
              </a:rPr>
            </a:br>
            <a:r>
              <a:rPr lang="ca-ES" sz="3200" b="1" dirty="0" smtClean="0">
                <a:solidFill>
                  <a:srgbClr val="008000"/>
                </a:solidFill>
              </a:rPr>
              <a:t>LA UNIVERSITAT DE GIRONA</a:t>
            </a:r>
            <a:r>
              <a:rPr lang="ca-ES" sz="3200" dirty="0" smtClean="0"/>
              <a:t> </a:t>
            </a:r>
            <a:endParaRPr lang="ca-ES" sz="3200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043608" y="4869160"/>
            <a:ext cx="7560840" cy="1700808"/>
          </a:xfrm>
        </p:spPr>
        <p:txBody>
          <a:bodyPr>
            <a:normAutofit fontScale="32500" lnSpcReduction="20000"/>
          </a:bodyPr>
          <a:lstStyle/>
          <a:p>
            <a:endParaRPr lang="ca-ES" dirty="0" smtClean="0"/>
          </a:p>
          <a:p>
            <a:r>
              <a:rPr lang="ca-ES" sz="6000" b="1" dirty="0" smtClean="0">
                <a:solidFill>
                  <a:srgbClr val="008000"/>
                </a:solidFill>
              </a:rPr>
              <a:t>Maria Rosa Terradellas, </a:t>
            </a:r>
          </a:p>
          <a:p>
            <a:r>
              <a:rPr lang="ca-ES" sz="6000" b="1" dirty="0" smtClean="0">
                <a:solidFill>
                  <a:srgbClr val="008000"/>
                </a:solidFill>
              </a:rPr>
              <a:t>Vicerectora delegada, en funcions,  d’Estudiants, Cooperació i Igualtat </a:t>
            </a:r>
          </a:p>
          <a:p>
            <a:r>
              <a:rPr lang="ca-ES" sz="6000" b="1" dirty="0" smtClean="0">
                <a:solidFill>
                  <a:srgbClr val="008000"/>
                </a:solidFill>
              </a:rPr>
              <a:t>Universitat de Girona </a:t>
            </a:r>
          </a:p>
          <a:p>
            <a:r>
              <a:rPr lang="ca-ES" sz="6000" b="1" dirty="0" smtClean="0">
                <a:solidFill>
                  <a:srgbClr val="008000"/>
                </a:solidFill>
              </a:rPr>
              <a:t>Dilluns, 9 de desembre 2013 </a:t>
            </a:r>
          </a:p>
          <a:p>
            <a:endParaRPr lang="ca-ES" dirty="0"/>
          </a:p>
          <a:p>
            <a:endParaRPr lang="ca-ES" dirty="0" smtClean="0"/>
          </a:p>
          <a:p>
            <a:endParaRPr lang="ca-ES" sz="1200" dirty="0" smtClean="0"/>
          </a:p>
          <a:p>
            <a:endParaRPr lang="ca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5069775" cy="719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48744" y="908720"/>
            <a:ext cx="9192744" cy="1292662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endParaRPr lang="ca-ES" sz="2800" dirty="0"/>
          </a:p>
          <a:p>
            <a:pPr algn="ctr"/>
            <a:r>
              <a:rPr lang="it-IT" sz="2800" dirty="0"/>
              <a:t> </a:t>
            </a:r>
            <a:r>
              <a:rPr lang="it-IT" sz="2800" b="1" dirty="0" smtClean="0">
                <a:solidFill>
                  <a:srgbClr val="FFFF00"/>
                </a:solidFill>
              </a:rPr>
              <a:t>Seminari:  CAP A ON VA LA CUD?</a:t>
            </a:r>
            <a:endParaRPr lang="ca-ES" sz="1100" dirty="0" smtClean="0">
              <a:solidFill>
                <a:srgbClr val="FFFF00"/>
              </a:solidFill>
            </a:endParaRPr>
          </a:p>
          <a:p>
            <a:endParaRPr lang="ca-ES" sz="1100" dirty="0"/>
          </a:p>
          <a:p>
            <a:endParaRPr lang="ca-ES" sz="1100" dirty="0"/>
          </a:p>
        </p:txBody>
      </p:sp>
    </p:spTree>
    <p:extLst>
      <p:ext uri="{BB962C8B-B14F-4D97-AF65-F5344CB8AC3E}">
        <p14:creationId xmlns:p14="http://schemas.microsoft.com/office/powerpoint/2010/main" val="3289801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008000"/>
          </a:solidFill>
          <a:ln>
            <a:noFill/>
          </a:ln>
        </p:spPr>
        <p:txBody>
          <a:bodyPr/>
          <a:lstStyle/>
          <a:p>
            <a:r>
              <a:rPr lang="ca-ES" b="1" dirty="0" smtClean="0">
                <a:solidFill>
                  <a:srgbClr val="FFFF00"/>
                </a:solidFill>
              </a:rPr>
              <a:t>LA UNIVERSITAT DE GIRONA </a:t>
            </a:r>
            <a:endParaRPr lang="ca-ES" b="1" dirty="0">
              <a:solidFill>
                <a:srgbClr val="FFFF00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07504" y="1196752"/>
            <a:ext cx="9217024" cy="5544616"/>
          </a:xfrm>
          <a:solidFill>
            <a:srgbClr val="FFFFCC"/>
          </a:solidFill>
        </p:spPr>
        <p:txBody>
          <a:bodyPr>
            <a:normAutofit fontScale="47500" lnSpcReduction="20000"/>
          </a:bodyPr>
          <a:lstStyle/>
          <a:p>
            <a:pPr algn="just">
              <a:spcBef>
                <a:spcPct val="100000"/>
              </a:spcBef>
              <a:buFont typeface="Wingdings" pitchFamily="2" charset="2"/>
              <a:buChar char="§"/>
            </a:pPr>
            <a:r>
              <a:rPr lang="es-ES" sz="36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1995</a:t>
            </a:r>
            <a:r>
              <a:rPr lang="es-ES" sz="36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Creació de la Delegació d’Afers per a la Cooperació al Desenvolupament</a:t>
            </a:r>
          </a:p>
          <a:p>
            <a:pPr algn="just">
              <a:spcBef>
                <a:spcPct val="100000"/>
              </a:spcBef>
              <a:buClr>
                <a:srgbClr val="008000"/>
              </a:buClr>
            </a:pP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1998 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Creació de l’Oficina de Cooperació al Desenvolupament</a:t>
            </a:r>
          </a:p>
          <a:p>
            <a:pPr algn="just">
              <a:spcBef>
                <a:spcPct val="100000"/>
              </a:spcBef>
              <a:buClr>
                <a:srgbClr val="008000"/>
              </a:buClr>
            </a:pP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2002   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Creació de la Comissió de Cooperació al Desenvolupament. Primer Document Marc de Cooperació al  Desenvolupament</a:t>
            </a:r>
          </a:p>
          <a:p>
            <a:pPr algn="just">
              <a:spcBef>
                <a:spcPct val="100000"/>
              </a:spcBef>
              <a:buClr>
                <a:srgbClr val="008000"/>
              </a:buClr>
            </a:pP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2004 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Segon Document Marc de Cooperació al Desenvolupament</a:t>
            </a:r>
          </a:p>
          <a:p>
            <a:pPr algn="just">
              <a:spcBef>
                <a:spcPct val="100000"/>
              </a:spcBef>
              <a:buClr>
                <a:srgbClr val="008000"/>
              </a:buClr>
            </a:pP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2005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Creació de la unitat de voluntariat</a:t>
            </a:r>
          </a:p>
          <a:p>
            <a:pPr algn="just">
              <a:spcBef>
                <a:spcPct val="100000"/>
              </a:spcBef>
              <a:buClr>
                <a:srgbClr val="008000"/>
              </a:buClr>
            </a:pP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2007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Aprovació  del Codi  de conducta </a:t>
            </a:r>
          </a:p>
          <a:p>
            <a:pPr algn="just">
              <a:spcBef>
                <a:spcPct val="100000"/>
              </a:spcBef>
              <a:buClr>
                <a:srgbClr val="008000"/>
              </a:buClr>
            </a:pP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2008   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Línia estratègica de cooperació en el Pla Estratègic de la UdG</a:t>
            </a:r>
          </a:p>
          <a:p>
            <a:pPr algn="just">
              <a:spcBef>
                <a:spcPct val="100000"/>
              </a:spcBef>
              <a:buClr>
                <a:srgbClr val="008000"/>
              </a:buClr>
            </a:pP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2010    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Vicerectorat delegat d’Estudiants Cooperació i Igualtat</a:t>
            </a:r>
          </a:p>
          <a:p>
            <a:pPr>
              <a:spcBef>
                <a:spcPct val="100000"/>
              </a:spcBef>
              <a:buClr>
                <a:srgbClr val="008000"/>
              </a:buClr>
            </a:pP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2011  </a:t>
            </a:r>
            <a:r>
              <a:rPr lang="ca-ES" sz="36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Redefinició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de la formació </a:t>
            </a:r>
            <a:r>
              <a:rPr lang="ca-ES" sz="36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tèorico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-pràctica i del reconeixement de crèdits per a estudiants. Reconeixement pel PDI i PAS en el seu pla de desenvolupament professional. Presentació de l’experiència a més de quinze congressos d’àmbit nacional i internacional  </a:t>
            </a:r>
          </a:p>
          <a:p>
            <a:pPr>
              <a:spcBef>
                <a:spcPct val="100000"/>
              </a:spcBef>
              <a:buClr>
                <a:srgbClr val="008000"/>
              </a:buClr>
            </a:pPr>
            <a:r>
              <a:rPr lang="ca-ES" sz="3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2013 </a:t>
            </a:r>
            <a:r>
              <a:rPr lang="ca-ES" sz="3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Canvis Comissió CD per Comissió Assessora Cooperació i Solidaritat </a:t>
            </a:r>
          </a:p>
          <a:p>
            <a:pPr algn="just">
              <a:spcBef>
                <a:spcPct val="10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ca-ES" dirty="0" smtClean="0">
              <a:solidFill>
                <a:srgbClr val="008000"/>
              </a:solidFill>
            </a:endParaRPr>
          </a:p>
          <a:p>
            <a:pPr algn="just">
              <a:spcBef>
                <a:spcPct val="100000"/>
              </a:spcBef>
              <a:buClr>
                <a:schemeClr val="accent2"/>
              </a:buClr>
              <a:buFont typeface="Wingdings" pitchFamily="2" charset="2"/>
              <a:buChar char="§"/>
            </a:pPr>
            <a:endParaRPr lang="ca-ES" dirty="0"/>
          </a:p>
        </p:txBody>
      </p:sp>
      <p:sp>
        <p:nvSpPr>
          <p:cNvPr id="4" name="Rectangle 3"/>
          <p:cNvSpPr/>
          <p:nvPr/>
        </p:nvSpPr>
        <p:spPr>
          <a:xfrm>
            <a:off x="3096628" y="3272034"/>
            <a:ext cx="184731" cy="319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endParaRPr lang="ca-ES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9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-30832"/>
            <a:ext cx="9144000" cy="1299592"/>
          </a:xfrm>
          <a:solidFill>
            <a:srgbClr val="008000"/>
          </a:solidFill>
        </p:spPr>
        <p:txBody>
          <a:bodyPr/>
          <a:lstStyle/>
          <a:p>
            <a:r>
              <a:rPr lang="ca-ES" dirty="0" smtClean="0">
                <a:solidFill>
                  <a:srgbClr val="FFFF99"/>
                </a:solidFill>
              </a:rPr>
              <a:t>EIXOS DE LA CUD A LA UdG</a:t>
            </a:r>
            <a:endParaRPr lang="ca-ES" dirty="0">
              <a:solidFill>
                <a:srgbClr val="FFFF99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400600"/>
          </a:xfrm>
        </p:spPr>
        <p:txBody>
          <a:bodyPr>
            <a:normAutofit fontScale="85000" lnSpcReduction="20000"/>
          </a:bodyPr>
          <a:lstStyle/>
          <a:p>
            <a:r>
              <a:rPr lang="ca-ES" b="1" dirty="0" smtClean="0">
                <a:solidFill>
                  <a:srgbClr val="008000"/>
                </a:solidFill>
              </a:rPr>
              <a:t>Convocatòria UdG</a:t>
            </a:r>
            <a:r>
              <a:rPr lang="ca-ES" dirty="0" smtClean="0">
                <a:solidFill>
                  <a:srgbClr val="008000"/>
                </a:solidFill>
              </a:rPr>
              <a:t>: Centrada en projectes més vinculats a les facultats i escoles per garantir la seva continuïtat, el treball </a:t>
            </a:r>
            <a:r>
              <a:rPr lang="ca-ES" dirty="0" err="1" smtClean="0">
                <a:solidFill>
                  <a:srgbClr val="008000"/>
                </a:solidFill>
              </a:rPr>
              <a:t>inter</a:t>
            </a:r>
            <a:r>
              <a:rPr lang="ca-ES" dirty="0" smtClean="0">
                <a:solidFill>
                  <a:srgbClr val="008000"/>
                </a:solidFill>
              </a:rPr>
              <a:t> i multidisciplinari i la vinculació amb la formació. </a:t>
            </a:r>
          </a:p>
          <a:p>
            <a:pPr marL="0" indent="0">
              <a:buNone/>
            </a:pPr>
            <a:endParaRPr lang="ca-ES" dirty="0" smtClean="0">
              <a:solidFill>
                <a:srgbClr val="008000"/>
              </a:solidFill>
            </a:endParaRPr>
          </a:p>
          <a:p>
            <a:r>
              <a:rPr lang="ca-ES" b="1" dirty="0" smtClean="0">
                <a:solidFill>
                  <a:srgbClr val="008000"/>
                </a:solidFill>
              </a:rPr>
              <a:t>Convocatòries externes: </a:t>
            </a:r>
            <a:r>
              <a:rPr lang="ca-ES" dirty="0" smtClean="0">
                <a:solidFill>
                  <a:srgbClr val="008000"/>
                </a:solidFill>
              </a:rPr>
              <a:t>L’OCD com a element proactiu en la recerca, difusió, recolzament i recerca de convocatòries i socis externs.  </a:t>
            </a:r>
          </a:p>
          <a:p>
            <a:pPr marL="712788" indent="-268288">
              <a:buFont typeface="Wingdings" pitchFamily="2" charset="2"/>
              <a:buChar char="v"/>
              <a:tabLst>
                <a:tab pos="712788" algn="l"/>
                <a:tab pos="806450" algn="l"/>
                <a:tab pos="1076325" algn="l"/>
              </a:tabLst>
            </a:pPr>
            <a:r>
              <a:rPr lang="ca-ES" dirty="0">
                <a:solidFill>
                  <a:srgbClr val="008000"/>
                </a:solidFill>
              </a:rPr>
              <a:t> </a:t>
            </a:r>
            <a:r>
              <a:rPr lang="ca-ES" dirty="0" smtClean="0">
                <a:solidFill>
                  <a:srgbClr val="008000"/>
                </a:solidFill>
              </a:rPr>
              <a:t> S’està treballant en la definició de les condicions  de     </a:t>
            </a:r>
          </a:p>
          <a:p>
            <a:pPr marL="444500" indent="0">
              <a:buNone/>
              <a:tabLst>
                <a:tab pos="712788" algn="l"/>
                <a:tab pos="806450" algn="l"/>
                <a:tab pos="1076325" algn="l"/>
              </a:tabLst>
            </a:pPr>
            <a:r>
              <a:rPr lang="ca-ES" dirty="0">
                <a:solidFill>
                  <a:srgbClr val="008000"/>
                </a:solidFill>
              </a:rPr>
              <a:t> </a:t>
            </a:r>
            <a:r>
              <a:rPr lang="ca-ES" dirty="0" smtClean="0">
                <a:solidFill>
                  <a:srgbClr val="008000"/>
                </a:solidFill>
              </a:rPr>
              <a:t>     col·laboració amb els socis. </a:t>
            </a:r>
          </a:p>
          <a:p>
            <a:pPr marL="712788" indent="-268288">
              <a:buFont typeface="Wingdings" pitchFamily="2" charset="2"/>
              <a:buChar char="v"/>
              <a:tabLst>
                <a:tab pos="712788" algn="l"/>
                <a:tab pos="806450" algn="l"/>
                <a:tab pos="1076325" algn="l"/>
              </a:tabLst>
            </a:pPr>
            <a:r>
              <a:rPr lang="ca-ES" dirty="0">
                <a:solidFill>
                  <a:srgbClr val="008000"/>
                </a:solidFill>
              </a:rPr>
              <a:t> </a:t>
            </a:r>
            <a:r>
              <a:rPr lang="ca-ES" dirty="0" smtClean="0">
                <a:solidFill>
                  <a:srgbClr val="008000"/>
                </a:solidFill>
              </a:rPr>
              <a:t>  Es treballarà en l’avaluació de l’impacte. </a:t>
            </a:r>
          </a:p>
          <a:p>
            <a:pPr marL="0" indent="0">
              <a:buNone/>
            </a:pPr>
            <a:endParaRPr lang="ca-ES" dirty="0" smtClean="0">
              <a:solidFill>
                <a:srgbClr val="008000"/>
              </a:solidFill>
            </a:endParaRPr>
          </a:p>
          <a:p>
            <a:r>
              <a:rPr lang="ca-ES" dirty="0" smtClean="0">
                <a:solidFill>
                  <a:srgbClr val="008000"/>
                </a:solidFill>
              </a:rPr>
              <a:t> </a:t>
            </a:r>
            <a:r>
              <a:rPr lang="ca-ES" b="1" dirty="0" smtClean="0">
                <a:solidFill>
                  <a:srgbClr val="008000"/>
                </a:solidFill>
              </a:rPr>
              <a:t>Recerca de l'excel·lència. Centrada en els nostres àmbits més potents</a:t>
            </a:r>
            <a:r>
              <a:rPr lang="ca-ES" dirty="0" smtClean="0">
                <a:solidFill>
                  <a:srgbClr val="008000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065292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8000"/>
          </a:solidFill>
        </p:spPr>
        <p:txBody>
          <a:bodyPr/>
          <a:lstStyle/>
          <a:p>
            <a:r>
              <a:rPr lang="ca-ES" dirty="0" smtClean="0">
                <a:solidFill>
                  <a:srgbClr val="FFFF99"/>
                </a:solidFill>
              </a:rPr>
              <a:t>EIXOS DE LA SOLIDARITAT</a:t>
            </a:r>
            <a:endParaRPr lang="ca-ES" dirty="0">
              <a:solidFill>
                <a:srgbClr val="FFFF99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10000"/>
          </a:bodyPr>
          <a:lstStyle/>
          <a:p>
            <a:pPr marL="431800" indent="-323850" defTabSz="449263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Plantejament: L’APS com a metodologia per a l’acció solidària. </a:t>
            </a:r>
          </a:p>
          <a:p>
            <a:pPr marL="431800" indent="-323850" defTabSz="449263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L’acció solidària ha de promoure que els nostres estudiants desenvolupin competències per a ser capaços de treballar: </a:t>
            </a:r>
          </a:p>
          <a:p>
            <a:pPr marL="631825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sz="2200" dirty="0" smtClean="0">
                <a:solidFill>
                  <a:srgbClr val="006000"/>
                </a:solidFill>
              </a:rPr>
              <a:t>      - </a:t>
            </a:r>
            <a:r>
              <a:rPr lang="ca-ES" sz="2600" dirty="0" smtClean="0">
                <a:solidFill>
                  <a:srgbClr val="006000"/>
                </a:solidFill>
              </a:rPr>
              <a:t>en</a:t>
            </a:r>
            <a:r>
              <a:rPr lang="ca-ES" sz="2200" b="1" dirty="0" smtClean="0">
                <a:solidFill>
                  <a:srgbClr val="006000"/>
                </a:solidFill>
              </a:rPr>
              <a:t> </a:t>
            </a:r>
            <a:r>
              <a:rPr lang="ca-ES" sz="2600" dirty="0" smtClean="0">
                <a:solidFill>
                  <a:srgbClr val="006000"/>
                </a:solidFill>
              </a:rPr>
              <a:t>entorns multiculturals, </a:t>
            </a:r>
          </a:p>
          <a:p>
            <a:pPr marL="631825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sz="2600" dirty="0" smtClean="0">
                <a:solidFill>
                  <a:srgbClr val="006000"/>
                </a:solidFill>
              </a:rPr>
              <a:t>     - amb responsabilitat ètica</a:t>
            </a:r>
          </a:p>
          <a:p>
            <a:pPr marL="631825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sz="2600" dirty="0" smtClean="0">
                <a:solidFill>
                  <a:srgbClr val="006000"/>
                </a:solidFill>
              </a:rPr>
              <a:t>     - amb esperit crític</a:t>
            </a:r>
          </a:p>
          <a:p>
            <a:pPr marL="631825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sz="2600" dirty="0" smtClean="0">
                <a:solidFill>
                  <a:srgbClr val="006000"/>
                </a:solidFill>
              </a:rPr>
              <a:t>    -  actuar a nivell multidisciplinari</a:t>
            </a:r>
          </a:p>
          <a:p>
            <a:pPr marL="631825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sz="2600" dirty="0" smtClean="0">
                <a:solidFill>
                  <a:srgbClr val="006000"/>
                </a:solidFill>
              </a:rPr>
              <a:t>    -  i fer-ho en relació a las diferents necessitats i contextos</a:t>
            </a:r>
          </a:p>
          <a:p>
            <a:pPr marL="565150" indent="-457200" defTabSz="449263">
              <a:buClr>
                <a:srgbClr val="008000"/>
              </a:buClr>
              <a:buSzPct val="6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L’acció solidària de la UdG s’estén a tots els camps de la solidaritat: cooperació, social, ambiental, discapacitat, etc.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08792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8000"/>
          </a:solidFill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FFFF99"/>
                </a:solidFill>
              </a:rPr>
              <a:t>FORMACIÓ PER A LA COOPERACIÓ I LA SOLIDARITAT</a:t>
            </a:r>
            <a:r>
              <a:rPr lang="ca-ES" dirty="0" smtClean="0"/>
              <a:t> 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ca-ES" b="1" dirty="0" smtClean="0">
                <a:solidFill>
                  <a:srgbClr val="008000"/>
                </a:solidFill>
              </a:rPr>
              <a:t>En col·laboració amb d’altres agents.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Específica en funció de les necessitats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Presencial i on-line amb seguiment personalitzat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Difusió mitjançant les xarxes socials. 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MOOC en preparació</a:t>
            </a:r>
            <a:endParaRPr lang="ca-E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9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96975"/>
            <a:ext cx="8497069" cy="5661025"/>
          </a:xfrm>
        </p:spPr>
        <p:txBody>
          <a:bodyPr lIns="0" tIns="0" rIns="0" bIns="0">
            <a:normAutofit fontScale="85000" lnSpcReduction="20000"/>
          </a:bodyPr>
          <a:lstStyle/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1350 estudiants voluntaris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Treball amb gerència i professorat per implicar PAS i PDI en projectes solidaris UdG. 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Web oberta a l’abast de tothom. Seguiment per part de moltes universitats i empreses , arran de la participació en congressos (CUD, RSU,  RSE)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Més de 60 institucions i entitats  amb conveni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Més de 120 activitats solidàries. 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Implicació de les entitats en el seguiment i l’avaluació dels estudiants. 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Aplicacions informàtiques específiques pel reconeixement de crèdits i per l’avaluació. 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a-ES" dirty="0" smtClean="0">
                <a:solidFill>
                  <a:srgbClr val="006000"/>
                </a:solidFill>
              </a:rPr>
              <a:t>En curs, avaluació de l’impacte de la solidaritat de la UdG en el territori</a:t>
            </a: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s-ES" dirty="0" smtClean="0">
              <a:solidFill>
                <a:srgbClr val="006000"/>
              </a:solidFill>
            </a:endParaRPr>
          </a:p>
          <a:p>
            <a:pPr marL="431800" indent="-323850" defTabSz="449263" eaLnBrk="1" hangingPunct="1">
              <a:buClr>
                <a:srgbClr val="008000"/>
              </a:buClr>
              <a:buSzPct val="65000"/>
              <a:buFont typeface="Wingdings" pitchFamily="2" charset="2"/>
              <a:buChar char="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es-ES" dirty="0" smtClean="0">
              <a:solidFill>
                <a:srgbClr val="006000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25538"/>
          </a:xfrm>
          <a:solidFill>
            <a:srgbClr val="008000"/>
          </a:solidFill>
        </p:spPr>
        <p:txBody>
          <a:bodyPr lIns="0" tIns="0" rIns="0" bIns="0">
            <a:normAutofit/>
          </a:bodyPr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s-ES" sz="4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ACTUALITAT DE LA SOLIDARITAT A LA UDG </a:t>
            </a:r>
          </a:p>
        </p:txBody>
      </p:sp>
    </p:spTree>
    <p:extLst>
      <p:ext uri="{BB962C8B-B14F-4D97-AF65-F5344CB8AC3E}">
        <p14:creationId xmlns:p14="http://schemas.microsoft.com/office/powerpoint/2010/main" val="3463314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484784"/>
            <a:ext cx="612454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dirty="0" smtClean="0">
                <a:solidFill>
                  <a:srgbClr val="008000"/>
                </a:solidFill>
              </a:rPr>
              <a:t>  </a:t>
            </a:r>
            <a:r>
              <a:rPr lang="es-ES" sz="4000" b="1" dirty="0" smtClean="0">
                <a:solidFill>
                  <a:srgbClr val="008000"/>
                </a:solidFill>
              </a:rPr>
              <a:t>MOLTES GRÀCIES </a:t>
            </a:r>
          </a:p>
          <a:p>
            <a:pPr algn="ctr"/>
            <a:r>
              <a:rPr lang="es-ES" sz="4000" b="1" dirty="0" smtClean="0">
                <a:solidFill>
                  <a:srgbClr val="008000"/>
                </a:solidFill>
              </a:rPr>
              <a:t>MUCHAS GRACIAS</a:t>
            </a:r>
          </a:p>
          <a:p>
            <a:pPr algn="ctr"/>
            <a:r>
              <a:rPr lang="es-ES" sz="4000" b="1" dirty="0" smtClean="0">
                <a:solidFill>
                  <a:srgbClr val="008000"/>
                </a:solidFill>
              </a:rPr>
              <a:t>THANK YOU VERY MUCH</a:t>
            </a:r>
          </a:p>
          <a:p>
            <a:pPr algn="ctr"/>
            <a:endParaRPr lang="es-ES" sz="4000" b="1" dirty="0" smtClean="0">
              <a:solidFill>
                <a:srgbClr val="008000"/>
              </a:solidFill>
            </a:endParaRPr>
          </a:p>
          <a:p>
            <a:pPr algn="ctr"/>
            <a:r>
              <a:rPr lang="es-ES" sz="4000" dirty="0" smtClean="0">
                <a:solidFill>
                  <a:srgbClr val="FFFF99"/>
                </a:solidFill>
                <a:hlinkClick r:id="rId2"/>
              </a:rPr>
              <a:t>cooperacio@udg.edu</a:t>
            </a:r>
            <a:endParaRPr lang="es-ES" sz="4000" dirty="0" smtClean="0">
              <a:solidFill>
                <a:srgbClr val="FFFF99"/>
              </a:solidFill>
            </a:endParaRPr>
          </a:p>
          <a:p>
            <a:pPr algn="ctr"/>
            <a:r>
              <a:rPr lang="es-ES" sz="4000" dirty="0" smtClean="0">
                <a:solidFill>
                  <a:srgbClr val="FFFF99"/>
                </a:solidFill>
                <a:hlinkClick r:id="rId3"/>
              </a:rPr>
              <a:t>rosa.terradellas@udg.edu</a:t>
            </a:r>
            <a:endParaRPr lang="es-ES" sz="4000" dirty="0" smtClean="0">
              <a:solidFill>
                <a:srgbClr val="FFFF99"/>
              </a:solidFill>
            </a:endParaRPr>
          </a:p>
          <a:p>
            <a:pPr algn="ctr"/>
            <a:r>
              <a:rPr lang="es-ES" sz="4000" dirty="0" smtClean="0">
                <a:solidFill>
                  <a:srgbClr val="FFFF99"/>
                </a:solidFill>
              </a:rPr>
              <a:t> </a:t>
            </a:r>
            <a:endParaRPr lang="es-ES" sz="40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0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1052736"/>
          </a:xfrm>
          <a:solidFill>
            <a:srgbClr val="008000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ca-ES" b="1" dirty="0" smtClean="0">
                <a:solidFill>
                  <a:srgbClr val="FFFFCC"/>
                </a:solidFill>
              </a:rPr>
              <a:t/>
            </a:r>
            <a:br>
              <a:rPr lang="ca-ES" b="1" dirty="0" smtClean="0">
                <a:solidFill>
                  <a:srgbClr val="FFFFCC"/>
                </a:solidFill>
              </a:rPr>
            </a:br>
            <a:r>
              <a:rPr lang="ca-ES" b="1" dirty="0" smtClean="0">
                <a:solidFill>
                  <a:srgbClr val="FFFFCC"/>
                </a:solidFill>
              </a:rPr>
              <a:t>LA CUD DES DE LA PERSPECTIVA D’UN SISTEMA GLOBAL </a:t>
            </a:r>
            <a:br>
              <a:rPr lang="ca-ES" b="1" dirty="0" smtClean="0">
                <a:solidFill>
                  <a:srgbClr val="FFFFCC"/>
                </a:solidFill>
              </a:rPr>
            </a:br>
            <a:endParaRPr lang="ca-ES" b="1" dirty="0">
              <a:solidFill>
                <a:srgbClr val="FFFFCC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805264"/>
          </a:xfrm>
        </p:spPr>
        <p:txBody>
          <a:bodyPr>
            <a:normAutofit fontScale="92500" lnSpcReduction="20000"/>
          </a:bodyPr>
          <a:lstStyle/>
          <a:p>
            <a:r>
              <a:rPr lang="ca-ES" b="1" dirty="0" smtClean="0">
                <a:solidFill>
                  <a:srgbClr val="008000"/>
                </a:solidFill>
              </a:rPr>
              <a:t>Crisi econòmica =  Severs programes d’ajustament a nivell econòmic i social</a:t>
            </a:r>
          </a:p>
          <a:p>
            <a:pPr marL="0" indent="0">
              <a:buNone/>
            </a:pPr>
            <a:endParaRPr lang="ca-ES" b="1" dirty="0" smtClean="0">
              <a:solidFill>
                <a:srgbClr val="008000"/>
              </a:solidFill>
            </a:endParaRPr>
          </a:p>
          <a:p>
            <a:r>
              <a:rPr lang="ca-ES" sz="2800" b="1" dirty="0" smtClean="0">
                <a:solidFill>
                  <a:srgbClr val="008000"/>
                </a:solidFill>
              </a:rPr>
              <a:t>Canvis sistema econòmic mundial = sistema insegur, multipolar, interdependent i complex. Caracteritzat per:  problemes ecològics (escassesa) </a:t>
            </a:r>
            <a:r>
              <a:rPr lang="ca-ES" sz="2800" b="1" dirty="0">
                <a:solidFill>
                  <a:srgbClr val="008000"/>
                </a:solidFill>
              </a:rPr>
              <a:t>i</a:t>
            </a:r>
            <a:r>
              <a:rPr lang="ca-ES" sz="2800" b="1" dirty="0" smtClean="0">
                <a:solidFill>
                  <a:srgbClr val="008000"/>
                </a:solidFill>
              </a:rPr>
              <a:t> socials (desigualtat) </a:t>
            </a:r>
          </a:p>
          <a:p>
            <a:pPr marL="0" indent="0">
              <a:buNone/>
            </a:pPr>
            <a:endParaRPr lang="ca-ES" b="1" dirty="0" smtClean="0">
              <a:solidFill>
                <a:srgbClr val="008000"/>
              </a:solidFill>
            </a:endParaRPr>
          </a:p>
          <a:p>
            <a:r>
              <a:rPr lang="ca-ES" b="1" dirty="0" smtClean="0">
                <a:solidFill>
                  <a:srgbClr val="008000"/>
                </a:solidFill>
              </a:rPr>
              <a:t>Diferents visions de la CD a nivell mundial</a:t>
            </a:r>
          </a:p>
          <a:p>
            <a:endParaRPr lang="ca-ES" b="1" dirty="0" smtClean="0">
              <a:solidFill>
                <a:srgbClr val="008000"/>
              </a:solidFill>
            </a:endParaRPr>
          </a:p>
          <a:p>
            <a:r>
              <a:rPr lang="ca-ES" b="1" dirty="0" smtClean="0">
                <a:solidFill>
                  <a:srgbClr val="008000"/>
                </a:solidFill>
              </a:rPr>
              <a:t>Els seus efectes són diferents en relació als països emergents, desenvolupats i en </a:t>
            </a:r>
            <a:r>
              <a:rPr lang="ca-ES" b="1" dirty="0" err="1" smtClean="0">
                <a:solidFill>
                  <a:srgbClr val="008000"/>
                </a:solidFill>
              </a:rPr>
              <a:t>VdD</a:t>
            </a:r>
            <a:endParaRPr lang="ca-ES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ca-ES" b="1" dirty="0" smtClean="0">
              <a:solidFill>
                <a:srgbClr val="008000"/>
              </a:solidFill>
            </a:endParaRPr>
          </a:p>
          <a:p>
            <a:r>
              <a:rPr lang="ca-ES" b="1" dirty="0" smtClean="0">
                <a:solidFill>
                  <a:srgbClr val="008000"/>
                </a:solidFill>
              </a:rPr>
              <a:t>Acords de Paris, Accra i </a:t>
            </a:r>
            <a:r>
              <a:rPr lang="ca-ES" b="1" dirty="0" err="1" smtClean="0">
                <a:solidFill>
                  <a:srgbClr val="008000"/>
                </a:solidFill>
              </a:rPr>
              <a:t>Bussan</a:t>
            </a:r>
            <a:r>
              <a:rPr lang="ca-ES" b="1" dirty="0" smtClean="0">
                <a:solidFill>
                  <a:srgbClr val="008000"/>
                </a:solidFill>
              </a:rPr>
              <a:t> (2011) </a:t>
            </a:r>
            <a:endParaRPr lang="ca-E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1052736"/>
          </a:xfrm>
          <a:solidFill>
            <a:srgbClr val="008000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ca-ES" b="1" dirty="0" smtClean="0">
                <a:solidFill>
                  <a:srgbClr val="FFFFCC"/>
                </a:solidFill>
              </a:rPr>
              <a:t/>
            </a:r>
            <a:br>
              <a:rPr lang="ca-ES" b="1" dirty="0" smtClean="0">
                <a:solidFill>
                  <a:srgbClr val="FFFFCC"/>
                </a:solidFill>
              </a:rPr>
            </a:br>
            <a:r>
              <a:rPr lang="ca-ES" b="1" dirty="0" smtClean="0">
                <a:solidFill>
                  <a:srgbClr val="FFFFCC"/>
                </a:solidFill>
              </a:rPr>
              <a:t>ELS ACORDS INTERNACIONALS </a:t>
            </a:r>
            <a:br>
              <a:rPr lang="ca-ES" b="1" dirty="0" smtClean="0">
                <a:solidFill>
                  <a:srgbClr val="FFFFCC"/>
                </a:solidFill>
              </a:rPr>
            </a:br>
            <a:endParaRPr lang="ca-ES" b="1" dirty="0">
              <a:solidFill>
                <a:srgbClr val="FFFFCC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r>
              <a:rPr lang="ca-ES" b="1" dirty="0" smtClean="0">
                <a:solidFill>
                  <a:srgbClr val="008000"/>
                </a:solidFill>
              </a:rPr>
              <a:t>BUSSAN (2011) :</a:t>
            </a:r>
            <a:endParaRPr lang="ca-ES" b="1" dirty="0">
              <a:solidFill>
                <a:srgbClr val="008000"/>
              </a:solidFill>
            </a:endParaRPr>
          </a:p>
          <a:p>
            <a:pPr marL="806450" indent="-538163">
              <a:buFontTx/>
              <a:buChar char="-"/>
            </a:pPr>
            <a:r>
              <a:rPr lang="ca-ES" sz="2800" b="1" dirty="0" smtClean="0">
                <a:solidFill>
                  <a:srgbClr val="008000"/>
                </a:solidFill>
              </a:rPr>
              <a:t>Apropiació de les prioritats de desenvolupament per part dels països en desenvolupament.</a:t>
            </a:r>
          </a:p>
          <a:p>
            <a:pPr marL="806450" indent="-538163">
              <a:buFontTx/>
              <a:buChar char="-"/>
            </a:pPr>
            <a:endParaRPr lang="ca-ES" sz="2800" b="1" dirty="0" smtClean="0">
              <a:solidFill>
                <a:srgbClr val="008000"/>
              </a:solidFill>
            </a:endParaRPr>
          </a:p>
          <a:p>
            <a:pPr marL="806450" indent="-538163">
              <a:buFontTx/>
              <a:buChar char="-"/>
            </a:pPr>
            <a:r>
              <a:rPr lang="ca-ES" sz="2800" b="1" dirty="0" smtClean="0">
                <a:solidFill>
                  <a:srgbClr val="008000"/>
                </a:solidFill>
              </a:rPr>
              <a:t>Enfocament en els resultats.</a:t>
            </a:r>
          </a:p>
          <a:p>
            <a:pPr marL="806450" indent="-538163">
              <a:buFontTx/>
              <a:buChar char="-"/>
            </a:pPr>
            <a:endParaRPr lang="ca-ES" sz="2800" b="1" dirty="0" smtClean="0">
              <a:solidFill>
                <a:srgbClr val="008000"/>
              </a:solidFill>
            </a:endParaRPr>
          </a:p>
          <a:p>
            <a:pPr marL="806450" indent="-538163">
              <a:buFontTx/>
              <a:buChar char="-"/>
            </a:pPr>
            <a:r>
              <a:rPr lang="ca-ES" sz="2800" b="1" dirty="0" smtClean="0">
                <a:solidFill>
                  <a:srgbClr val="008000"/>
                </a:solidFill>
              </a:rPr>
              <a:t>Aliances </a:t>
            </a:r>
            <a:r>
              <a:rPr lang="ca-ES" sz="2800" b="1" dirty="0">
                <a:solidFill>
                  <a:srgbClr val="008000"/>
                </a:solidFill>
              </a:rPr>
              <a:t>p</a:t>
            </a:r>
            <a:r>
              <a:rPr lang="ca-ES" sz="2800" b="1" dirty="0" smtClean="0">
                <a:solidFill>
                  <a:srgbClr val="008000"/>
                </a:solidFill>
              </a:rPr>
              <a:t>el desenvolupament, fonamentades en: obertura, confiança, respecte i aprenentatge mutu.</a:t>
            </a:r>
          </a:p>
          <a:p>
            <a:pPr marL="268287" indent="0">
              <a:buNone/>
            </a:pPr>
            <a:endParaRPr lang="ca-ES" sz="2800" b="1" dirty="0" smtClean="0">
              <a:solidFill>
                <a:srgbClr val="008000"/>
              </a:solidFill>
            </a:endParaRPr>
          </a:p>
          <a:p>
            <a:pPr marL="806450" indent="-538163">
              <a:buFontTx/>
              <a:buChar char="-"/>
            </a:pPr>
            <a:r>
              <a:rPr lang="ca-ES" sz="2800" b="1" dirty="0" smtClean="0">
                <a:solidFill>
                  <a:srgbClr val="008000"/>
                </a:solidFill>
              </a:rPr>
              <a:t>Transparència i responsabilitat compartida. </a:t>
            </a:r>
          </a:p>
          <a:p>
            <a:pPr>
              <a:buFontTx/>
              <a:buChar char="-"/>
            </a:pPr>
            <a:endParaRPr lang="ca-ES" b="1" dirty="0" smtClean="0">
              <a:solidFill>
                <a:srgbClr val="008000"/>
              </a:solidFill>
            </a:endParaRPr>
          </a:p>
          <a:p>
            <a:pPr>
              <a:buFontTx/>
              <a:buChar char="-"/>
            </a:pPr>
            <a:endParaRPr lang="ca-E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2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1052736"/>
          </a:xfrm>
          <a:solidFill>
            <a:srgbClr val="008000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ca-ES" b="1" dirty="0" smtClean="0">
                <a:solidFill>
                  <a:srgbClr val="FFFFCC"/>
                </a:solidFill>
              </a:rPr>
              <a:t/>
            </a:r>
            <a:br>
              <a:rPr lang="ca-ES" b="1" dirty="0" smtClean="0">
                <a:solidFill>
                  <a:srgbClr val="FFFFCC"/>
                </a:solidFill>
              </a:rPr>
            </a:br>
            <a:r>
              <a:rPr lang="ca-ES" b="1" dirty="0" smtClean="0">
                <a:solidFill>
                  <a:srgbClr val="FFFFCC"/>
                </a:solidFill>
              </a:rPr>
              <a:t>POLÍTIQUES DE  DESENVOLUPAMENT</a:t>
            </a:r>
            <a:br>
              <a:rPr lang="ca-ES" b="1" dirty="0" smtClean="0">
                <a:solidFill>
                  <a:srgbClr val="FFFFCC"/>
                </a:solidFill>
              </a:rPr>
            </a:br>
            <a:endParaRPr lang="ca-ES" b="1" dirty="0">
              <a:solidFill>
                <a:srgbClr val="FFFFCC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25000" lnSpcReduction="20000"/>
          </a:bodyPr>
          <a:lstStyle/>
          <a:p>
            <a:r>
              <a:rPr lang="ca-ES" sz="9600" b="1" dirty="0" smtClean="0">
                <a:solidFill>
                  <a:srgbClr val="008000"/>
                </a:solidFill>
              </a:rPr>
              <a:t>Ressituar-nos</a:t>
            </a:r>
            <a:r>
              <a:rPr lang="ca-ES" sz="9600" dirty="0" smtClean="0">
                <a:solidFill>
                  <a:srgbClr val="008000"/>
                </a:solidFill>
              </a:rPr>
              <a:t> com a país, nivell </a:t>
            </a:r>
            <a:r>
              <a:rPr lang="ca-ES" sz="9600" b="1" dirty="0" smtClean="0">
                <a:solidFill>
                  <a:srgbClr val="008000"/>
                </a:solidFill>
              </a:rPr>
              <a:t>local i global</a:t>
            </a:r>
            <a:r>
              <a:rPr lang="ca-ES" sz="9600" dirty="0" smtClean="0">
                <a:solidFill>
                  <a:srgbClr val="008000"/>
                </a:solidFill>
              </a:rPr>
              <a:t>. </a:t>
            </a:r>
          </a:p>
          <a:p>
            <a:r>
              <a:rPr lang="ca-ES" sz="9600" dirty="0" smtClean="0">
                <a:solidFill>
                  <a:srgbClr val="008000"/>
                </a:solidFill>
              </a:rPr>
              <a:t>Disseny </a:t>
            </a:r>
            <a:r>
              <a:rPr lang="ca-ES" sz="9600" b="1" dirty="0" smtClean="0">
                <a:solidFill>
                  <a:srgbClr val="008000"/>
                </a:solidFill>
              </a:rPr>
              <a:t>polítiques</a:t>
            </a:r>
            <a:r>
              <a:rPr lang="ca-ES" sz="9600" dirty="0" smtClean="0">
                <a:solidFill>
                  <a:srgbClr val="008000"/>
                </a:solidFill>
              </a:rPr>
              <a:t> centrades en </a:t>
            </a:r>
            <a:r>
              <a:rPr lang="ca-ES" sz="9600" b="1" dirty="0" smtClean="0">
                <a:solidFill>
                  <a:srgbClr val="008000"/>
                </a:solidFill>
              </a:rPr>
              <a:t>acords internacionals</a:t>
            </a:r>
            <a:r>
              <a:rPr lang="ca-ES" sz="9600" dirty="0" smtClean="0">
                <a:solidFill>
                  <a:srgbClr val="008000"/>
                </a:solidFill>
              </a:rPr>
              <a:t>. </a:t>
            </a:r>
          </a:p>
          <a:p>
            <a:r>
              <a:rPr lang="ca-ES" sz="9600" dirty="0" smtClean="0">
                <a:solidFill>
                  <a:srgbClr val="008000"/>
                </a:solidFill>
              </a:rPr>
              <a:t>Disseny del </a:t>
            </a:r>
            <a:r>
              <a:rPr lang="ca-ES" sz="9600" b="1" dirty="0" smtClean="0">
                <a:solidFill>
                  <a:srgbClr val="008000"/>
                </a:solidFill>
              </a:rPr>
              <a:t>IV Pla Director </a:t>
            </a:r>
            <a:r>
              <a:rPr lang="ca-ES" sz="9600" dirty="0" smtClean="0">
                <a:solidFill>
                  <a:srgbClr val="008000"/>
                </a:solidFill>
              </a:rPr>
              <a:t>centrat en:</a:t>
            </a: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-  </a:t>
            </a:r>
            <a:r>
              <a:rPr lang="ca-ES" sz="9600" b="1" dirty="0" smtClean="0">
                <a:solidFill>
                  <a:srgbClr val="008000"/>
                </a:solidFill>
              </a:rPr>
              <a:t>Concentrar esforços en àmbits de treball </a:t>
            </a:r>
            <a:r>
              <a:rPr lang="ca-ES" sz="9600" dirty="0" smtClean="0">
                <a:solidFill>
                  <a:srgbClr val="008000"/>
                </a:solidFill>
              </a:rPr>
              <a:t>: </a:t>
            </a: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       - desenvolupament </a:t>
            </a:r>
            <a:r>
              <a:rPr lang="ca-ES" sz="9600" dirty="0">
                <a:solidFill>
                  <a:srgbClr val="008000"/>
                </a:solidFill>
              </a:rPr>
              <a:t>rural, </a:t>
            </a:r>
            <a:endParaRPr lang="ca-ES" sz="96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       - sector econòmic  productiu,</a:t>
            </a: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       -  energies </a:t>
            </a:r>
            <a:r>
              <a:rPr lang="ca-ES" sz="9600" dirty="0">
                <a:solidFill>
                  <a:srgbClr val="008000"/>
                </a:solidFill>
              </a:rPr>
              <a:t>renovables </a:t>
            </a:r>
            <a:r>
              <a:rPr lang="ca-ES" sz="9600" dirty="0" smtClean="0">
                <a:solidFill>
                  <a:srgbClr val="008000"/>
                </a:solidFill>
              </a:rPr>
              <a:t>i sostenibles</a:t>
            </a:r>
            <a:r>
              <a:rPr lang="ca-ES" sz="9600" dirty="0">
                <a:solidFill>
                  <a:srgbClr val="008000"/>
                </a:solidFill>
              </a:rPr>
              <a:t>, </a:t>
            </a:r>
            <a:endParaRPr lang="ca-ES" sz="96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        - serveis bàsics: educació, salut, alimentació, aigua</a:t>
            </a:r>
            <a:r>
              <a:rPr lang="ca-ES" sz="9600" dirty="0">
                <a:solidFill>
                  <a:srgbClr val="008000"/>
                </a:solidFill>
              </a:rPr>
              <a:t>… </a:t>
            </a:r>
            <a:endParaRPr lang="ca-ES" sz="96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        - lluita </a:t>
            </a:r>
            <a:r>
              <a:rPr lang="ca-ES" sz="9600" dirty="0">
                <a:solidFill>
                  <a:srgbClr val="008000"/>
                </a:solidFill>
              </a:rPr>
              <a:t>contra </a:t>
            </a:r>
            <a:r>
              <a:rPr lang="ca-ES" sz="9600" dirty="0" smtClean="0">
                <a:solidFill>
                  <a:srgbClr val="008000"/>
                </a:solidFill>
              </a:rPr>
              <a:t>l’exclusió, </a:t>
            </a:r>
            <a:endParaRPr lang="ca-ES" sz="9600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   </a:t>
            </a:r>
            <a:r>
              <a:rPr lang="ca-ES" sz="9600" dirty="0" smtClean="0">
                <a:solidFill>
                  <a:srgbClr val="008000"/>
                </a:solidFill>
              </a:rPr>
              <a:t>            - valors democràtics, </a:t>
            </a:r>
            <a:r>
              <a:rPr lang="ca-ES" sz="9600" dirty="0" err="1" smtClean="0">
                <a:solidFill>
                  <a:srgbClr val="008000"/>
                </a:solidFill>
              </a:rPr>
              <a:t>governança</a:t>
            </a:r>
            <a:r>
              <a:rPr lang="ca-ES" sz="9600" dirty="0">
                <a:solidFill>
                  <a:srgbClr val="008000"/>
                </a:solidFill>
              </a:rPr>
              <a:t>, etc</a:t>
            </a:r>
            <a:r>
              <a:rPr lang="ca-ES" sz="9600" dirty="0" smtClean="0">
                <a:solidFill>
                  <a:srgbClr val="008000"/>
                </a:solidFill>
              </a:rPr>
              <a:t>.</a:t>
            </a: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 - </a:t>
            </a:r>
            <a:r>
              <a:rPr lang="pt-BR" sz="9600" dirty="0" smtClean="0">
                <a:solidFill>
                  <a:srgbClr val="008000"/>
                </a:solidFill>
              </a:rPr>
              <a:t>i </a:t>
            </a:r>
            <a:r>
              <a:rPr lang="ca-ES" sz="9600" b="1" dirty="0" smtClean="0">
                <a:solidFill>
                  <a:srgbClr val="008000"/>
                </a:solidFill>
              </a:rPr>
              <a:t>zones geogràfiques </a:t>
            </a:r>
            <a:r>
              <a:rPr lang="ca-ES" sz="9600" dirty="0" smtClean="0">
                <a:solidFill>
                  <a:srgbClr val="008000"/>
                </a:solidFill>
              </a:rPr>
              <a:t>(</a:t>
            </a:r>
            <a:r>
              <a:rPr lang="ca-ES" sz="9600" dirty="0" err="1" smtClean="0">
                <a:solidFill>
                  <a:srgbClr val="008000"/>
                </a:solidFill>
              </a:rPr>
              <a:t>MAPs</a:t>
            </a:r>
            <a:r>
              <a:rPr lang="ca-ES" sz="9600" dirty="0" smtClean="0">
                <a:solidFill>
                  <a:srgbClr val="008000"/>
                </a:solidFill>
              </a:rPr>
              <a:t>,   23 països, Renda M a ALC, NA, OM   </a:t>
            </a: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       i Renda B a  AS, s'acabarà  29 països)</a:t>
            </a:r>
          </a:p>
          <a:p>
            <a:pPr marL="0" indent="0">
              <a:buNone/>
            </a:pPr>
            <a:endParaRPr lang="ca-ES" sz="9600" dirty="0" smtClean="0">
              <a:solidFill>
                <a:srgbClr val="008000"/>
              </a:solidFill>
            </a:endParaRPr>
          </a:p>
          <a:p>
            <a:r>
              <a:rPr lang="ca-ES" sz="9600" b="1" dirty="0" smtClean="0">
                <a:solidFill>
                  <a:srgbClr val="008000"/>
                </a:solidFill>
              </a:rPr>
              <a:t>Enfortiment capacitats institucionals i  transferència </a:t>
            </a:r>
            <a:r>
              <a:rPr lang="ca-ES" sz="9600" dirty="0" smtClean="0">
                <a:solidFill>
                  <a:srgbClr val="008000"/>
                </a:solidFill>
              </a:rPr>
              <a:t>coneixements.</a:t>
            </a:r>
          </a:p>
          <a:p>
            <a:r>
              <a:rPr lang="ca-ES" sz="9600" b="1" dirty="0" smtClean="0">
                <a:solidFill>
                  <a:srgbClr val="008000"/>
                </a:solidFill>
              </a:rPr>
              <a:t>Fons econòmics i actuacions des </a:t>
            </a:r>
            <a:r>
              <a:rPr lang="ca-ES" sz="9600" b="1" dirty="0" err="1" smtClean="0">
                <a:solidFill>
                  <a:srgbClr val="008000"/>
                </a:solidFill>
              </a:rPr>
              <a:t>d’APPs</a:t>
            </a:r>
            <a:r>
              <a:rPr lang="ca-ES" sz="9600" b="1" dirty="0" smtClean="0">
                <a:solidFill>
                  <a:srgbClr val="008000"/>
                </a:solidFill>
              </a:rPr>
              <a:t>  </a:t>
            </a:r>
          </a:p>
          <a:p>
            <a:pPr marL="0" indent="0">
              <a:buNone/>
            </a:pPr>
            <a:r>
              <a:rPr lang="ca-ES" sz="9600" dirty="0">
                <a:solidFill>
                  <a:srgbClr val="008000"/>
                </a:solidFill>
              </a:rPr>
              <a:t> </a:t>
            </a:r>
            <a:r>
              <a:rPr lang="ca-ES" sz="9600" dirty="0" smtClean="0">
                <a:solidFill>
                  <a:srgbClr val="008000"/>
                </a:solidFill>
              </a:rPr>
              <a:t>    </a:t>
            </a:r>
          </a:p>
          <a:p>
            <a:pPr marL="0" indent="0">
              <a:buNone/>
            </a:pPr>
            <a:endParaRPr lang="ca-ES" sz="9600" b="1" dirty="0" smtClean="0">
              <a:solidFill>
                <a:srgbClr val="008000"/>
              </a:solidFill>
            </a:endParaRPr>
          </a:p>
          <a:p>
            <a:endParaRPr lang="ca-ES" sz="9600" b="1" dirty="0">
              <a:solidFill>
                <a:srgbClr val="008000"/>
              </a:solidFill>
            </a:endParaRPr>
          </a:p>
          <a:p>
            <a:pPr>
              <a:buFontTx/>
              <a:buChar char="-"/>
            </a:pPr>
            <a:endParaRPr lang="ca-ES" sz="9600" b="1" dirty="0" smtClean="0">
              <a:solidFill>
                <a:srgbClr val="008000"/>
              </a:solidFill>
            </a:endParaRPr>
          </a:p>
          <a:p>
            <a:pPr>
              <a:buFontTx/>
              <a:buChar char="-"/>
            </a:pPr>
            <a:endParaRPr lang="ca-E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20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8000"/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ca-ES" b="1" dirty="0" smtClean="0">
                <a:solidFill>
                  <a:srgbClr val="FFFFCC"/>
                </a:solidFill>
              </a:rPr>
              <a:t/>
            </a:r>
            <a:br>
              <a:rPr lang="ca-ES" b="1" dirty="0" smtClean="0">
                <a:solidFill>
                  <a:srgbClr val="FFFFCC"/>
                </a:solidFill>
              </a:rPr>
            </a:br>
            <a:r>
              <a:rPr lang="ca-ES" b="1" dirty="0" smtClean="0">
                <a:solidFill>
                  <a:srgbClr val="FFFFCC"/>
                </a:solidFill>
              </a:rPr>
              <a:t>CONSEJO DE COOPERACIÓN </a:t>
            </a:r>
            <a:br>
              <a:rPr lang="ca-ES" b="1" dirty="0" smtClean="0">
                <a:solidFill>
                  <a:srgbClr val="FFFFCC"/>
                </a:solidFill>
              </a:rPr>
            </a:br>
            <a:endParaRPr lang="ca-ES" b="1" dirty="0">
              <a:solidFill>
                <a:srgbClr val="FFFFCC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39552" y="1052736"/>
            <a:ext cx="8532440" cy="55892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a-ES" b="1" dirty="0" smtClean="0">
                <a:solidFill>
                  <a:srgbClr val="008000"/>
                </a:solidFill>
              </a:rPr>
              <a:t>  Es participa com a CICUE/CRUE en nom del CCI, en: </a:t>
            </a:r>
          </a:p>
          <a:p>
            <a:pPr marL="0" indent="0">
              <a:buNone/>
            </a:pPr>
            <a:r>
              <a:rPr lang="ca-ES" b="1" dirty="0" smtClean="0">
                <a:solidFill>
                  <a:srgbClr val="008000"/>
                </a:solidFill>
              </a:rPr>
              <a:t>  - </a:t>
            </a:r>
            <a:r>
              <a:rPr lang="es-ES" b="1" i="1" dirty="0" smtClean="0">
                <a:solidFill>
                  <a:srgbClr val="008000"/>
                </a:solidFill>
              </a:rPr>
              <a:t>Consejo Cooperación (2)</a:t>
            </a: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- Comisión de Seguimiento Consejo y PACI (2)</a:t>
            </a: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- Comisión de Coherencia de Políticas (2)</a:t>
            </a:r>
          </a:p>
          <a:p>
            <a:pPr marL="0" indent="0">
              <a:buNone/>
            </a:pPr>
            <a:endParaRPr lang="es-ES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rgbClr val="008000"/>
                </a:solidFill>
              </a:rPr>
              <a:t>Ha </a:t>
            </a:r>
            <a:r>
              <a:rPr lang="es-ES" b="1" dirty="0" err="1" smtClean="0">
                <a:solidFill>
                  <a:srgbClr val="008000"/>
                </a:solidFill>
              </a:rPr>
              <a:t>creat</a:t>
            </a:r>
            <a:r>
              <a:rPr lang="es-ES" b="1" dirty="0" smtClean="0">
                <a:solidFill>
                  <a:srgbClr val="008000"/>
                </a:solidFill>
              </a:rPr>
              <a:t> 6 </a:t>
            </a:r>
            <a:r>
              <a:rPr lang="es-ES" b="1" dirty="0" err="1" smtClean="0">
                <a:solidFill>
                  <a:srgbClr val="008000"/>
                </a:solidFill>
              </a:rPr>
              <a:t>grups</a:t>
            </a:r>
            <a:r>
              <a:rPr lang="es-ES" b="1" dirty="0" smtClean="0">
                <a:solidFill>
                  <a:srgbClr val="008000"/>
                </a:solidFill>
              </a:rPr>
              <a:t> de </a:t>
            </a:r>
            <a:r>
              <a:rPr lang="es-ES" b="1" dirty="0" err="1" smtClean="0">
                <a:solidFill>
                  <a:srgbClr val="008000"/>
                </a:solidFill>
              </a:rPr>
              <a:t>Treball</a:t>
            </a:r>
            <a:r>
              <a:rPr lang="es-ES" b="1" dirty="0" smtClean="0">
                <a:solidFill>
                  <a:srgbClr val="008000"/>
                </a:solidFill>
              </a:rPr>
              <a:t>, en </a:t>
            </a:r>
            <a:r>
              <a:rPr lang="es-ES" b="1" dirty="0" err="1" smtClean="0">
                <a:solidFill>
                  <a:srgbClr val="008000"/>
                </a:solidFill>
              </a:rPr>
              <a:t>els</a:t>
            </a:r>
            <a:r>
              <a:rPr lang="es-ES" b="1" dirty="0" smtClean="0">
                <a:solidFill>
                  <a:srgbClr val="008000"/>
                </a:solidFill>
              </a:rPr>
              <a:t> que també </a:t>
            </a:r>
            <a:r>
              <a:rPr lang="es-ES" b="1" dirty="0" err="1" smtClean="0">
                <a:solidFill>
                  <a:srgbClr val="008000"/>
                </a:solidFill>
              </a:rPr>
              <a:t>s’hi</a:t>
            </a:r>
            <a:r>
              <a:rPr lang="es-ES" b="1" dirty="0" smtClean="0">
                <a:solidFill>
                  <a:srgbClr val="008000"/>
                </a:solidFill>
              </a:rPr>
              <a:t> participa  </a:t>
            </a:r>
          </a:p>
          <a:p>
            <a:pPr marL="0" indent="0">
              <a:buNone/>
            </a:pPr>
            <a:endParaRPr lang="es-ES" b="1" i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- Evaluación y seguimiento </a:t>
            </a:r>
            <a:r>
              <a:rPr lang="es-ES" b="1" dirty="0" smtClean="0">
                <a:solidFill>
                  <a:srgbClr val="008000"/>
                </a:solidFill>
              </a:rPr>
              <a:t>(UCO, UCM, 15)</a:t>
            </a:r>
            <a:endParaRPr lang="es-ES" b="1" i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- Post 2015 </a:t>
            </a:r>
            <a:r>
              <a:rPr lang="es-ES" b="1" dirty="0" smtClean="0">
                <a:solidFill>
                  <a:srgbClr val="008000"/>
                </a:solidFill>
              </a:rPr>
              <a:t>(UPV, </a:t>
            </a:r>
            <a:r>
              <a:rPr lang="es-ES" b="1" dirty="0" err="1" smtClean="0">
                <a:solidFill>
                  <a:srgbClr val="008000"/>
                </a:solidFill>
              </a:rPr>
              <a:t>UdL</a:t>
            </a:r>
            <a:r>
              <a:rPr lang="es-ES" b="1" dirty="0" smtClean="0">
                <a:solidFill>
                  <a:srgbClr val="008000"/>
                </a:solidFill>
              </a:rPr>
              <a:t>, 12)</a:t>
            </a: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 - Investigación e Innovación  </a:t>
            </a:r>
            <a:r>
              <a:rPr lang="es-ES" b="1" dirty="0" smtClean="0">
                <a:solidFill>
                  <a:srgbClr val="008000"/>
                </a:solidFill>
              </a:rPr>
              <a:t>(UPC, </a:t>
            </a:r>
            <a:r>
              <a:rPr lang="es-ES" b="1" dirty="0" err="1" smtClean="0">
                <a:solidFill>
                  <a:srgbClr val="008000"/>
                </a:solidFill>
              </a:rPr>
              <a:t>UdG</a:t>
            </a:r>
            <a:r>
              <a:rPr lang="es-ES" b="1" dirty="0" smtClean="0">
                <a:solidFill>
                  <a:srgbClr val="008000"/>
                </a:solidFill>
              </a:rPr>
              <a:t>, 15)</a:t>
            </a:r>
            <a:endParaRPr lang="es-ES" b="1" i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 - Educación para el desarrollo </a:t>
            </a:r>
            <a:r>
              <a:rPr lang="es-ES" b="1" dirty="0" smtClean="0">
                <a:solidFill>
                  <a:srgbClr val="008000"/>
                </a:solidFill>
              </a:rPr>
              <a:t>(UPM, UPC, 15)</a:t>
            </a: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 - Género y Desarrollo </a:t>
            </a:r>
            <a:r>
              <a:rPr lang="es-ES" b="1" dirty="0" smtClean="0">
                <a:solidFill>
                  <a:srgbClr val="008000"/>
                </a:solidFill>
              </a:rPr>
              <a:t>(UIB, UJI, 11)</a:t>
            </a:r>
          </a:p>
          <a:p>
            <a:pPr marL="0" indent="0">
              <a:buNone/>
            </a:pPr>
            <a:r>
              <a:rPr lang="es-ES" b="1" i="1" dirty="0" smtClean="0">
                <a:solidFill>
                  <a:srgbClr val="008000"/>
                </a:solidFill>
              </a:rPr>
              <a:t>   - Sector Económico y Productiv</a:t>
            </a:r>
            <a:r>
              <a:rPr lang="es-ES" b="1" dirty="0" smtClean="0">
                <a:solidFill>
                  <a:srgbClr val="008000"/>
                </a:solidFill>
              </a:rPr>
              <a:t>o  (per definir)   </a:t>
            </a:r>
          </a:p>
          <a:p>
            <a:pPr marL="0" indent="0">
              <a:buNone/>
            </a:pPr>
            <a:endParaRPr lang="ca-ES" b="1" dirty="0" smtClean="0">
              <a:solidFill>
                <a:srgbClr val="008000"/>
              </a:solidFill>
            </a:endParaRPr>
          </a:p>
          <a:p>
            <a:endParaRPr lang="ca-ES" b="1" dirty="0">
              <a:solidFill>
                <a:srgbClr val="008000"/>
              </a:solidFill>
            </a:endParaRPr>
          </a:p>
          <a:p>
            <a:pPr>
              <a:buFontTx/>
              <a:buChar char="-"/>
            </a:pPr>
            <a:endParaRPr lang="ca-ES" b="1" dirty="0" smtClean="0">
              <a:solidFill>
                <a:srgbClr val="008000"/>
              </a:solidFill>
            </a:endParaRPr>
          </a:p>
          <a:p>
            <a:pPr>
              <a:buFontTx/>
              <a:buChar char="-"/>
            </a:pPr>
            <a:endParaRPr lang="ca-E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26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8000"/>
          </a:solidFill>
        </p:spPr>
        <p:txBody>
          <a:bodyPr/>
          <a:lstStyle/>
          <a:p>
            <a:r>
              <a:rPr lang="ca-ES" dirty="0" smtClean="0">
                <a:solidFill>
                  <a:srgbClr val="FFFF99"/>
                </a:solidFill>
              </a:rPr>
              <a:t>CICUE- CRUE </a:t>
            </a:r>
            <a:endParaRPr lang="ca-ES" dirty="0">
              <a:solidFill>
                <a:srgbClr val="FFFF99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23528" y="1412776"/>
            <a:ext cx="8820472" cy="4641379"/>
          </a:xfrm>
        </p:spPr>
        <p:txBody>
          <a:bodyPr>
            <a:normAutofit fontScale="77500" lnSpcReduction="20000"/>
          </a:bodyPr>
          <a:lstStyle/>
          <a:p>
            <a:r>
              <a:rPr lang="ca-ES" b="1" dirty="0" smtClean="0">
                <a:solidFill>
                  <a:srgbClr val="008000"/>
                </a:solidFill>
              </a:rPr>
              <a:t>La tipologia d’accions CUD es defineixen en el Codi de Conducta (2006) (50-49)</a:t>
            </a:r>
          </a:p>
          <a:p>
            <a:pPr marL="0" indent="0">
              <a:buNone/>
            </a:pPr>
            <a:endParaRPr lang="ca-ES" b="1" dirty="0" smtClean="0">
              <a:solidFill>
                <a:srgbClr val="008000"/>
              </a:solidFill>
            </a:endParaRP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b="1" dirty="0" smtClean="0">
                <a:solidFill>
                  <a:srgbClr val="008000"/>
                </a:solidFill>
              </a:rPr>
              <a:t> 1. </a:t>
            </a:r>
            <a:r>
              <a:rPr lang="ca-ES" b="1" dirty="0" smtClean="0">
                <a:solidFill>
                  <a:srgbClr val="006000"/>
                </a:solidFill>
              </a:rPr>
              <a:t>Principis i objectius</a:t>
            </a:r>
            <a:r>
              <a:rPr lang="ca-ES" dirty="0" smtClean="0">
                <a:solidFill>
                  <a:srgbClr val="006000"/>
                </a:solidFill>
              </a:rPr>
              <a:t> de la CUD (7art)</a:t>
            </a: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b="1" dirty="0" smtClean="0">
                <a:solidFill>
                  <a:srgbClr val="006000"/>
                </a:solidFill>
              </a:rPr>
              <a:t> 2. Identitat </a:t>
            </a:r>
            <a:r>
              <a:rPr lang="ca-ES" dirty="0" smtClean="0">
                <a:solidFill>
                  <a:srgbClr val="006000"/>
                </a:solidFill>
              </a:rPr>
              <a:t>de la CUD (6 art.)</a:t>
            </a: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b="1" dirty="0" smtClean="0">
                <a:solidFill>
                  <a:srgbClr val="006000"/>
                </a:solidFill>
              </a:rPr>
              <a:t> 3. Participació i  implicació</a:t>
            </a:r>
            <a:r>
              <a:rPr lang="ca-ES" dirty="0" smtClean="0">
                <a:solidFill>
                  <a:srgbClr val="006000"/>
                </a:solidFill>
              </a:rPr>
              <a:t> de la comunitat universitària (7 art.)</a:t>
            </a: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 4. </a:t>
            </a:r>
            <a:r>
              <a:rPr lang="ca-ES" b="1" dirty="0" smtClean="0">
                <a:solidFill>
                  <a:srgbClr val="006000"/>
                </a:solidFill>
              </a:rPr>
              <a:t>Relació</a:t>
            </a:r>
            <a:r>
              <a:rPr lang="ca-ES" dirty="0" smtClean="0">
                <a:solidFill>
                  <a:srgbClr val="006000"/>
                </a:solidFill>
              </a:rPr>
              <a:t> de les universitats amb les </a:t>
            </a:r>
            <a:r>
              <a:rPr lang="ca-ES" b="1" dirty="0" smtClean="0">
                <a:solidFill>
                  <a:srgbClr val="006000"/>
                </a:solidFill>
              </a:rPr>
              <a:t>institucions contrapart</a:t>
            </a:r>
            <a:r>
              <a:rPr lang="ca-ES" dirty="0" smtClean="0">
                <a:solidFill>
                  <a:srgbClr val="006000"/>
                </a:solidFill>
              </a:rPr>
              <a:t> en altres països (4 art.)</a:t>
            </a: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5. </a:t>
            </a:r>
            <a:r>
              <a:rPr lang="ca-ES" b="1" dirty="0" smtClean="0">
                <a:solidFill>
                  <a:srgbClr val="006000"/>
                </a:solidFill>
              </a:rPr>
              <a:t>Relació</a:t>
            </a:r>
            <a:r>
              <a:rPr lang="ca-ES" dirty="0" smtClean="0">
                <a:solidFill>
                  <a:srgbClr val="006000"/>
                </a:solidFill>
              </a:rPr>
              <a:t> de les universitats amb el </a:t>
            </a:r>
            <a:r>
              <a:rPr lang="ca-ES" b="1" dirty="0" smtClean="0">
                <a:solidFill>
                  <a:srgbClr val="006000"/>
                </a:solidFill>
              </a:rPr>
              <a:t>teixit social</a:t>
            </a:r>
            <a:r>
              <a:rPr lang="ca-ES" dirty="0" smtClean="0">
                <a:solidFill>
                  <a:srgbClr val="006000"/>
                </a:solidFill>
              </a:rPr>
              <a:t> de la cooperació (4 art.)</a:t>
            </a: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6. </a:t>
            </a:r>
            <a:r>
              <a:rPr lang="ca-ES" b="1" dirty="0" smtClean="0">
                <a:solidFill>
                  <a:srgbClr val="006000"/>
                </a:solidFill>
              </a:rPr>
              <a:t>Aplicació, difusió i acompliment</a:t>
            </a:r>
            <a:r>
              <a:rPr lang="ca-ES" dirty="0" smtClean="0">
                <a:solidFill>
                  <a:srgbClr val="006000"/>
                </a:solidFill>
              </a:rPr>
              <a:t> del Codi de Conducta (3 art.)</a:t>
            </a: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0" indent="0">
              <a:buNone/>
            </a:pPr>
            <a:endParaRPr lang="ca-ES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62963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8000"/>
          </a:solidFill>
        </p:spPr>
        <p:txBody>
          <a:bodyPr/>
          <a:lstStyle/>
          <a:p>
            <a:r>
              <a:rPr lang="ca-ES" dirty="0" smtClean="0">
                <a:solidFill>
                  <a:srgbClr val="FFFF99"/>
                </a:solidFill>
              </a:rPr>
              <a:t>CICUE- CRUE </a:t>
            </a:r>
            <a:endParaRPr lang="ca-ES" dirty="0">
              <a:solidFill>
                <a:srgbClr val="FFFF99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328592"/>
          </a:xfrm>
        </p:spPr>
        <p:txBody>
          <a:bodyPr>
            <a:normAutofit fontScale="92500" lnSpcReduction="20000"/>
          </a:bodyPr>
          <a:lstStyle/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b="1" dirty="0" smtClean="0">
                <a:solidFill>
                  <a:srgbClr val="006000"/>
                </a:solidFill>
              </a:rPr>
              <a:t>Grups de treball interns: </a:t>
            </a:r>
          </a:p>
          <a:p>
            <a:pPr marL="431800" indent="-32385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a-ES" b="1" dirty="0" smtClean="0">
              <a:solidFill>
                <a:srgbClr val="006000"/>
              </a:solidFill>
            </a:endParaRPr>
          </a:p>
          <a:p>
            <a:pPr marL="1076325" indent="-538163" defTabSz="449263">
              <a:buClr>
                <a:srgbClr val="008000"/>
              </a:buClr>
              <a:buSzPct val="65000"/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Revisió codi conducta</a:t>
            </a:r>
          </a:p>
          <a:p>
            <a:pPr marL="1076325" indent="-538163" defTabSz="449263">
              <a:buClr>
                <a:srgbClr val="008000"/>
              </a:buClr>
              <a:buSzPct val="65000"/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Revisió protocol crisis humanitàries</a:t>
            </a:r>
          </a:p>
          <a:p>
            <a:pPr marL="1076325" indent="-538163" defTabSz="449263">
              <a:buClr>
                <a:srgbClr val="008000"/>
              </a:buClr>
              <a:buSzPct val="65000"/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Bones pràctiques. </a:t>
            </a:r>
          </a:p>
          <a:p>
            <a:pPr marL="1076325" indent="-538163" defTabSz="449263">
              <a:buClr>
                <a:srgbClr val="008000"/>
              </a:buClr>
              <a:buSzPct val="65000"/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b="1" dirty="0" smtClean="0">
                <a:solidFill>
                  <a:srgbClr val="006000"/>
                </a:solidFill>
              </a:rPr>
              <a:t>Difusió i recolzament activitats CUD</a:t>
            </a:r>
          </a:p>
          <a:p>
            <a:pPr marL="1076325" indent="-538163" defTabSz="449263">
              <a:buClr>
                <a:srgbClr val="008000"/>
              </a:buClr>
              <a:buSzPct val="65000"/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ART PNUD El Salvador</a:t>
            </a:r>
          </a:p>
          <a:p>
            <a:pPr marL="1076325" indent="-538163" defTabSz="449263">
              <a:buClr>
                <a:srgbClr val="008000"/>
              </a:buClr>
              <a:buSzPct val="65000"/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a-ES" dirty="0" smtClean="0">
                <a:solidFill>
                  <a:srgbClr val="006000"/>
                </a:solidFill>
              </a:rPr>
              <a:t>Programa beques Haití. </a:t>
            </a:r>
          </a:p>
          <a:p>
            <a:pPr marL="107950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107950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s-ES" b="1" dirty="0" smtClean="0">
                <a:solidFill>
                  <a:srgbClr val="006000"/>
                </a:solidFill>
              </a:rPr>
              <a:t>OCUD–</a:t>
            </a:r>
            <a:r>
              <a:rPr lang="es-ES" dirty="0" err="1" smtClean="0">
                <a:solidFill>
                  <a:srgbClr val="006000"/>
                </a:solidFill>
              </a:rPr>
              <a:t>Consell</a:t>
            </a:r>
            <a:r>
              <a:rPr lang="es-ES" dirty="0" smtClean="0">
                <a:solidFill>
                  <a:srgbClr val="006000"/>
                </a:solidFill>
              </a:rPr>
              <a:t> </a:t>
            </a:r>
            <a:r>
              <a:rPr lang="es-ES" dirty="0" err="1" smtClean="0">
                <a:solidFill>
                  <a:srgbClr val="006000"/>
                </a:solidFill>
              </a:rPr>
              <a:t>Assessor</a:t>
            </a:r>
            <a:r>
              <a:rPr lang="es-ES" dirty="0" smtClean="0">
                <a:solidFill>
                  <a:srgbClr val="006000"/>
                </a:solidFill>
              </a:rPr>
              <a:t>. </a:t>
            </a:r>
            <a:r>
              <a:rPr lang="es-ES" dirty="0" err="1" smtClean="0">
                <a:solidFill>
                  <a:srgbClr val="006000"/>
                </a:solidFill>
              </a:rPr>
              <a:t>Depèn</a:t>
            </a:r>
            <a:r>
              <a:rPr lang="es-ES" dirty="0" smtClean="0">
                <a:solidFill>
                  <a:srgbClr val="006000"/>
                </a:solidFill>
              </a:rPr>
              <a:t> GT CUD CICUE/CRUE</a:t>
            </a:r>
          </a:p>
          <a:p>
            <a:pPr marL="107950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s-ES" dirty="0" smtClean="0">
                <a:solidFill>
                  <a:srgbClr val="006000"/>
                </a:solidFill>
              </a:rPr>
              <a:t>- </a:t>
            </a:r>
            <a:r>
              <a:rPr lang="es-ES" b="1" i="1" dirty="0" smtClean="0">
                <a:solidFill>
                  <a:srgbClr val="006000"/>
                </a:solidFill>
              </a:rPr>
              <a:t>Portal de la Cooperación Española   </a:t>
            </a:r>
            <a:r>
              <a:rPr lang="es-ES" dirty="0" err="1" smtClean="0">
                <a:solidFill>
                  <a:srgbClr val="C00000"/>
                </a:solidFill>
              </a:rPr>
              <a:t>novetat</a:t>
            </a:r>
            <a:endParaRPr lang="es-ES" dirty="0" smtClean="0">
              <a:solidFill>
                <a:srgbClr val="C00000"/>
              </a:solidFill>
            </a:endParaRPr>
          </a:p>
          <a:p>
            <a:pPr marL="107950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107950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107950" indent="0" defTabSz="449263">
              <a:buClr>
                <a:srgbClr val="008000"/>
              </a:buClr>
              <a:buSzPct val="6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565150" indent="-457200" defTabSz="449263">
              <a:buClr>
                <a:srgbClr val="008000"/>
              </a:buClr>
              <a:buSzPct val="65000"/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>
              <a:solidFill>
                <a:srgbClr val="006000"/>
              </a:solidFill>
            </a:endParaRPr>
          </a:p>
          <a:p>
            <a:pPr marL="565150" indent="-457200" defTabSz="449263">
              <a:buClr>
                <a:srgbClr val="008000"/>
              </a:buClr>
              <a:buSzPct val="65000"/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565150" indent="-457200" defTabSz="449263">
              <a:buClr>
                <a:srgbClr val="008000"/>
              </a:buClr>
              <a:buSzPct val="65000"/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565150" indent="-457200" defTabSz="449263">
              <a:buClr>
                <a:srgbClr val="008000"/>
              </a:buClr>
              <a:buSzPct val="65000"/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s-ES" dirty="0" smtClean="0">
              <a:solidFill>
                <a:srgbClr val="006000"/>
              </a:solidFill>
            </a:endParaRPr>
          </a:p>
          <a:p>
            <a:pPr marL="0" indent="0">
              <a:buNone/>
            </a:pPr>
            <a:endParaRPr lang="ca-ES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5098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008000"/>
          </a:solidFill>
        </p:spPr>
        <p:txBody>
          <a:bodyPr/>
          <a:lstStyle/>
          <a:p>
            <a:r>
              <a:rPr lang="ca-ES" b="1" dirty="0" smtClean="0">
                <a:solidFill>
                  <a:srgbClr val="FFFF99"/>
                </a:solidFill>
              </a:rPr>
              <a:t>LA CD A NIVELL LOCAL </a:t>
            </a:r>
            <a:endParaRPr lang="ca-ES" b="1" dirty="0">
              <a:solidFill>
                <a:srgbClr val="FFFF99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/>
          <a:lstStyle/>
          <a:p>
            <a:r>
              <a:rPr lang="ca-ES" b="1" dirty="0" smtClean="0">
                <a:solidFill>
                  <a:srgbClr val="008000"/>
                </a:solidFill>
              </a:rPr>
              <a:t>Retallades importants en la cooperació descentralitzada i centralitzada  (PGE2014)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Decreixement de les donacions AOD 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Menor rellevància política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Desmobilització social a favor CDI</a:t>
            </a:r>
          </a:p>
          <a:p>
            <a:endParaRPr lang="ca-ES" b="1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ca-ES" b="1" dirty="0">
                <a:solidFill>
                  <a:srgbClr val="008000"/>
                </a:solidFill>
              </a:rPr>
              <a:t> </a:t>
            </a:r>
            <a:r>
              <a:rPr lang="ca-ES" sz="3600" b="1" dirty="0" smtClean="0">
                <a:solidFill>
                  <a:srgbClr val="008000"/>
                </a:solidFill>
              </a:rPr>
              <a:t>I A LES UNIVERSITATS? 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Retallades, &lt; AOD de 13 a 12.000.000€</a:t>
            </a:r>
          </a:p>
          <a:p>
            <a:r>
              <a:rPr lang="ca-ES" b="1" dirty="0" smtClean="0">
                <a:solidFill>
                  <a:srgbClr val="008000"/>
                </a:solidFill>
              </a:rPr>
              <a:t>Veus a favor de la solidaritat local</a:t>
            </a:r>
            <a:r>
              <a:rPr lang="ca-ES" b="1" i="1" dirty="0" smtClean="0">
                <a:solidFill>
                  <a:srgbClr val="008000"/>
                </a:solidFill>
              </a:rPr>
              <a:t> </a:t>
            </a:r>
            <a:r>
              <a:rPr lang="ca-ES" b="1" i="1" dirty="0" err="1" smtClean="0">
                <a:solidFill>
                  <a:srgbClr val="008000"/>
                </a:solidFill>
              </a:rPr>
              <a:t>vs</a:t>
            </a:r>
            <a:r>
              <a:rPr lang="ca-ES" b="1" i="1" dirty="0" smtClean="0">
                <a:solidFill>
                  <a:srgbClr val="008000"/>
                </a:solidFill>
              </a:rPr>
              <a:t> </a:t>
            </a:r>
            <a:r>
              <a:rPr lang="ca-ES" b="1" dirty="0" smtClean="0">
                <a:solidFill>
                  <a:srgbClr val="008000"/>
                </a:solidFill>
              </a:rPr>
              <a:t>internacional</a:t>
            </a:r>
            <a:endParaRPr lang="ca-E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rgbClr val="339933"/>
          </a:solidFill>
        </p:spPr>
        <p:txBody>
          <a:bodyPr>
            <a:normAutofit/>
          </a:bodyPr>
          <a:lstStyle/>
          <a:p>
            <a:pPr eaLnBrk="1" hangingPunct="1"/>
            <a:r>
              <a:rPr lang="ca-ES" sz="3200" b="1" dirty="0" smtClean="0">
                <a:solidFill>
                  <a:srgbClr val="FFFF66"/>
                </a:solidFill>
              </a:rPr>
              <a:t>CANVIS GLOBALS QUE ENS AFECTEN I </a:t>
            </a:r>
            <a:br>
              <a:rPr lang="ca-ES" sz="3200" b="1" dirty="0" smtClean="0">
                <a:solidFill>
                  <a:srgbClr val="FFFF66"/>
                </a:solidFill>
              </a:rPr>
            </a:br>
            <a:r>
              <a:rPr lang="ca-ES" sz="3200" b="1" dirty="0" smtClean="0">
                <a:solidFill>
                  <a:srgbClr val="FFFF66"/>
                </a:solidFill>
              </a:rPr>
              <a:t>ENS OBLIGUEN A CANVIAR LA CUD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5382"/>
            <a:ext cx="8578850" cy="55895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Recerca de noves fonts  de finançament (APPS, Europa)</a:t>
            </a: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Valorització dels participants en CUD a la AOD.</a:t>
            </a: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Alienació amb països i </a:t>
            </a:r>
            <a:r>
              <a:rPr lang="ca-ES" sz="2800" dirty="0" err="1" smtClean="0">
                <a:solidFill>
                  <a:srgbClr val="006600"/>
                </a:solidFill>
              </a:rPr>
              <a:t>MAPs</a:t>
            </a:r>
            <a:endParaRPr lang="ca-ES" sz="28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Focalització </a:t>
            </a: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Treball conjunt amb altres actors</a:t>
            </a: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Treball multi i interdisciplinari</a:t>
            </a: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Recerca de l’eficàcia i l’eficiència</a:t>
            </a:r>
          </a:p>
          <a:p>
            <a:pPr>
              <a:lnSpc>
                <a:spcPct val="80000"/>
              </a:lnSpc>
            </a:pPr>
            <a:r>
              <a:rPr lang="ca-ES" sz="2800" smtClean="0">
                <a:solidFill>
                  <a:srgbClr val="006600"/>
                </a:solidFill>
              </a:rPr>
              <a:t>Coresponsabilitat</a:t>
            </a:r>
            <a:r>
              <a:rPr lang="ca-ES" sz="2800" smtClean="0">
                <a:solidFill>
                  <a:srgbClr val="006600"/>
                </a:solidFill>
              </a:rPr>
              <a:t> </a:t>
            </a:r>
            <a:r>
              <a:rPr lang="ca-ES" sz="2800" dirty="0" smtClean="0">
                <a:solidFill>
                  <a:srgbClr val="006600"/>
                </a:solidFill>
              </a:rPr>
              <a:t>contraparts</a:t>
            </a: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Avaluació centrada en  l’impacte</a:t>
            </a:r>
          </a:p>
          <a:p>
            <a:pPr eaLnBrk="1" hangingPunct="1">
              <a:lnSpc>
                <a:spcPct val="80000"/>
              </a:lnSpc>
            </a:pPr>
            <a:r>
              <a:rPr lang="ca-ES" sz="2800" dirty="0" smtClean="0">
                <a:solidFill>
                  <a:srgbClr val="006600"/>
                </a:solidFill>
              </a:rPr>
              <a:t>Visualització dels participants i dels resultats</a:t>
            </a:r>
          </a:p>
        </p:txBody>
      </p:sp>
    </p:spTree>
    <p:extLst>
      <p:ext uri="{BB962C8B-B14F-4D97-AF65-F5344CB8AC3E}">
        <p14:creationId xmlns:p14="http://schemas.microsoft.com/office/powerpoint/2010/main" val="4113642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1143</Words>
  <Application>Microsoft Office PowerPoint</Application>
  <PresentationFormat>Presentació en pantalla (4:3)</PresentationFormat>
  <Paragraphs>170</Paragraphs>
  <Slides>15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15</vt:i4>
      </vt:variant>
    </vt:vector>
  </HeadingPairs>
  <TitlesOfParts>
    <vt:vector size="16" baseType="lpstr">
      <vt:lpstr>Tema de l'Office</vt:lpstr>
      <vt:lpstr>LA PERSPECTIVA DE:  CONSEJO DE COOPERACIÓN AL DESAROLLO  CICUE/CRUE LA UNIVERSITAT DE GIRONA </vt:lpstr>
      <vt:lpstr> LA CUD DES DE LA PERSPECTIVA D’UN SISTEMA GLOBAL  </vt:lpstr>
      <vt:lpstr> ELS ACORDS INTERNACIONALS  </vt:lpstr>
      <vt:lpstr> POLÍTIQUES DE  DESENVOLUPAMENT </vt:lpstr>
      <vt:lpstr> CONSEJO DE COOPERACIÓN  </vt:lpstr>
      <vt:lpstr>CICUE- CRUE </vt:lpstr>
      <vt:lpstr>CICUE- CRUE </vt:lpstr>
      <vt:lpstr>LA CD A NIVELL LOCAL </vt:lpstr>
      <vt:lpstr>CANVIS GLOBALS QUE ENS AFECTEN I  ENS OBLIGUEN A CANVIAR LA CUD</vt:lpstr>
      <vt:lpstr>LA UNIVERSITAT DE GIRONA </vt:lpstr>
      <vt:lpstr>EIXOS DE LA CUD A LA UdG</vt:lpstr>
      <vt:lpstr>EIXOS DE LA SOLIDARITAT</vt:lpstr>
      <vt:lpstr>FORMACIÓ PER A LA COOPERACIÓ I LA SOLIDARITAT </vt:lpstr>
      <vt:lpstr>ACTUALITAT DE LA SOLIDARITAT A LA UDG 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PERSPECTIVA DE:   CICUE/CRUE CONSEJO DE COOPERACIÓN AL DESAROLLO LA UNIVERSITAT DE GIRONA</dc:title>
  <dc:creator>Gestió Equip UdG</dc:creator>
  <cp:lastModifiedBy>Gestió Equip UdG</cp:lastModifiedBy>
  <cp:revision>24</cp:revision>
  <dcterms:created xsi:type="dcterms:W3CDTF">2013-12-08T15:40:31Z</dcterms:created>
  <dcterms:modified xsi:type="dcterms:W3CDTF">2013-12-08T20:54:40Z</dcterms:modified>
</cp:coreProperties>
</file>