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80" r:id="rId2"/>
    <p:sldId id="283" r:id="rId3"/>
    <p:sldId id="259" r:id="rId4"/>
    <p:sldId id="257" r:id="rId5"/>
    <p:sldId id="281" r:id="rId6"/>
    <p:sldId id="284" r:id="rId7"/>
    <p:sldId id="260" r:id="rId8"/>
    <p:sldId id="261" r:id="rId9"/>
    <p:sldId id="265" r:id="rId10"/>
    <p:sldId id="287" r:id="rId11"/>
    <p:sldId id="288" r:id="rId12"/>
    <p:sldId id="289" r:id="rId13"/>
    <p:sldId id="290" r:id="rId14"/>
    <p:sldId id="291" r:id="rId15"/>
    <p:sldId id="266" r:id="rId16"/>
    <p:sldId id="285" r:id="rId17"/>
    <p:sldId id="286" r:id="rId18"/>
    <p:sldId id="269" r:id="rId19"/>
    <p:sldId id="29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786A-CF33-4046-8E2C-A6B8D8BB408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0B13-7571-457E-B117-36FFDE7B6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BA91-1651-44F8-A384-3E459416E41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E54D-DA17-48FB-A00E-1827D498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up.cat/en" TargetMode="External"/><Relationship Id="rId3" Type="http://schemas.openxmlformats.org/officeDocument/2006/relationships/hyperlink" Target="http://www.google.co.il/url?sa=i&amp;rct=j&amp;q=&amp;esrc=s&amp;frm=1&amp;source=images&amp;cd=&amp;cad=rja&amp;docid=ObaegC2sWwnQkM&amp;tbnid=SmYYLzOf2xu7zM:&amp;ved=0CAUQjRw&amp;url=http://online.wsj.com/article/SB10001424052748704779704574553884271802474.html&amp;ei=p3kyUfusD4XLswaS7ICgBQ&amp;psig=AFQjCNGBZyWdvH1PcZ-bhuZnWIT4IDrygw&amp;ust=1362348543392316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&amp;esrc=s&amp;frm=1&amp;source=images&amp;cd=&amp;cad=rja&amp;docid=aPELKM3Q2Qd2DM&amp;tbnid=fJ3V4GbhxFIKzM:&amp;ved=0CAUQjRw&amp;url=http://www.betakit.com/venture-capital-investment-is-booming-in-quebec-in-2013/&amp;ei=U9dFUsHoC8eWtAavj4HYDw&amp;bvm=bv.53217764,d.bGE&amp;psig=AFQjCNHtB70xAfPNjjU-NUSJdOWIIDZJzQ&amp;ust=1380395169453388" TargetMode="External"/><Relationship Id="rId10" Type="http://schemas.openxmlformats.org/officeDocument/2006/relationships/image" Target="../media/image6.gif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hyperlink" Target="http://www.google.co.il/url?sa=i&amp;rct=j&amp;q=&amp;esrc=s&amp;frm=1&amp;source=images&amp;cd=&amp;cad=rja&amp;docid=4we4I9ebtSk4lM&amp;tbnid=gjJwp7GCo3zhaM:&amp;ved=0CAUQjRw&amp;url=http://mentalfloss.com/article/49653/how-buy-new-computer-1993&amp;ei=ygVGUrb7O8LctAaYzoD4Bg&amp;bvm=bv.53217764,d.bGE&amp;psig=AFQjCNEy6hIyM3wJHqji7XuNswP4zpvWrA&amp;ust=1380407024788226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google.co.il/url?sa=i&amp;rct=j&amp;q=&amp;esrc=s&amp;frm=1&amp;source=images&amp;cd=&amp;cad=rja&amp;docid=gHXU5GqlJwgYPM&amp;tbnid=cN87B3Z8Tp9yOM:&amp;ved=0CAUQjRw&amp;url=http://newsbusters.org/blogs/noel-sheppard/2008/06/11/nyt-1993-study-greenland-ice-finds-rapid-change-past-climate&amp;ei=EQVGUo3nDIOgtAb82oDgBw&amp;bvm=bv.53217764,d.bGE&amp;psig=AFQjCNGY9y6CP33WRyzmqvbbWh20NmpBJw&amp;ust=1380406912613961" TargetMode="External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www.google.co.il/url?sa=i&amp;rct=j&amp;q=&amp;esrc=s&amp;frm=1&amp;source=images&amp;cd=&amp;cad=rja&amp;docid=-oDZktAkPvbMwM&amp;tbnid=eE3gM6VyFSgpJM:&amp;ved=0CAUQjRw&amp;url=http://www.mediamikes.com/2012/09/alamo-drafthouse-rolling-roadshows-hit-kansas-city/jurassic-park-1993-original/&amp;ei=hAVGUsePLcTNtAb8_YGIAw&amp;bvm=bv.53217764,d.bGE&amp;psig=AFQjCNEy6hIyM3wJHqji7XuNswP4zpvWrA&amp;ust=1380407024788226" TargetMode="External"/><Relationship Id="rId5" Type="http://schemas.openxmlformats.org/officeDocument/2006/relationships/hyperlink" Target="http://www.google.co.il/url?sa=i&amp;rct=j&amp;q=&amp;esrc=s&amp;frm=1&amp;source=images&amp;cd=&amp;cad=rja&amp;docid=hXxIL2V7Vz7-FM&amp;tbnid=TrbSis9ngnbQLM:&amp;ved=0CAUQjRw&amp;url=http://www.cnb.cz/en/banknotes_coins/banknotes/termination_of_validity/ukonceni_5000_vzor93_en.html&amp;ei=5wRGUvf1HoTZtAbR8IBI&amp;bvm=bv.53217764,d.bGE&amp;psig=AFQjCNHZfZzrctLA0LPaz0igARZQRy3U7Q&amp;ust=1380406836570366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6.gif"/><Relationship Id="rId9" Type="http://schemas.openxmlformats.org/officeDocument/2006/relationships/hyperlink" Target="http://www.google.co.il/url?sa=i&amp;rct=j&amp;q=&amp;esrc=s&amp;frm=1&amp;source=images&amp;cd=&amp;cad=rja&amp;docid=EaKIS5sYrPOvAM&amp;tbnid=qNsMkvc-2y2JWM:&amp;ved=0CAUQjRw&amp;url=http://en.wikipedia.org/wiki/1993&amp;ei=KgVGUuXqCcqCtAbXsYC4Cg&amp;bvm=bv.53217764,d.bGE&amp;psig=AFQjCNE5x6_gTAdg6UQxFLFSYzRpBJ9IBA&amp;ust=1380406943383062" TargetMode="External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.il/url?sa=i&amp;rct=j&amp;q=&amp;esrc=s&amp;frm=1&amp;source=images&amp;cd=&amp;cad=rja&amp;docid=bA2NmjSJC4vflM&amp;tbnid=zUsq2Pi4d3tpUM:&amp;ved=0CAUQjRw&amp;url=http://haluskaaa.deviantart.com/art/Hi-Tech-Style-130444913&amp;ei=94tGUsr5MoPZtAaR4IGQBQ&amp;bvm=bv.53217764,d.bGE&amp;psig=AFQjCNFKnAq6eig1271W3ILCEVn_PhxA8A&amp;ust=1380441445663681" TargetMode="Externa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google.co.il/url?sa=i&amp;rct=j&amp;q=&amp;esrc=s&amp;frm=1&amp;source=images&amp;cd=&amp;cad=rja&amp;docid=RfA83NPnx81sBM&amp;tbnid=Urtr1sgnsTNBeM:&amp;ved=0CAUQjRw&amp;url=http://www.vosizneias.com/133103/2013/06/12/jerusalem-israels-largest-high-tech-deals/&amp;ei=XI1GUpy5BsXqswapm4HIDA&amp;bvm=bv.53217764,d.bGE&amp;psig=AFQjCNF7GcVr4Jd487rKMVhE-R1xfu0APw&amp;ust=1380441810364583" TargetMode="Externa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google.co.il/url?sa=i&amp;rct=j&amp;q=&amp;esrc=s&amp;frm=1&amp;source=images&amp;cd=&amp;cad=rja&amp;docid=GcOqLAPPEVGgcM&amp;tbnid=dKtlAvBD9Y0VZM:&amp;ved=0CAUQjRw&amp;url=http://honestreporting.com/bbc-profiles-israeli-hi-tech-success/&amp;ei=XpBGUp2nKILLtQb7roDoCQ&amp;bvm=bv.53217764,d.bGE&amp;psig=AFQjCNGLsKK8yztXbpqOr-SBLGzDtBR6nA&amp;ust=1380442495723778" TargetMode="Externa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co.il/url?sa=i&amp;rct=j&amp;q=&amp;esrc=s&amp;frm=1&amp;source=images&amp;cd=&amp;cad=rja&amp;docid=PUz8Re4NwCPuJM&amp;tbnid=-O348cWYCN3MWM:&amp;ved=0CAUQjRw&amp;url=http://blog.ourcrowd.com/index.php/category/israel-startup-ecosystem/page/3/&amp;ei=xZ5GUvzlOorKsgb_hYGACA&amp;bvm=bv.53217764,d.bGE&amp;psig=AFQjCNFQ5cAMRii_pYAvEsfu1YAM5aEmmA&amp;ust=1380446123138809" TargetMode="Externa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source=images&amp;cd=&amp;cad=rja&amp;docid=koNoHKgnlkjF8M&amp;tbnid=kzE6uYsKXjN9sM:&amp;ved=0CAgQjRwwAA&amp;url=http://www.donthatemiami.com/tag/us-flag/&amp;ei=f_hFUpmvE8W04ATOhIEw&amp;psig=AFQjCNF4Cb5aszhrfMA33xmtefVKzXHrXw&amp;ust=138040371136370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source=images&amp;cd=&amp;cad=rja&amp;docid=aWtLL-nrySkDhM&amp;tbnid=zn52VkX9ioh2XM:&amp;ved=0CAgQjRwwAA&amp;url=http://publishingperspectives.com/2012/10/israel-to-star-as-guest-of-honor-at-fil-guadalajara-2013/israeli-flag/&amp;ei=YvhFUrTMIsSG4gSOtoGYCA&amp;psig=AFQjCNEhqJIED6uxICrKHgE-Qh9_FCnzgA&amp;ust=1380403682619131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www.google.co.il/url?sa=i&amp;source=images&amp;cd=&amp;cad=rja&amp;docid=oaXp2esdCu6ojM&amp;tbnid=ctjUlOD4DB5LqM:&amp;ved=&amp;url=http%3A%2F%2Fcontemporaryhistoryusj.wordpress.com%2F2011%2F12%2F20%2Fthe-european-union-flag%2F&amp;ei=HhVIUqvTI4bAtQbM4YHACw&amp;psig=AFQjCNHAPOHBgEFdD4Gtfm0NVTKxL2ZO_Q&amp;ust=1380542110636267" TargetMode="External"/><Relationship Id="rId4" Type="http://schemas.openxmlformats.org/officeDocument/2006/relationships/hyperlink" Target="http://www.google.co.il/url?sa=i&amp;rct=j&amp;q=&amp;esrc=s&amp;frm=1&amp;source=images&amp;cd=&amp;cad=rja&amp;docid=KJZ2G5t0Mrn2QM&amp;tbnid=bDinOuG2PgIVtM:&amp;ved=0CAUQjRw&amp;url=http://www.smallbusinessdelivered.com/small-business-start-up-grants-free-money.html&amp;ei=WXcyUfe5D87Lswahy4HICw&amp;psig=AFQjCNElSVTBIhmUN_sHmdcA9iSy7YItSA&amp;ust=1362348002237428" TargetMode="External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source=images&amp;cd=&amp;cad=rja&amp;docid=aWtLL-nrySkDhM&amp;tbnid=zn52VkX9ioh2XM:&amp;ved=0CAgQjRwwAA&amp;url=http://publishingperspectives.com/2012/10/israel-to-star-as-guest-of-honor-at-fil-guadalajara-2013/israeli-flag/&amp;ei=YvhFUrTMIsSG4gSOtoGYCA&amp;psig=AFQjCNEhqJIED6uxICrKHgE-Qh9_FCnzgA&amp;ust=1380403682619131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.il/url?sa=i&amp;rct=j&amp;q=&amp;esrc=s&amp;frm=1&amp;source=images&amp;cd=&amp;cad=rja&amp;docid=2shVBxG0g1wcJM&amp;tbnid=BzWKT5tXZa5ygM:&amp;ved=0CAUQjRw&amp;url=http://phillogical.com/moralhazard/&amp;ei=tG02Ufu8J4XOswaQzoGgBQ&amp;psig=AFQjCNE1aVGMzN8b52fIKN6CHNBG2w3mJw&amp;ust=136260792335085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source=images&amp;cd=&amp;cad=rja&amp;docid=oaXp2esdCu6ojM&amp;tbnid=ctjUlOD4DB5LqM:&amp;ved=&amp;url=http%3A%2F%2Fcontemporaryhistoryusj.wordpress.com%2F2011%2F12%2F20%2Fthe-european-union-flag%2F&amp;ei=HhVIUqvTI4bAtQbM4YHACw&amp;psig=AFQjCNHAPOHBgEFdD4Gtfm0NVTKxL2ZO_Q&amp;ust=138054211063626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source=images&amp;cd=&amp;cad=rja&amp;docid=koNoHKgnlkjF8M&amp;tbnid=kzE6uYsKXjN9sM:&amp;ved=0CAgQjRwwAA&amp;url=http://www.donthatemiami.com/tag/us-flag/&amp;ei=f_hFUpmvE8W04ATOhIEw&amp;psig=AFQjCNF4Cb5aszhrfMA33xmtefVKzXHrXw&amp;ust=1380403711363701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.il/url?sa=i&amp;rct=j&amp;q=&amp;esrc=s&amp;frm=1&amp;source=images&amp;cd=&amp;cad=rja&amp;docid=2shVBxG0g1wcJM&amp;tbnid=BzWKT5tXZa5ygM:&amp;ved=0CAUQjRw&amp;url=http://phillogical.com/moralhazard/&amp;ei=tG02Ufu8J4XOswaQzoGgBQ&amp;psig=AFQjCNE1aVGMzN8b52fIKN6CHNBG2w3mJw&amp;ust=1362607923350851" TargetMode="External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://www.google.co.il/url?sa=i&amp;rct=j&amp;q=&amp;esrc=s&amp;frm=1&amp;source=images&amp;cd=&amp;cad=rja&amp;docid=fAfs5ZZ9pFGjzM&amp;tbnid=toU7ppmFzcDYZM:&amp;ved=0CAUQjRw&amp;url=http://blog.ourcrowd.com/index.php/2013/07/30/the-startup-nations-hall-of-fame-the-top-ma-in-israeli-history/&amp;ei=4phGUq-jN4WWswaygoHwBg&amp;bvm=bv.53217764,d.bGE&amp;psig=AFQjCNFR7muChZL8SHdQ7cORWea4HqRDmg&amp;ust=138044475431974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aya.com/ac/common/index.jhtml;jsessionid=VIXQA14XNFY4ZWCKSJICFFQ" TargetMode="Externa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3.jpeg"/><Relationship Id="rId39" Type="http://schemas.openxmlformats.org/officeDocument/2006/relationships/image" Target="../media/image76.jpeg"/><Relationship Id="rId3" Type="http://schemas.openxmlformats.org/officeDocument/2006/relationships/image" Target="../media/image1.jpeg"/><Relationship Id="rId21" Type="http://schemas.openxmlformats.org/officeDocument/2006/relationships/image" Target="../media/image59.png"/><Relationship Id="rId34" Type="http://schemas.openxmlformats.org/officeDocument/2006/relationships/image" Target="../media/image71.png"/><Relationship Id="rId42" Type="http://schemas.openxmlformats.org/officeDocument/2006/relationships/image" Target="../media/image79.jpeg"/><Relationship Id="rId47" Type="http://schemas.openxmlformats.org/officeDocument/2006/relationships/image" Target="../media/image84.jpe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2.jpeg"/><Relationship Id="rId33" Type="http://schemas.openxmlformats.org/officeDocument/2006/relationships/image" Target="../media/image70.png"/><Relationship Id="rId38" Type="http://schemas.openxmlformats.org/officeDocument/2006/relationships/image" Target="../media/image75.jpeg"/><Relationship Id="rId46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66.jpeg"/><Relationship Id="rId41" Type="http://schemas.openxmlformats.org/officeDocument/2006/relationships/image" Target="../media/image78.jpe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jnj.com/index.jsp" TargetMode="External"/><Relationship Id="rId11" Type="http://schemas.openxmlformats.org/officeDocument/2006/relationships/image" Target="../media/image50.png"/><Relationship Id="rId24" Type="http://schemas.openxmlformats.org/officeDocument/2006/relationships/image" Target="../media/image61.png"/><Relationship Id="rId32" Type="http://schemas.openxmlformats.org/officeDocument/2006/relationships/image" Target="../media/image69.jpeg"/><Relationship Id="rId37" Type="http://schemas.openxmlformats.org/officeDocument/2006/relationships/image" Target="../media/image74.jpeg"/><Relationship Id="rId40" Type="http://schemas.openxmlformats.org/officeDocument/2006/relationships/image" Target="../media/image77.png"/><Relationship Id="rId45" Type="http://schemas.openxmlformats.org/officeDocument/2006/relationships/image" Target="../media/image82.jpeg"/><Relationship Id="rId5" Type="http://schemas.openxmlformats.org/officeDocument/2006/relationships/image" Target="../media/image47.jpe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hyperlink" Target="http://www.marvell.com/index.jsp" TargetMode="External"/><Relationship Id="rId19" Type="http://schemas.openxmlformats.org/officeDocument/2006/relationships/image" Target="../media/image58.jpeg"/><Relationship Id="rId31" Type="http://schemas.openxmlformats.org/officeDocument/2006/relationships/image" Target="../media/image68.png"/><Relationship Id="rId44" Type="http://schemas.openxmlformats.org/officeDocument/2006/relationships/image" Target="../media/image81.jpeg"/><Relationship Id="rId4" Type="http://schemas.openxmlformats.org/officeDocument/2006/relationships/image" Target="../media/image4.jpeg"/><Relationship Id="rId9" Type="http://schemas.openxmlformats.org/officeDocument/2006/relationships/image" Target="../media/image49.png"/><Relationship Id="rId14" Type="http://schemas.openxmlformats.org/officeDocument/2006/relationships/image" Target="../media/image53.png"/><Relationship Id="rId22" Type="http://schemas.openxmlformats.org/officeDocument/2006/relationships/hyperlink" Target="http://www.pfizer.com/home/" TargetMode="External"/><Relationship Id="rId27" Type="http://schemas.openxmlformats.org/officeDocument/2006/relationships/image" Target="../media/image64.jpeg"/><Relationship Id="rId30" Type="http://schemas.openxmlformats.org/officeDocument/2006/relationships/image" Target="../media/image67.jpeg"/><Relationship Id="rId35" Type="http://schemas.openxmlformats.org/officeDocument/2006/relationships/image" Target="../media/image72.jpeg"/><Relationship Id="rId43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Qv0RJ3VSz8ToTM&amp;tbnid=s77n2fVxMXyRaM:&amp;ved=0CAUQjRw&amp;url=http://en.wikipedia.org/wiki/FC_Barcelona&amp;ei=I-hFUr3mK4jetAa-lIFI&amp;bvm=bv.53217764,d.bGE&amp;psig=AFQjCNHQIEpe-5KM2VBUzgN1UmYgQl90qQ&amp;ust=1380399519119460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4.jpeg"/><Relationship Id="rId7" Type="http://schemas.openxmlformats.org/officeDocument/2006/relationships/hyperlink" Target="http://www.google.co.il/url?sa=i&amp;rct=j&amp;q=&amp;esrc=s&amp;frm=1&amp;source=images&amp;cd=&amp;cad=rja&amp;docid=vLSTmkZeWGswGM&amp;tbnid=F6YEUyRmNYIDEM:&amp;ved=0CAUQjRw&amp;url=http://www.religionnews.com/2012/12/23/ask-the-experts-christmas-questions-edition/&amp;ei=IEg2UcOXEo6pOu3-gMAI&amp;psig=AFQjCNFMUGmulEUY_k5QTar_zqMLpTY6NA&amp;ust=13625982997595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89.jpeg"/><Relationship Id="rId5" Type="http://schemas.openxmlformats.org/officeDocument/2006/relationships/hyperlink" Target="http://www.google.co.il/url?sa=i&amp;rct=j&amp;q=&amp;esrc=s&amp;frm=1&amp;source=images&amp;cd=&amp;cad=rja&amp;docid=xs3QHwPK4PT07M&amp;tbnid=aupNHb8vsc4oFM:&amp;ved=0CAUQjRw&amp;url=http://positivepsychologynews.com/news/aren-cohen/200812121313&amp;ei=6Ec2UYzTH8mxPPK2gOAD&amp;psig=AFQjCNElmnXP2-OHd7gY9pfMq_l0Uw2M2g&amp;ust=1362598234137461" TargetMode="External"/><Relationship Id="rId10" Type="http://schemas.openxmlformats.org/officeDocument/2006/relationships/image" Target="../media/image88.jpeg"/><Relationship Id="rId4" Type="http://schemas.openxmlformats.org/officeDocument/2006/relationships/image" Target="../media/image85.jpeg"/><Relationship Id="rId9" Type="http://schemas.openxmlformats.org/officeDocument/2006/relationships/hyperlink" Target="http://www.google.co.il/url?sa=i&amp;rct=j&amp;q=&amp;esrc=s&amp;frm=1&amp;source=images&amp;cd=&amp;cad=rja&amp;docid=c-6bueDgvNW1YM&amp;tbnid=xGFQTkb0znkdoM:&amp;ved=0CAUQjRw&amp;url=http://www.123rf.com/photo_13895263_questions-3d-text-shaped-as-a-question-mark-part-of-a-series.html&amp;ei=O0g2UYumDoO7PZDSgJgB&amp;psig=AFQjCNFMUGmulEUY_k5QTar_zqMLpTY6NA&amp;ust=13625982997595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il/url?sa=i&amp;rct=j&amp;q=&amp;esrc=s&amp;frm=1&amp;source=images&amp;cd=&amp;cad=rja&amp;docid=y2amF7YEhSFfVM&amp;tbnid=Pk_8j7H7XygtEM:&amp;ved=0CAUQjRw&amp;url=http://www.ansanelli.com/blog/startup-132-why-an-exit-strategy-is-a-bad-idea/&amp;ei=CX4yUcigD4mctAbl8oG4Aw&amp;psig=AFQjCNHICRXG4zlBiyc9htCgA3W4rM-lQw&amp;ust=136234954216666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source=images&amp;cd=&amp;cad=rja&amp;docid=qhIZh7walyaZqM&amp;tbnid=fCzYfS0k75Jn5M:&amp;ved=0CAgQjRwwAA&amp;url=http://joehol93.wordpress.com/2012/01/17/google-logo-personalized-version/&amp;ei=b_BFUt2xF-S24ASEpYGwCA&amp;psig=AFQjCNFNUomR_zluvCXu4C514tTmo1ZpQg&amp;ust=1380401647446266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5.gif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12" Type="http://schemas.openxmlformats.org/officeDocument/2006/relationships/hyperlink" Target="http://www.google.co.il/url?sa=i&amp;source=images&amp;cd=&amp;cad=rja&amp;docid=BJhbOL-o1q83pM&amp;tbnid=fCDsJTF8K32LBM:&amp;ved=0CAgQjRwwAA&amp;url=https://www.toopher.com/partners/&amp;ei=4_BFUvX1A46O4gS3t4GIAw&amp;psig=AFQjCNE9Pf5NW2oomUOxEDy9YLDHUE177Q&amp;ust=1380401763104242" TargetMode="External"/><Relationship Id="rId17" Type="http://schemas.openxmlformats.org/officeDocument/2006/relationships/hyperlink" Target="http://www.google.co.il/url?sa=i&amp;rct=j&amp;q=&amp;esrc=s&amp;frm=1&amp;source=images&amp;cd=&amp;cad=rja&amp;docid=yRsYQUt6QerayM&amp;tbnid=p9hdln0Fbb7r9M:&amp;ved=0CAUQjRw&amp;url=http://www.theinquirer.net/inquirer/news/1035225/cisco-logo&amp;ei=NPJFUtX5M4bCtQas3YCIBQ&amp;bvm=bv.53217764,d.bGE&amp;psig=AFQjCNFR5_FXaHbBAwdUchl8CZZrDnK3Kw&amp;ust=1380402062770367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google.co.il/url?sa=i&amp;rct=j&amp;q=&amp;esrc=s&amp;frm=1&amp;source=images&amp;cd=&amp;cad=rja&amp;docid=yRsYQUt6QerayM&amp;tbnid=p9hdln0Fbb7r9M:&amp;ved=0CAUQjRw&amp;url=http://www.theinquirer.net/inquirer/news/1035225/cisco-logo&amp;ei=F_JFUsDVMcrDswaa9oCABw&amp;bvm=bv.53217764,d.bGE&amp;psig=AFQjCNFR5_FXaHbBAwdUchl8CZZrDnK3Kw&amp;ust=13804020627703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source=images&amp;cd=&amp;cad=rja&amp;docid=5uz5iV36RxMEjM&amp;tbnid=OyA34rDR44JekM:&amp;ved=0CAgQjRwwAA&amp;url=http://www.iandroidil.net/8736&amp;ei=GPBFUoK9Merx4QSVnYGADg&amp;psig=AFQjCNGhlTyHWfBIZLUaIdOmU6pjLKz3LA&amp;ust=1380401560873880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www.google.co.il/url?sa=i&amp;source=images&amp;cd=&amp;cad=rja&amp;docid=oFeifbGq6v9YfM&amp;tbnid=hzpqZMs3jCerTM:&amp;ved=0CAgQjRwwAA&amp;url=http://www.fidelitybankonline.com/home/site/trusteer&amp;ei=qfBFUpbnL4Sg4gTd7oDQBQ&amp;psig=AFQjCNESL_80eV21VJbhyAa3N6e4Z1CKDg&amp;ust=1380401705825029" TargetMode="External"/><Relationship Id="rId4" Type="http://schemas.openxmlformats.org/officeDocument/2006/relationships/hyperlink" Target="http://www.google.co.il/url?sa=i&amp;rct=j&amp;q=&amp;esrc=s&amp;frm=1&amp;source=images&amp;cd=&amp;cad=rja&amp;docid=b0RAH-z4SMuKaM&amp;tbnid=RkGrjGzHutc63M:&amp;ved=0CAUQjRw&amp;url=http://www.tnooz.com/2012/03/30/news/can-consumer-travel-startups-make-it-without-being-bought/&amp;ei=fnwyUfGiEYvEswbpqYGoBA&amp;psig=AFQjCNHICRXG4zlBiyc9htCgA3W4rM-lQw&amp;ust=1362349542166662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www.google.co.il/url?sa=i&amp;source=images&amp;cd=&amp;cad=rja&amp;docid=Fvpi8jMe_Oe68M&amp;tbnid=g673_C2rJLl8QM:&amp;ved=0CAgQjRwwAA&amp;url=http://itrade.gov.il/us-chicago/2013/01/28/a-big-day-for-israeli-hi-tech-intucell-acquired-by-cisco-for-475m/&amp;ei=5PFFUoOoH6Xy4QTs_4HICw&amp;psig=AFQjCNF2v4QSSRh7cggY1wYR-UTTonXb-w&amp;ust=13804020205668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_QwDDPR8hMmPtM&amp;tbnid=PKhlhXPD7tLFPM:&amp;ved=0CAUQjRw&amp;url=http://rooseveltblog.ipage.com/wordpress/fundraising/&amp;ei=9H4yUeCCK4nHtAbO7oCgDg&amp;psig=AFQjCNHAfelKEnv54SP3qmaLDyjaYQeHLw&amp;ust=1362350158298532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.il/url?sa=i&amp;rct=j&amp;q=&amp;esrc=s&amp;frm=1&amp;source=images&amp;cd=&amp;cad=rja&amp;docid=OXS0vrf6pV-ebM&amp;tbnid=fIm21drDZqR3OM:&amp;ved=0CAUQjRw&amp;url=http://newsfromclubhouse.blogspot.com/2011/07/fund-raising-night.html&amp;ei=0H4yUab0EojEswbozoDoAQ&amp;psig=AFQjCNHAfelKEnv54SP3qmaLDyjaYQeHLw&amp;ust=136235015829853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roj0ZZ2_tqMxM&amp;tbnid=Unevm_F73D7RqM:&amp;ved=0CAUQjRw&amp;url=http://c-leveled.com/entrepreneur/the-expenses-of-a-startup/&amp;ei=OXcyUf_GKI_KsgbU3oCYCA&amp;psig=AFQjCNElSVTBIhmUN_sHmdcA9iSy7YItSA&amp;ust=1362348002237428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.il/url?sa=i&amp;rct=j&amp;q=&amp;esrc=s&amp;frm=1&amp;source=images&amp;cd=&amp;cad=rja&amp;docid=OXS0vrf6pV-ebM&amp;tbnid=fIm21drDZqR3OM:&amp;ved=0CAUQjRw&amp;url=http://newsfromclubhouse.blogspot.com/2011/07/fund-raising-night.html&amp;ei=0H4yUab0EojEswbozoDoAQ&amp;psig=AFQjCNHAfelKEnv54SP3qmaLDyjaYQeHLw&amp;ust=136235015829853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L7AhOywDGPI7eM&amp;tbnid=eFpfcTD1SINeXM:&amp;ved=0CAUQjRw&amp;url=http://www.thenextsiliconvalley.com/3930/israel-vc-survey-reports-82-rise-high-tech-capital-raising&amp;ei=zcozUZDiO8TGtQaljIDICQ&amp;psig=AFQjCNHeFSJJGTohEANYxChg724_dLz_ww&amp;ust=136243513919201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.il/url?sa=i&amp;rct=j&amp;q=&amp;esrc=s&amp;frm=1&amp;source=images&amp;cd=&amp;cad=rja&amp;docid=3iii9RPs_JeSpM&amp;tbnid=Enw0Uk4IDZxkuM:&amp;ved=0CAUQjRw&amp;url=http://bluespeed.net/industry-focus/healthcare-life-sciences/&amp;ei=jcozUcfJO8Tjswa334HgCw&amp;psig=AFQjCNHr-Vojv3snRkdYRrK-L2oWpidIGQ&amp;ust=13624350526918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12296"/>
            <a:ext cx="5432648" cy="134570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l"/>
            <a:r>
              <a:rPr lang="en-US" b="1" i="1" dirty="0" smtClean="0">
                <a:solidFill>
                  <a:schemeClr val="bg1"/>
                </a:solidFill>
              </a:rPr>
              <a:t>Yossi Vinitski, October 2013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270" name="AutoShape 6" descr="data:image/jpeg;base64,/9j/4AAQSkZJRgABAQAAAQABAAD/2wCEAAkGBhMREBQUEhQVFRMVFxUWFxUVFBUXGBcUGhUVFxgUGRQYHyYeFxkjGhQUHy8gIygqLCwsFSAxNTAqNSYrLCkBCQoKDgwOGg8PGiolHyQqLCwsKiwsLTAtKSwpKSwpLCwsKS8sLCkuKSwsLCwsLCwsLCksLCwpLCwsLCwsLCwsLP/AABEIALcBEwMBIgACEQEDEQH/xAAbAAEAAgMBAQAAAAAAAAAAAAAABQYDBAcCAf/EAD8QAAIBAgQEAwQHBgUFAQAAAAABAgMRBBIhMQUGQVETYXEigZGhBzJSkrHB0RQjQmLh8BVyc4KiFlOzwtJD/8QAGgEBAAMBAQEAAAAAAAAAAAAAAAIDBAEFBv/EACoRAAICAQMDAwMFAQAAAAAAAAABAhEDBBIhEzFBIlFxBWGBFDKRofHB/9oADAMBAAIRAxEAPwDuIAAAAAAAAAAAAAAAAAAAAAAAAAAAAAAAAAAAAAAAAAAAAAAAAAAAAAAAAAAAAAAAAAAAAAAAAAAAAAPjZTsfzdJYmOR/uotq32u7f5E5zPinDDSs7OVo/Hf5XOa1J+2kfPfVdbPHNY8bry/+FWSVdjrtGspxUo6ppNejPZU+WuYklToSi7tyjm6LqkWw9jTaiOfGpL8/JYnYABpOgAAAAAAAAAAAAAAAAAAAAAAAAAAAAAAAAAAAAAAETj+Z6FGTi25SW6jFu3lfYqvFef6mZukskFteKu/W+ifkZ+cuARpp1YSazy1jZ7vVu62W5SK7mr6+v9s8XV6qcZbG6+DPknJcFjhz5iITvKSlFNXTSSa9yuvUveC4/RqQg/EhGU0moOccyfa19zitWvpbROyXlb8noZaGDlUTlmpwasvbnZyaStZeltdDNg1mWDfn5K45mu/J1LnuTVCD6Z//AFdvzOYcQx+Wafmiz8Gx9WvTlgK/13DPQnJ39qOqjm2krX1W2pzrjDnKt4beTLJqbl/C01o+2qZTqcXXzdXw1/FHckr5RfcBjXOcHHdyi163Vv78jpOO4tSor25JP7K1b9xxLhnFcmXLNOS9pOGqXZpkpHHOWrbberbd/iyjDqp6NSUVy/f7Eo5KL7W54jrlpt2+07fJGXhPNvj1Yw8O2a+qd7WV9ShqSSvJ6GOPF55k6N45dnezv52OYfqepc05O154RLqPydjBocCxkquHpznbM1rZWTabV7e43z6+MlJJovAAJAAAAAAAAAAAAAAAAAAAAAAAAAAAAAAAAAAx4jDxqRcZpSi90yq8W5BjO7oyyv7MtvdLdfMtwKcuGGVepHHFPucV43wWrh5WqRa7dmvKWzIWnxRU21ZNdpWuvR9fQ79isJCrFwqRUovdSV0UDmP6J4zvLCyUevhT1jfyl09/xPKy/T2v28r+zNLE1zEqnBeIOWKp/s9NSqpytDNlTTpyzONvZvlu1or+ZE8W4B4k225Zk27vW8trtPdlv5Q5Rr4TG0JV4OKUpJO6ad6c7JNN/D1NzCzo/smLxVSKlKdetGgn5eymkumbNK72sUdDJtW2VNXd/CJLE3DcznlKjGm8rvaNlZfhf3fIk6fFHFaQsul7tv8ABJGnCi1K99b90ix4Smravfoedk9XdWZ0RP7ROo/bat2V0vlv7yb4Hw6VeooQjd2vvsu9+xJcvcBoV6zjUco6Xio2SbW68joPDuEUsOrUoKN93q2/e9TXotG89TtKKNEMflmTh+E8KlCH2Vb39TYAPp0qVI0AAHQAAAAAAAAAAAAAAAAAAAAAAAAAAAAAAAAAAAAAAARvMTaw85xV5U/3kfWOu/pconB+RHicLTm5OLUf3alezvJyk7fwpybt337F75kqZcJWf8kl8dPzNrh9HJSpx+zCK+CRjy6eOXJ6u1Fj5x7X5Zy/HcmVaVm6bst2rSXrc1f2K2116dzsR48GPZfBGDL9JUn6JV+DL0YnMeFYSuqkHCDk1JPRPut3sdRPiR9Nuj0a0sWruyyMdvAABuJAAAAAAAAAAAAAAAAAAAAAAAAAAAAAAAAAAAAAHxyPniLugD0D5cxzr9tQCH5qqrJCDv7clfta6un8icRWec+ITp4eMo7xqRaSds26t8zd4ZxKVSjTlK2Zwi2k+tlczQkurJX7Frj6UyaBGrFPsfMPWln9qUbdIpWbfZ3ZfuIbSTB5VRHieKinZvX4/gdbSOUZQYHjoJ2ckm++n4me4TTOUAAdAAAAAAAAAAAAAAAAAAAAAAAAAAPNSooq7dgBOolua9XiMYq7vZdTVxNfNK62tZp/kQ/FuINPItNNX5diqc9qssjCyalx6kv4vxv8DXlzRT/m+7/UqrkeJS0v23MstRIuWKJc8Pi41Fmg73eu+/p0M3iM5quYsVnSwqh4abzznKMU3aySUk+tvh5m/iuM8RThUjCUoRac404Ryyj1vUmo+vs32JRzp+A8ZYKvOeHhUlSqtQqRdms8NtbOyd9d7WNPF8ToTkpUq3hvW73Ur21f9CvcRwGBxTc6sEpPdSinZ9d9fkREuVeFrWXhJLyjr8zPPPu4bLY465RKcy8ZlUXh060a0lr4cU8ztu/raaPfYqPGJcRpVnLDRcKcoxclaMnmtqrO/kWuHL1LCUYYrCUVaol9VLNKlLXba3sxdr9tmjdw/PeFaSqQcHt7SlB+ek1b4SZUopS3fbySdtUfMB42IoJ08c4NpKUXSou0raq7jo79HqS3LXLtalVVSpiJ1mk9LU1HVW2iiKqV+G1m5qpGE7fWjVhGXpmjNN69zTr8cp4bWnXqz1tHNKm4uVm0nOzffr0ZOM9r55DjaOnSu1Zb+auUTmTEVK9eeCeSFXJGrCpCUovLmtp7V1LRpqzKvy9zLxPHey6uHhJNKUHTkpW6OLcrSTXY6zw/hKjQhCqo1Gl7TlCOsusrdDRKXUuKKK6fJzVcjY/MrYup99v5NfmdK4JhatKhCFWpnmlrJK19dNO9j5iOCO37mtUovytOP3J3S91jJgqc4xaqVXUn1bjCNu2kVorEsePYzk8m43LSfU85prqfPFt/f5kZNYiFadSLjVpSt+6XszjZJXi23GT8tP1vcmipImKdfuveZUzQwfEadXa6l1jOLhJf7ZW+RtxjroSUzjRlB4VRHssIAAAAAAAAAAAAAxVsTCH1pJer/IieOcUlB5I3WmrW/uIGFRNtyu/fv6spllSdFkYWWuXG6K/i+Cf6HiXHqKV8zfkk7lXq1PJ27/1I9cWi24q1npKTaUYq2r18n8yiWpotWGy5f9SQ6Rb96MGL4oqiSSyy6Xat21a1SvbWxXKFWmleM866ZYuV3rtl9GYJcSxFRqNKjOmus5xadvJd/L8CH6hv7k1hSPfHMfjqUsqhTT3TdaFum6yXXVkZw6tiM05YipGpms8qTahpZpTdnbTsjPi60ISanNRfaclmfnbc18Tx6hSi27ya2jFb+q37dvXQi5Js7VG3iK3s3jZPZbu7f8KX97EfjeAY3ErK6ypU+1ODzP8A3ytb3JepV6axnEq/7pVKVOL3jBt3T01WiW2ifq2dL4DwqupRWJrzkrNKL9lyatu09rdCtxuXYknwQ/C+Uo4SGeGapVh7Uc8nK8l0yt27k9heZZzjeWFr32dotfKaXyJnDzhK6jb2W4u3RrS5sRiu5pjBrsypy90V6rXpz1nRnBfzxj+pE8TqKCfgUFOetrxaV/TS/wAS7yg7f0I3is4woznKXhqMZPPdpLTtdX9CvJidXf8AROM12o5lgOYOI4OEliaKqwbcrQ9hxu9FZrI91a1mbHAef8NjamTwXGS3zRjFdNMylvo+xh45xOjUWkq1fNraEbLX/TTbWz1l1NDlvkrFyxCr0YKhRcbWk0nLV62V7/h+Bl/cnxz4/wALu1F9zrL+5wsW2vrZ6VvLWMpP5EfjOV6uKy/tFmou8YRvlTtbfq/cj1i+F1oNJqDfe2X5x8jG51lD2oJWW+ebWy6KV+j6FV8+pEq9mfMTwDDUKUtVCahLLKH17pNpJLfXo9O5VOWfpN4hCnfJ40UtVGVpfcle/utvse6vMVKpN06TdaUtMtJSfucu3dJklgPogqTtOc1SdtMrlmXui0uz1uXw9ttEJfJsz+m2rayw1WM/56Wi/wCV/ke6PH6lWssVHE5auVQlBq1NxTbUdL2tmb9pX1Jvh/0bTho8bXlH7KUF89zxxf6KcPiYrxKtdvuqln80y1xnJpdkVpwj2Nzh3PF7+LBNR3nTkpL/AIt/29jLW+kvA01d1Vpra8b/AAuQXC+Gy4Q1QtOthpNyUppNxb3vKO2y1tbbbcno0sFiLNW17pPX12OxnJPbu/kOKaujd5f5to45yjFZWkpKMmnJwle0rdNtt7OL6k7GBTq3J8YVFUw78OUdraL7q0+Hc1+Kc81cCk8TTlKF0nUhHMk3tmyvMtnrZliyOLqS/JBwTVpl48K2x7jVa3KLT+mDAON88r/Z8Otf/wAZ9r8fjxOk6dGdalZxlmhSnmvFqUel8t0n02LOql2IbH5Lz4r7npYhrfUqeC4xiaUslaFWpFbVfBevqo6r4dSZp8ZpyWjd+zTT+DVyccl9zjgiZhNPY9Gngqrk/qtLu/0Nwvi7RS1TAAOnAAADWxeBU+tn33+KIyrwKr0qU7edN/8A0TgIPHF8tElNrsVbF8pSkm6lVySTeWKyp76aa/MjsHwOlTd4Qivc3+Ny8tEXieDP/wDOdvJpv5plc8S8InHI/LIqFPp+B9m8kbyeWPdmf/BsSnpOn/zfy0NPinJ1bERtPEOP+RKPub1dvf1I7ZVwiW6PlkPiaVLHTyxg5Kkr5/qtt6ZU97bs+4fgUKMk3SWS6zbt26+pYsFgY4eOXLk76aN900e8VWvB5dZW0XmVJyS78lnDfYz0klFWtl6W2t5dCA4xN+I1LMkmpQnHXK7JO66rQ08DPG0JSdVxdHfeKlH0UXqvcSrxLqq8JUprf2rt/K5VknvjRZGO12aWFxzbvF05ybu3GWSTemrT0b26m7Pi0oRzTzRS7yhbb1NTFcHqVNlSj3cYpP4+4oXM/I9NOTnNzl2UnL4LZFEXJe5a0mWTi30rU6eaNNeJNdIzi7Pzkk0iDp4//FXkxDnCEtHGM316Zn+ViG5M5X8SjKOW04zk3Hq4vZpP62zXuLlwTlxU5rRqz1uhKT3UcSVDDcmqhC1GviIxW0XKNSP3JxcfkWflvisa1FJNKcVllHb6vs3SXTTpse6jfYr+OwkKGatm8Pdtp7v/AC9Zea1J7nB7lyQpS4ZcppPdGJ4OHZHKcD9M84ycalGb1tG1ql1fTTSV7W0uy1w56qVINwwtZNrTxI5PlKSZfKa7yRWovwXXhuFpKOenGCctW0krvztuzdUTj/BufsRg5yjiKT8Fu8csc2S7ejs22vNfAuHD/pRwdR28Smn/AKii/uzsxDLGuTkscvBcbLqjHVSSu/q/gQ+J5xwkYZpV6SXnVh+vmUzj/wBJHjxdHC3ef2XUjmSiu6n39CyWRIhGDLTx/mOhSi3U+rFbvTNLsuvQ5DxPmTG1KryylTi3eLUI5oq90lK2qS6F15b5PpVv3laM5zvvOrKbv5ZkXHD8qU3b2Vl87P5GdKeR3Rc3GKqykYGfGoRjZ0a8Gk05Qyyta6fsOKf4m5g+HYvETf7bKCp9KcFVte+7U2+7Ol0sMoq1j26a7I2TwKXZlCy0U7D8qYdJWUfWxJcOwUKckqcbvult7+xO+BH7K+CPajbY5DTqLtUcllbPigj0AaSkAAAAAAAAAAAAAAAAAA+NXMbwsPsr4GUHGkztmNYeP2V8EauI4LRn9anFvvazN4CkLZE/9MUPsfNmaPA6SVlFIkAKQ3Mp3EOUFGblC8dbprp+npqjQlh8VF2U8y6X/r7joB4lQi90vgY56SMnadGiOoaVMpiji8uign3lZ9Oy9UVbmDlHGYhSbm6k7q0YrLFarVttt27HWv2WH2UZFFLY5HSe8jr1Hsjn/K/LtOjOTlSWZpZZNa9cyT6Senw8yzxwsVtFe5EhicBGWq0fdfoRtelXj0zrumr/AAf6klicFVWc3qTs0Mfy3TqXeiv6FfxX0d0p7wjL1SLZTx0l9anU+5+jPTqTn9WEl5vT82Q6MXykT3teTkfG/otpUqsfDcIZ05ZJNraVtJWsk97N9Cw8qcpeHK09d9Va3x9zOkUOGq3tpS75lf8AEyf4RR/7cfcrd+3q/iT/AE8ruyHWXsR1OlCnFa2XzJDhtbMm0nbvtd+SM0cDTX8C+F/xMyRojFruVSkmfQAWFY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hMREBQUEhQVFRMVFxUWFxUVFBUXGBcUGhUVFxgUGRQYHyYeFxkjGhQUHy8gIygqLCwsFSAxNTAqNSYrLCkBCQoKDgwOGg8PGiolHyQqLCwsKiwsLTAtKSwpKSwpLCwsKS8sLCkuKSwsLCwsLCwsLCksLCwpLCwsLCwsLCwsLP/AABEIALcBEwMBIgACEQEDEQH/xAAbAAEAAgMBAQAAAAAAAAAAAAAABQYDBAcCAf/EAD8QAAIBAgQEAwQHBgUFAQAAAAABAgMRBBIhMQUGQVETYXEigZGhBzJSkrHB0RQjQmLh8BVyc4KiFlOzwtJD/8QAGgEBAAMBAQEAAAAAAAAAAAAAAAIDBAEFBv/EACoRAAICAQMDAwMFAQAAAAAAAAABAhEDBBIhEzFBIlFxBWGBFDKRofHB/9oADAMBAAIRAxEAPwDuIAAAAAAAAAAAAAAAAAAAAAAAAAAAAAAAAAAAAAAAAAAAAAAAAAAAAAAAAAAAAAAAAAAAAAAAAAAAAAPjZTsfzdJYmOR/uotq32u7f5E5zPinDDSs7OVo/Hf5XOa1J+2kfPfVdbPHNY8bry/+FWSVdjrtGspxUo6ppNejPZU+WuYklToSi7tyjm6LqkWw9jTaiOfGpL8/JYnYABpOgAAAAAAAAAAAAAAAAAAAAAAAAAAAAAAAAAAAAAAETj+Z6FGTi25SW6jFu3lfYqvFef6mZukskFteKu/W+ifkZ+cuARpp1YSazy1jZ7vVu62W5SK7mr6+v9s8XV6qcZbG6+DPknJcFjhz5iITvKSlFNXTSSa9yuvUveC4/RqQg/EhGU0moOccyfa19zitWvpbROyXlb8noZaGDlUTlmpwasvbnZyaStZeltdDNg1mWDfn5K45mu/J1LnuTVCD6Z//AFdvzOYcQx+Wafmiz8Gx9WvTlgK/13DPQnJ39qOqjm2krX1W2pzrjDnKt4beTLJqbl/C01o+2qZTqcXXzdXw1/FHckr5RfcBjXOcHHdyi163Vv78jpOO4tSor25JP7K1b9xxLhnFcmXLNOS9pOGqXZpkpHHOWrbberbd/iyjDqp6NSUVy/f7Eo5KL7W54jrlpt2+07fJGXhPNvj1Yw8O2a+qd7WV9ShqSSvJ6GOPF55k6N45dnezv52OYfqepc05O154RLqPydjBocCxkquHpznbM1rZWTabV7e43z6+MlJJovAAJAAAAAAAAAAAAAAAAAAAAAAAAAAAAAAAAAAx4jDxqRcZpSi90yq8W5BjO7oyyv7MtvdLdfMtwKcuGGVepHHFPucV43wWrh5WqRa7dmvKWzIWnxRU21ZNdpWuvR9fQ79isJCrFwqRUovdSV0UDmP6J4zvLCyUevhT1jfyl09/xPKy/T2v28r+zNLE1zEqnBeIOWKp/s9NSqpytDNlTTpyzONvZvlu1or+ZE8W4B4k225Zk27vW8trtPdlv5Q5Rr4TG0JV4OKUpJO6ad6c7JNN/D1NzCzo/smLxVSKlKdetGgn5eymkumbNK72sUdDJtW2VNXd/CJLE3DcznlKjGm8rvaNlZfhf3fIk6fFHFaQsul7tv8ABJGnCi1K99b90ix4Smravfoedk9XdWZ0RP7ROo/bat2V0vlv7yb4Hw6VeooQjd2vvsu9+xJcvcBoV6zjUco6Xio2SbW68joPDuEUsOrUoKN93q2/e9TXotG89TtKKNEMflmTh+E8KlCH2Vb39TYAPp0qVI0AAHQAAAAAAAAAAAAAAAAAAAAAAAAAAAAAAAAAAAAAAARvMTaw85xV5U/3kfWOu/pconB+RHicLTm5OLUf3alezvJyk7fwpybt337F75kqZcJWf8kl8dPzNrh9HJSpx+zCK+CRjy6eOXJ6u1Fj5x7X5Zy/HcmVaVm6bst2rSXrc1f2K2116dzsR48GPZfBGDL9JUn6JV+DL0YnMeFYSuqkHCDk1JPRPut3sdRPiR9Nuj0a0sWruyyMdvAABuJAAAAAAAAAAAAAAAAAAAAAAAAAAAAAAAAAAAAAHxyPniLugD0D5cxzr9tQCH5qqrJCDv7clfta6un8icRWec+ITp4eMo7xqRaSds26t8zd4ZxKVSjTlK2Zwi2k+tlczQkurJX7Frj6UyaBGrFPsfMPWln9qUbdIpWbfZ3ZfuIbSTB5VRHieKinZvX4/gdbSOUZQYHjoJ2ckm++n4me4TTOUAAdAAAAAAAAAAAAAAAAAAAAAAAAAAPNSooq7dgBOolua9XiMYq7vZdTVxNfNK62tZp/kQ/FuINPItNNX5diqc9qssjCyalx6kv4vxv8DXlzRT/m+7/UqrkeJS0v23MstRIuWKJc8Pi41Fmg73eu+/p0M3iM5quYsVnSwqh4abzznKMU3aySUk+tvh5m/iuM8RThUjCUoRac404Ryyj1vUmo+vs32JRzp+A8ZYKvOeHhUlSqtQqRdms8NtbOyd9d7WNPF8ToTkpUq3hvW73Ur21f9CvcRwGBxTc6sEpPdSinZ9d9fkREuVeFrWXhJLyjr8zPPPu4bLY465RKcy8ZlUXh060a0lr4cU8ztu/raaPfYqPGJcRpVnLDRcKcoxclaMnmtqrO/kWuHL1LCUYYrCUVaol9VLNKlLXba3sxdr9tmjdw/PeFaSqQcHt7SlB+ek1b4SZUopS3fbySdtUfMB42IoJ08c4NpKUXSou0raq7jo79HqS3LXLtalVVSpiJ1mk9LU1HVW2iiKqV+G1m5qpGE7fWjVhGXpmjNN69zTr8cp4bWnXqz1tHNKm4uVm0nOzffr0ZOM9r55DjaOnSu1Zb+auUTmTEVK9eeCeSFXJGrCpCUovLmtp7V1LRpqzKvy9zLxPHey6uHhJNKUHTkpW6OLcrSTXY6zw/hKjQhCqo1Gl7TlCOsusrdDRKXUuKKK6fJzVcjY/MrYup99v5NfmdK4JhatKhCFWpnmlrJK19dNO9j5iOCO37mtUovytOP3J3S91jJgqc4xaqVXUn1bjCNu2kVorEsePYzk8m43LSfU85prqfPFt/f5kZNYiFadSLjVpSt+6XszjZJXi23GT8tP1vcmipImKdfuveZUzQwfEadXa6l1jOLhJf7ZW+RtxjroSUzjRlB4VRHssIAAAAAAAAAAAAAxVsTCH1pJer/IieOcUlB5I3WmrW/uIGFRNtyu/fv6spllSdFkYWWuXG6K/i+Cf6HiXHqKV8zfkk7lXq1PJ27/1I9cWi24q1npKTaUYq2r18n8yiWpotWGy5f9SQ6Rb96MGL4oqiSSyy6Xat21a1SvbWxXKFWmleM866ZYuV3rtl9GYJcSxFRqNKjOmus5xadvJd/L8CH6hv7k1hSPfHMfjqUsqhTT3TdaFum6yXXVkZw6tiM05YipGpms8qTahpZpTdnbTsjPi60ISanNRfaclmfnbc18Tx6hSi27ya2jFb+q37dvXQi5Js7VG3iK3s3jZPZbu7f8KX97EfjeAY3ErK6ypU+1ODzP8A3ytb3JepV6axnEq/7pVKVOL3jBt3T01WiW2ifq2dL4DwqupRWJrzkrNKL9lyatu09rdCtxuXYknwQ/C+Uo4SGeGapVh7Uc8nK8l0yt27k9heZZzjeWFr32dotfKaXyJnDzhK6jb2W4u3RrS5sRiu5pjBrsypy90V6rXpz1nRnBfzxj+pE8TqKCfgUFOetrxaV/TS/wAS7yg7f0I3is4woznKXhqMZPPdpLTtdX9CvJidXf8AROM12o5lgOYOI4OEliaKqwbcrQ9hxu9FZrI91a1mbHAef8NjamTwXGS3zRjFdNMylvo+xh45xOjUWkq1fNraEbLX/TTbWz1l1NDlvkrFyxCr0YKhRcbWk0nLV62V7/h+Bl/cnxz4/wALu1F9zrL+5wsW2vrZ6VvLWMpP5EfjOV6uKy/tFmou8YRvlTtbfq/cj1i+F1oNJqDfe2X5x8jG51lD2oJWW+ebWy6KV+j6FV8+pEq9mfMTwDDUKUtVCahLLKH17pNpJLfXo9O5VOWfpN4hCnfJ40UtVGVpfcle/utvse6vMVKpN06TdaUtMtJSfucu3dJklgPogqTtOc1SdtMrlmXui0uz1uXw9ttEJfJsz+m2rayw1WM/56Wi/wCV/ke6PH6lWssVHE5auVQlBq1NxTbUdL2tmb9pX1Jvh/0bTho8bXlH7KUF89zxxf6KcPiYrxKtdvuqln80y1xnJpdkVpwj2Nzh3PF7+LBNR3nTkpL/AIt/29jLW+kvA01d1Vpra8b/AAuQXC+Gy4Q1QtOthpNyUppNxb3vKO2y1tbbbcno0sFiLNW17pPX12OxnJPbu/kOKaujd5f5to45yjFZWkpKMmnJwle0rdNtt7OL6k7GBTq3J8YVFUw78OUdraL7q0+Hc1+Kc81cCk8TTlKF0nUhHMk3tmyvMtnrZliyOLqS/JBwTVpl48K2x7jVa3KLT+mDAON88r/Z8Otf/wAZ9r8fjxOk6dGdalZxlmhSnmvFqUel8t0n02LOql2IbH5Lz4r7npYhrfUqeC4xiaUslaFWpFbVfBevqo6r4dSZp8ZpyWjd+zTT+DVyccl9zjgiZhNPY9Gngqrk/qtLu/0Nwvi7RS1TAAOnAAADWxeBU+tn33+KIyrwKr0qU7edN/8A0TgIPHF8tElNrsVbF8pSkm6lVySTeWKyp76aa/MjsHwOlTd4Qivc3+Ny8tEXieDP/wDOdvJpv5plc8S8InHI/LIqFPp+B9m8kbyeWPdmf/BsSnpOn/zfy0NPinJ1bERtPEOP+RKPub1dvf1I7ZVwiW6PlkPiaVLHTyxg5Kkr5/qtt6ZU97bs+4fgUKMk3SWS6zbt26+pYsFgY4eOXLk76aN900e8VWvB5dZW0XmVJyS78lnDfYz0klFWtl6W2t5dCA4xN+I1LMkmpQnHXK7JO66rQ08DPG0JSdVxdHfeKlH0UXqvcSrxLqq8JUprf2rt/K5VknvjRZGO12aWFxzbvF05ybu3GWSTemrT0b26m7Pi0oRzTzRS7yhbb1NTFcHqVNlSj3cYpP4+4oXM/I9NOTnNzl2UnL4LZFEXJe5a0mWTi30rU6eaNNeJNdIzi7Pzkk0iDp4//FXkxDnCEtHGM316Zn+ViG5M5X8SjKOW04zk3Hq4vZpP62zXuLlwTlxU5rRqz1uhKT3UcSVDDcmqhC1GviIxW0XKNSP3JxcfkWflvisa1FJNKcVllHb6vs3SXTTpse6jfYr+OwkKGatm8Pdtp7v/AC9Zea1J7nB7lyQpS4ZcppPdGJ4OHZHKcD9M84ycalGb1tG1ql1fTTSV7W0uy1w56qVINwwtZNrTxI5PlKSZfKa7yRWovwXXhuFpKOenGCctW0krvztuzdUTj/BufsRg5yjiKT8Fu8csc2S7ejs22vNfAuHD/pRwdR28Smn/AKii/uzsxDLGuTkscvBcbLqjHVSSu/q/gQ+J5xwkYZpV6SXnVh+vmUzj/wBJHjxdHC3ef2XUjmSiu6n39CyWRIhGDLTx/mOhSi3U+rFbvTNLsuvQ5DxPmTG1KryylTi3eLUI5oq90lK2qS6F15b5PpVv3laM5zvvOrKbv5ZkXHD8qU3b2Vl87P5GdKeR3Rc3GKqykYGfGoRjZ0a8Gk05Qyyta6fsOKf4m5g+HYvETf7bKCp9KcFVte+7U2+7Ol0sMoq1j26a7I2TwKXZlCy0U7D8qYdJWUfWxJcOwUKckqcbvult7+xO+BH7K+CPajbY5DTqLtUcllbPigj0AaSkAAAAAAAAAAAAAAAAAA+NXMbwsPsr4GUHGkztmNYeP2V8EauI4LRn9anFvvazN4CkLZE/9MUPsfNmaPA6SVlFIkAKQ3Mp3EOUFGblC8dbprp+npqjQlh8VF2U8y6X/r7joB4lQi90vgY56SMnadGiOoaVMpiji8uign3lZ9Oy9UVbmDlHGYhSbm6k7q0YrLFarVttt27HWv2WH2UZFFLY5HSe8jr1Hsjn/K/LtOjOTlSWZpZZNa9cyT6Senw8yzxwsVtFe5EhicBGWq0fdfoRtelXj0zrumr/AAf6klicFVWc3qTs0Mfy3TqXeiv6FfxX0d0p7wjL1SLZTx0l9anU+5+jPTqTn9WEl5vT82Q6MXykT3teTkfG/otpUqsfDcIZ05ZJNraVtJWsk97N9Cw8qcpeHK09d9Va3x9zOkUOGq3tpS75lf8AEyf4RR/7cfcrd+3q/iT/AE8ruyHWXsR1OlCnFa2XzJDhtbMm0nbvtd+SM0cDTX8C+F/xMyRojFruVSkmfQAWFY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MREBQUEhQVFRMVFxUWFxUVFBUXGBcUGhUVFxgUGRQYHyYeFxkjGhQUHy8gIygqLCwsFSAxNTAqNSYrLCkBCQoKDgwOGg8PGiolHyQqLCwsKiwsLTAtKSwpKSwpLCwsKS8sLCkuKSwsLCwsLCwsLCksLCwpLCwsLCwsLCwsLP/AABEIALcBEwMBIgACEQEDEQH/xAAbAAEAAgMBAQAAAAAAAAAAAAAABQYDBAcCAf/EAD8QAAIBAgQEAwQHBgUFAQAAAAABAgMRBBIhMQUGQVETYXEigZGhBzJSkrHB0RQjQmLh8BVyc4KiFlOzwtJD/8QAGgEBAAMBAQEAAAAAAAAAAAAAAAIDBAEFBv/EACoRAAICAQMDAwMFAQAAAAAAAAABAhEDBBIhEzFBIlFxBWGBFDKRofHB/9oADAMBAAIRAxEAPwDuIAAAAAAAAAAAAAAAAAAAAAAAAAAAAAAAAAAAAAAAAAAAAAAAAAAAAAAAAAAAAAAAAAAAAAAAAAAAAAPjZTsfzdJYmOR/uotq32u7f5E5zPinDDSs7OVo/Hf5XOa1J+2kfPfVdbPHNY8bry/+FWSVdjrtGspxUo6ppNejPZU+WuYklToSi7tyjm6LqkWw9jTaiOfGpL8/JYnYABpOgAAAAAAAAAAAAAAAAAAAAAAAAAAAAAAAAAAAAAAETj+Z6FGTi25SW6jFu3lfYqvFef6mZukskFteKu/W+ifkZ+cuARpp1YSazy1jZ7vVu62W5SK7mr6+v9s8XV6qcZbG6+DPknJcFjhz5iITvKSlFNXTSSa9yuvUveC4/RqQg/EhGU0moOccyfa19zitWvpbROyXlb8noZaGDlUTlmpwasvbnZyaStZeltdDNg1mWDfn5K45mu/J1LnuTVCD6Z//AFdvzOYcQx+Wafmiz8Gx9WvTlgK/13DPQnJ39qOqjm2krX1W2pzrjDnKt4beTLJqbl/C01o+2qZTqcXXzdXw1/FHckr5RfcBjXOcHHdyi163Vv78jpOO4tSor25JP7K1b9xxLhnFcmXLNOS9pOGqXZpkpHHOWrbberbd/iyjDqp6NSUVy/f7Eo5KL7W54jrlpt2+07fJGXhPNvj1Yw8O2a+qd7WV9ShqSSvJ6GOPF55k6N45dnezv52OYfqepc05O154RLqPydjBocCxkquHpznbM1rZWTabV7e43z6+MlJJovAAJAAAAAAAAAAAAAAAAAAAAAAAAAAAAAAAAAAx4jDxqRcZpSi90yq8W5BjO7oyyv7MtvdLdfMtwKcuGGVepHHFPucV43wWrh5WqRa7dmvKWzIWnxRU21ZNdpWuvR9fQ79isJCrFwqRUovdSV0UDmP6J4zvLCyUevhT1jfyl09/xPKy/T2v28r+zNLE1zEqnBeIOWKp/s9NSqpytDNlTTpyzONvZvlu1or+ZE8W4B4k225Zk27vW8trtPdlv5Q5Rr4TG0JV4OKUpJO6ad6c7JNN/D1NzCzo/smLxVSKlKdetGgn5eymkumbNK72sUdDJtW2VNXd/CJLE3DcznlKjGm8rvaNlZfhf3fIk6fFHFaQsul7tv8ABJGnCi1K99b90ix4Smravfoedk9XdWZ0RP7ROo/bat2V0vlv7yb4Hw6VeooQjd2vvsu9+xJcvcBoV6zjUco6Xio2SbW68joPDuEUsOrUoKN93q2/e9TXotG89TtKKNEMflmTh+E8KlCH2Vb39TYAPp0qVI0AAHQAAAAAAAAAAAAAAAAAAAAAAAAAAAAAAAAAAAAAAARvMTaw85xV5U/3kfWOu/pconB+RHicLTm5OLUf3alezvJyk7fwpybt337F75kqZcJWf8kl8dPzNrh9HJSpx+zCK+CRjy6eOXJ6u1Fj5x7X5Zy/HcmVaVm6bst2rSXrc1f2K2116dzsR48GPZfBGDL9JUn6JV+DL0YnMeFYSuqkHCDk1JPRPut3sdRPiR9Nuj0a0sWruyyMdvAABuJAAAAAAAAAAAAAAAAAAAAAAAAAAAAAAAAAAAAAHxyPniLugD0D5cxzr9tQCH5qqrJCDv7clfta6un8icRWec+ITp4eMo7xqRaSds26t8zd4ZxKVSjTlK2Zwi2k+tlczQkurJX7Frj6UyaBGrFPsfMPWln9qUbdIpWbfZ3ZfuIbSTB5VRHieKinZvX4/gdbSOUZQYHjoJ2ckm++n4me4TTOUAAdAAAAAAAAAAAAAAAAAAAAAAAAAAPNSooq7dgBOolua9XiMYq7vZdTVxNfNK62tZp/kQ/FuINPItNNX5diqc9qssjCyalx6kv4vxv8DXlzRT/m+7/UqrkeJS0v23MstRIuWKJc8Pi41Fmg73eu+/p0M3iM5quYsVnSwqh4abzznKMU3aySUk+tvh5m/iuM8RThUjCUoRac404Ryyj1vUmo+vs32JRzp+A8ZYKvOeHhUlSqtQqRdms8NtbOyd9d7WNPF8ToTkpUq3hvW73Ur21f9CvcRwGBxTc6sEpPdSinZ9d9fkREuVeFrWXhJLyjr8zPPPu4bLY465RKcy8ZlUXh060a0lr4cU8ztu/raaPfYqPGJcRpVnLDRcKcoxclaMnmtqrO/kWuHL1LCUYYrCUVaol9VLNKlLXba3sxdr9tmjdw/PeFaSqQcHt7SlB+ek1b4SZUopS3fbySdtUfMB42IoJ08c4NpKUXSou0raq7jo79HqS3LXLtalVVSpiJ1mk9LU1HVW2iiKqV+G1m5qpGE7fWjVhGXpmjNN69zTr8cp4bWnXqz1tHNKm4uVm0nOzffr0ZOM9r55DjaOnSu1Zb+auUTmTEVK9eeCeSFXJGrCpCUovLmtp7V1LRpqzKvy9zLxPHey6uHhJNKUHTkpW6OLcrSTXY6zw/hKjQhCqo1Gl7TlCOsusrdDRKXUuKKK6fJzVcjY/MrYup99v5NfmdK4JhatKhCFWpnmlrJK19dNO9j5iOCO37mtUovytOP3J3S91jJgqc4xaqVXUn1bjCNu2kVorEsePYzk8m43LSfU85prqfPFt/f5kZNYiFadSLjVpSt+6XszjZJXi23GT8tP1vcmipImKdfuveZUzQwfEadXa6l1jOLhJf7ZW+RtxjroSUzjRlB4VRHssIAAAAAAAAAAAAAxVsTCH1pJer/IieOcUlB5I3WmrW/uIGFRNtyu/fv6spllSdFkYWWuXG6K/i+Cf6HiXHqKV8zfkk7lXq1PJ27/1I9cWi24q1npKTaUYq2r18n8yiWpotWGy5f9SQ6Rb96MGL4oqiSSyy6Xat21a1SvbWxXKFWmleM866ZYuV3rtl9GYJcSxFRqNKjOmus5xadvJd/L8CH6hv7k1hSPfHMfjqUsqhTT3TdaFum6yXXVkZw6tiM05YipGpms8qTahpZpTdnbTsjPi60ISanNRfaclmfnbc18Tx6hSi27ya2jFb+q37dvXQi5Js7VG3iK3s3jZPZbu7f8KX97EfjeAY3ErK6ypU+1ODzP8A3ytb3JepV6axnEq/7pVKVOL3jBt3T01WiW2ifq2dL4DwqupRWJrzkrNKL9lyatu09rdCtxuXYknwQ/C+Uo4SGeGapVh7Uc8nK8l0yt27k9heZZzjeWFr32dotfKaXyJnDzhK6jb2W4u3RrS5sRiu5pjBrsypy90V6rXpz1nRnBfzxj+pE8TqKCfgUFOetrxaV/TS/wAS7yg7f0I3is4woznKXhqMZPPdpLTtdX9CvJidXf8AROM12o5lgOYOI4OEliaKqwbcrQ9hxu9FZrI91a1mbHAef8NjamTwXGS3zRjFdNMylvo+xh45xOjUWkq1fNraEbLX/TTbWz1l1NDlvkrFyxCr0YKhRcbWk0nLV62V7/h+Bl/cnxz4/wALu1F9zrL+5wsW2vrZ6VvLWMpP5EfjOV6uKy/tFmou8YRvlTtbfq/cj1i+F1oNJqDfe2X5x8jG51lD2oJWW+ebWy6KV+j6FV8+pEq9mfMTwDDUKUtVCahLLKH17pNpJLfXo9O5VOWfpN4hCnfJ40UtVGVpfcle/utvse6vMVKpN06TdaUtMtJSfucu3dJklgPogqTtOc1SdtMrlmXui0uz1uXw9ttEJfJsz+m2rayw1WM/56Wi/wCV/ke6PH6lWssVHE5auVQlBq1NxTbUdL2tmb9pX1Jvh/0bTho8bXlH7KUF89zxxf6KcPiYrxKtdvuqln80y1xnJpdkVpwj2Nzh3PF7+LBNR3nTkpL/AIt/29jLW+kvA01d1Vpra8b/AAuQXC+Gy4Q1QtOthpNyUppNxb3vKO2y1tbbbcno0sFiLNW17pPX12OxnJPbu/kOKaujd5f5to45yjFZWkpKMmnJwle0rdNtt7OL6k7GBTq3J8YVFUw78OUdraL7q0+Hc1+Kc81cCk8TTlKF0nUhHMk3tmyvMtnrZliyOLqS/JBwTVpl48K2x7jVa3KLT+mDAON88r/Z8Otf/wAZ9r8fjxOk6dGdalZxlmhSnmvFqUel8t0n02LOql2IbH5Lz4r7npYhrfUqeC4xiaUslaFWpFbVfBevqo6r4dSZp8ZpyWjd+zTT+DVyccl9zjgiZhNPY9Gngqrk/qtLu/0Nwvi7RS1TAAOnAAADWxeBU+tn33+KIyrwKr0qU7edN/8A0TgIPHF8tElNrsVbF8pSkm6lVySTeWKyp76aa/MjsHwOlTd4Qivc3+Ny8tEXieDP/wDOdvJpv5plc8S8InHI/LIqFPp+B9m8kbyeWPdmf/BsSnpOn/zfy0NPinJ1bERtPEOP+RKPub1dvf1I7ZVwiW6PlkPiaVLHTyxg5Kkr5/qtt6ZU97bs+4fgUKMk3SWS6zbt26+pYsFgY4eOXLk76aN900e8VWvB5dZW0XmVJyS78lnDfYz0klFWtl6W2t5dCA4xN+I1LMkmpQnHXK7JO66rQ08DPG0JSdVxdHfeKlH0UXqvcSrxLqq8JUprf2rt/K5VknvjRZGO12aWFxzbvF05ybu3GWSTemrT0b26m7Pi0oRzTzRS7yhbb1NTFcHqVNlSj3cYpP4+4oXM/I9NOTnNzl2UnL4LZFEXJe5a0mWTi30rU6eaNNeJNdIzi7Pzkk0iDp4//FXkxDnCEtHGM316Zn+ViG5M5X8SjKOW04zk3Hq4vZpP62zXuLlwTlxU5rRqz1uhKT3UcSVDDcmqhC1GviIxW0XKNSP3JxcfkWflvisa1FJNKcVllHb6vs3SXTTpse6jfYr+OwkKGatm8Pdtp7v/AC9Zea1J7nB7lyQpS4ZcppPdGJ4OHZHKcD9M84ycalGb1tG1ql1fTTSV7W0uy1w56qVINwwtZNrTxI5PlKSZfKa7yRWovwXXhuFpKOenGCctW0krvztuzdUTj/BufsRg5yjiKT8Fu8csc2S7ejs22vNfAuHD/pRwdR28Smn/AKii/uzsxDLGuTkscvBcbLqjHVSSu/q/gQ+J5xwkYZpV6SXnVh+vmUzj/wBJHjxdHC3ef2XUjmSiu6n39CyWRIhGDLTx/mOhSi3U+rFbvTNLsuvQ5DxPmTG1KryylTi3eLUI5oq90lK2qS6F15b5PpVv3laM5zvvOrKbv5ZkXHD8qU3b2Vl87P5GdKeR3Rc3GKqykYGfGoRjZ0a8Gk05Qyyta6fsOKf4m5g+HYvETf7bKCp9KcFVte+7U2+7Ol0sMoq1j26a7I2TwKXZlCy0U7D8qYdJWUfWxJcOwUKckqcbvult7+xO+BH7K+CPajbY5DTqLtUcllbPigj0AaSkAAAAAAAAAAAAAAAAAA+NXMbwsPsr4GUHGkztmNYeP2V8EauI4LRn9anFvvazN4CkLZE/9MUPsfNmaPA6SVlFIkAKQ3Mp3EOUFGblC8dbprp+npqjQlh8VF2U8y6X/r7joB4lQi90vgY56SMnadGiOoaVMpiji8uign3lZ9Oy9UVbmDlHGYhSbm6k7q0YrLFarVttt27HWv2WH2UZFFLY5HSe8jr1Hsjn/K/LtOjOTlSWZpZZNa9cyT6Senw8yzxwsVtFe5EhicBGWq0fdfoRtelXj0zrumr/AAf6klicFVWc3qTs0Mfy3TqXeiv6FfxX0d0p7wjL1SLZTx0l9anU+5+jPTqTn9WEl5vT82Q6MXykT3teTkfG/otpUqsfDcIZ05ZJNraVtJWsk97N9Cw8qcpeHK09d9Va3x9zOkUOGq3tpS75lf8AEyf4RR/7cfcrd+3q/iT/AE8ruyHWXsR1OlCnFa2XzJDhtbMm0nbvtd+SM0cDTX8C+F/xMyRojFruVSkmfQAWFY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AutoShape 20" descr="data:image/jpeg;base64,/9j/4AAQSkZJRgABAQAAAQABAAD/2wCEAAkGBhQSDxQPEA8VFBQVFBUQFhQUFBAUFBQUFBQWFBYUFRQXHCYeFxkjGRQUHy8gJCcpLSwsFR4xNTAqNSYsLCkBCQoKDgwOGg8PGiwkHCQqLSwpLCksKSksKSwpKSwqLCw0KSwpKS8sKSwsLCkpKSwsLCwsKSwpLCwsLCwsLCwpKf/AABEIARMAtwMBIgACEQEDEQH/xAAcAAACAgMBAQAAAAAAAAAAAAAAAQUGAgQHAwj/xABJEAACAQIDAwgFCgQCCQUAAAABAgADEQQSIQUGMQcTIkFRYXGRMoGhscEUI0JSYnKSssLRM2OCokODFSREU3PD4fDxFhc0k6P/xAAaAQACAwEBAAAAAAAAAAAAAAAAAwEEBQIG/8QAMxEAAgECAwQJAwQDAQAAAAAAAAECAxEEEiExQVFhBRMicYGRobHRMjPBQlLh8BUjghT/2gAMAwEAAhEDEQA/AO4whCABCEIAEIQgAQhCABCEUAHCEIAEIoQAcIrwgA4RZp5viVHF1HiQPfCxF0esJpvtiiOOIpDxqUx8Zgu3sOdBiaJ/zaf7ycr4EZlxN+EStcXEcg6CEIQAISM2xttcPkDWu5IGY2F1tpf1zFNs3F8tvaPMSG7bSUrkrCRP+lmPBfYYfLqh+ifK05zonKyWivIoVKp/8iYVGa/ScDz/AGhm5BlNuttygnp4ikvjUQfGaFbffBLxxdM/dLN+UGULEcntLOz1do00DMzWApi1yTa7P39k16+7mzaSln2iajAE5EekCx7BlU6+uaMaNJ72+5GZOvXW6K72XetymYJeFVm+7Tf4gTSrcrWFHo0qzf0oPe05/wDL9nrwwdV/v4hh5hFEyG8WFHobNof189UPtaWlgo/tfmio8bUf6l4JlvrcslIcMM3i1RV9wM035ZybhKCE9QDu3wFhKvU3rS90wOEU9vyemfzXjG/uJHoc3T+5SpL7ljFgo/s82zn/ANkt834JfJYf/c3Hv/Dwq/00qz/GH/qfbL+jh6g8MOF9rCVirvvjG44qp6jb3TRrberv6WIqHxdv3jVhUtkY+rFPFP8AdL0Rcmr7abiXTxegnxmrXwO0T/Fx6J97GKPYplNfFs3FyfWTM6eEqt6NOo3gjn3Cd9Tl3xXh/Jz1zlub8X8Fgq7GY/xdrUP/ALMRU9yzyOw8N9Paqn7tCs3vIkfT3bxTcMLV9akfmtNmnuRiz/g5fvPTHxg3BbZ+wKNR7Kfv8mZ2bgBxxtZvu0EH5mnm1PZ3AnFt1f7OvwM3KXJ1iT6TUl8XY+5ZtU+TOp9LEoPBHb3kRbrUVtqf3wQ1UK72QX972T1HlgpU0WmmEchVCC9RRooAHBewTxqctJ+jgx66h+CzSp8mSfSxLn7tNR7yZtJyb4cek9Vv6kHuWVL4JcX5ltRxj328ia3M5R3xuK+Tvhwl0ZwysTbLbQg+PGEieTrZqJtfFLTByUqZQXNzdmQHX+loSnilGNS0FpZFzDOTh23d3ZL8ruAepg0amhYpUuQouQCp1A4ngJyjZu8WJoG1LEVFt9HMSPWpne956qrQDMbAOgv3sco9pErVbZNGr/Foo/eyi/nxndDFRpxyTjdHNbDSqPPCVmUmvygY2+mIsLAiyU+sfdmk2+eMJv8AK6gPdlHuEjtpUsr27Cy/hYj4SU3Iw6VMaiVEV1K1OiwBFwtwbHwm1KnShDPkWzgYinWnUyZ3tsaVXeXFN6WMrH/NqD3GaxNWodTUqHxqP+87NQ2dSX0aNNfBEHuE2104aeEzv8jBfTA0v8bN/VNnFqO7eJb0cLVP+Ww9pAm9S3Hxjf4GX7z01+M63eK84fSc90UdrounvbOX0+TjEn0mpL/Wx/Ks3KXJk/08So+6jH3kToJii30hWe/0Gro+itxS6XJlSHp4iofBUX33m5S5PMKOPON41LflAlnhFPF1n+oasJRX6UQdPcvCL/s4P3mqN7zNulu/h19HDUh/lofeJI2hFOtN7ZMaqMFsijxTDKvooo8FUe6ekcUW5MYlYVoWjtHaQTYxhaZWhaAGMRmZmvi6uVGf6qs34QT8JK1diHoRfJSuetj6/wBasFB8GqN+oQm1yP0LYB363rufwqq+8GKPxOtVlXD/AG15+ZY97qJbBVArBSMrKzAFQwYEEg8Rec42fs6vh8bSAevVz61qjG9Eghr6fRYEKQb9fVOnbxUg2DrqVDDm2upNgQBexPVw4zlGAwzM1F8LialSmlamzYd9alIE2JPXlAJ7jed0L5WtwVbXRA7x07YiqOyrU/MTPfcl7Y+j3ll80aZb407YusPt381B+M1t1XtjsOf5qjz0+M3X2qH/AD+DA+nE/wDX5OxiOIRzyp6sIrRwMAMDFGYjOgAwhCABC0cJACtFaMwtJIFaO0cUACKOIwJEZE7zVsuDrt/KYfi6PxkqZW9/a2XAv9pkX+7N+mNoq9SK5iaztTk+RZ+TbDZNl0PtB6n46jH3WhJXdrDc3gsPT+rRpj15Bf2xSKjvNvmRTVoJcjbx9PNSqL2oy68NVI1nD8JhsKayk4iphqqlSAxz0zax6FTjlI6ieud2YaeycS2tg8PmqI1ZsI4JapSK50qAH+JSHbb6uvVaWMK9WtfATiFonp4njv4lsY57VRvNQPhIXYj5cVRPZVp/nEsW/wABzyMDcNRQg9ouwB8rSrYRrVEbsdT5MJuUdaC7jBr9nEPvO5xxR2nlmerCIxwMgDAzEzIxWnQCEyEISCAijigAQjAhAkUI4QAUxJmUxIkgYmVHlC6VOhRHGpWA9mX3uJbjKtt5Oc2ps+j/ADOcPqcH3UzLGF+5fhd+hWxX22uNl6nUaaWAA4AW8oRiEQNAzm20MPSxGIxGGqFTYlVVgOcRruDUp34ggqbg8RrOkmck37wwGOcNlGYhk5xiiscq35uuP4T34g9E6HjHUI5pWvYVVllje1zV38wuQYdb3y0jTvwvkKi9vXKWJc96qZ+RYRmDXGdDnZXbqIu40bhxlNPXPQ4T7KT5+553G6V21yO6UWuqntAPmAZ6TU2TUzYek3bSpn+wTcnmJq0mj1UXdJitEZlMTOCTEiKMwkgKOEIAEI4QAUIQgAoGOIwAUxMymJgQYmVzBJzm8NIdVKgW/sb41BLGZB7krn2zjav1EFIear/yzLNDRTfL3K2I1cVz9jowhCEQOCUPffZy1q4pZwlTKKiFlV1cEZWUq2jDQXHEaGXyc75UNmmpVo5XIYqQozBc5Vr2UnQP0tL8dRcaRtFdta2F1PpelyB29shqGy6VNmDFKxN1uFAfObC/qlIPGXfFBzsuqtWpUdqdVD86jI6i4AU3JzcTqCeMpDcZ6DB3yNN72eexyXWJrgjsu69S+Cw5/lKPIW+ElJBbkVL7PodwZfJ2EnZ52urVJLmz0lF3pxfJAYjGYjEjTExRmKSA4QtCABCamIx1vR8JpV8cQLu4UdpIUeZnGfcgZLM4HEzyGMTNlzC54d8qmL3rw6cauc9iAv7eHtmvS2lzzq4puguAM4sSL3zAdmvsnTVRK7VkcKcW7Jl5mJgISToDMTHAwJMJE8lC5vlmI/3lewPhmf8A5gm/tCtko1H+qjt5KTFyT4bLs1W+vUqP5HJ+mWYaUZPmkVamtWK5NlyhCEQOCU/lHwiNSptUzBQWBdBdqYIHSK/SXTUevqlwla38uMKtRSQyVFIIFyLhl9H6Q1sV6we207ptqSscy2MpIVjgMVSbFpiAtNHQqbsq3zdLu0FtTwMoT8ZfNj0g64plohOcwzgmllbDuy3OZTxRtdUIuLShMZ6DB/qXNex5/HrWL5fk6pyevfAKOypUX+6/6pZZUeTOpfCOOysfaiH4S2zCxatWkuZu4R3ox7hwMIGViyYGEZikgOEUIAVfbGDq1coo1+aF2zEC7Hha3Z19YkVV3UpizVXqVmYhQXfKoY3sT1207ZLbT20lAAOrszFsqouYm1r+HESOq4vFVxanglRfrYg669YXQidUnVtpovIr1Ml9dX4klsXA0ggZKNNTcjoC50Nr5iLnt8p5Y/XFKPuD18Z4ru7Xq/8Ayca9vqURkXwv1+U88HgqdPErRo+irganMc3FrnrN5xUS25rsZC/CyLnFHCSMMTFMooAQ29tfLga57UyfiYL7iZZNycNzezcMv8pX9b9P9UpvKBU/1PIOL1ET3t8BOj4KhkpIg+iip+EAfCWXpRS4tlXbWfJI94QhEDgkJvlSzYGtpeyhrcb5WBOnhfhr2aybmttBL0nH2T7ryU7O5D1OS7m1lfFNlrjp02VqTKRVc9RLAZalhfp6NbiJSqq2NuzTy0nV8HsJUxC1qZygEkoVVhqCDkY9Knx4A27pzHa9LLiKq9lRx5MZvYKrGc5ZeCMPH05QjG/Fl35L6nzVdex0bzVh8JeAJz/ktqdOuv2abeRYfGdBmXj1avI1MA70IhEY4pRLpiYpkYpIBEY4oAVvEbWp0vTJB7gSdeqRuI3xUfw6RPexsPITLaG7NapVPC19DNrB7jqNaj37hEKLJ0K9id4a9TQOVB6kFvbxkjujs6pzoZlIUa6y14XYlKn6NMeuboW3CMUSLhCOKdgKIzIzEwArO9Cc5isDh/rYgMfAFB7s06YJzpU5zbuGXqpUmqHxIf8AdZ0aWqukYLl7sqU9ZzfP2QQhCVx4TGotwR2gjzmUUAKVgMWGJXgwJUjvH/d5zPe2llx1cfzC34gG+Mu206YXEViAbpUOq3uutwHA4rbUHUeHXVN/qdscx+slN/7QPhNDoqX+1rkZ3SivST5m7yZVLYqovbRPsdT8Z0ucq5PKtseo+tTqL/bm/TOqyOklat4HfRjvQ8QhCKZppCMUDCSAQhCABFaOEAFCEIAKKZTEwAJiY4CAELunTz7ZxdTqp0lpDxOUfpadAlG5M1zNjcR/vMQVHgtz+uXmWcR9duCS9CrQ+m/Ft+oQhCIHBFHCAFG3o2Hzld2RslTTXWzAgHKwHESl8oVAitRJ4mgFPijEfETom8WI5vErm0V1HSvwYFhbytKTyk09MO//ABF/Kw+MtdH9nELncp9IK+HfgQG5VTLtCh3sV/EjCdfE4tu7Uy4yg3ZWp+1gPjO0Sz0ov9ifIT0U/wDW1zHMSZlFaZJrGMIGEkAhCEACEIQAREI54V8aiByzDoKajC92CgXuV49UlJvYQ2ltPaYntlY2vvZU+SpiMLTGV3amWqWupDZVsgOpJv22tIrbteqjVlqVi7U8IELDogvWqgEhRoOi1vAS3TwkpbdCrPFRjs1J/aO99GnRqVabCqabKhVSQMzXt0iNR0TqL8J6YLazPTxNVrZab1FSw6qdME3PX0ifKUfaeG+brIgA+fy2Ggy4bDsW4d7SwUapTYr1DxqCo3rq1cvulmeGhCKttbS/vqVqeJnOTT2JX/voWrkxwuTZqMeLvUqf3ZR7FlskVuthebwOHTspIT4lcx9pkrKFV5pt8y5TVoJcghCEWMCEIQAq++gACO63QhkfuGhzer4ykb30V+QoyG6ivccdFZSLd3Aec6Dvgp5hXUXKuOifpAggr6/faUPbrU32fWNMEZWpsUPFSGC8PC/lH4V5a0XzE4lZqElyKPg6mWojdjq3kwM7necGBnc8LUzU0btVW81Bmh0qvpfeZ3RD+pdx7QheIzFNsRijMxvJAcJG7U3ho0KXOs2YFsgFPK5LWJtcGw0HbMN39sPiUaqaJp07gUyWDFxqGPdYgCN6qeXPbQV1sM2S+pJV66opd2CqOLMQAPWZA7X31pUHNMI9RhbNlACqGAI6R46EdUre8dctVx4LEgNQpqCSQOkDYDq4dUWJwL18biKFNCc1SkGf6KLTGpY+4d00KWEglmm93x8mfVxk28sFrf5+Cx79Y5qeDvTdkLOq3UlTYhiRceEr9LFlsPi3B1qLhMMO8siqfjJ/fPD858modT1jp3Cm37ys7A2Y9bDJSUNZ8SXd1+gtKkADm4A5m0jcOoKim+Ppf+BWIc3XaXD8fybVBL4DB0fr40j1LUb94bdDPWxbqjOPlGGpEICxyoGYiw71A9cnNl7vCnSw/PVBmw7VK2VSCCz9LUnXQC/fPPZ+8qtUIw+HsHOckg53YrmZmC63HC2tzpcRMsTGMm467fcfDDSlBKWmz2sa+C3ZZlDV2FPOMSzKSM6vibADsuqLr/0nrvThQmCo4WnezVKVFb2JI189bec2P9E18So+UtkFwci24WOhTgDqRckmx4due1aWfaGAoDgKjVbd1MAj8piYVpVKicti1HSpRpwaW16F/pplAUcALDwGkzijlMshCEIAEIQgBGbx0M+FcXtbKwI4gqwIPslBxoL4TFK6BagpG5HB7AsCNdfROs6TtFL0ag7Ub3GUrLnpsv1kZfxKR8ZMHlmmRJXg0cjE7Ru9WzYSg3bRp+xQPhOKrOvblVb7Podysv4XYTb6TV6cXzMTot2qSXInbSP2nt2hh/41ZVNrhdS5Hco1lP3gxNXE46thBVdBTpk0aaHLztQKrWY3F7gsfATLePZBXZaVMQt8QmSmXLZmy52sMwNjow1lCGFjeOd7d3eaM8VK0nBbN75EntbfXLhBiMPTvmqmivOgjgty4AOo9cjd58aa2EwLMxArMOcCkqDcKDcDqvm8JjvOQ+G2fTJsGUEkmwAFFOv1yMrOKmzsEp1tiHpEdxINvJpco0oJRklvf5KdatNuUW9y/BI7Aw+XAY+w6IaoqE9ioy6HwtrJTYpxPyHDJhRTGZXL1Kn0OmbWXrPHqPCR+72GJwm0KFMEkO1NEvf6ygC57vZLXsHBtRwlKnUADIlm1BA1J48OuJxNRLNv7X4HYam3lezs/ko20+nicVSBu9TFUVVeshS9yO4aS1bu4N0rYyrUUqtSsSpbS6qX6Xhrxhi9o4WlUerTRGrnMCyKCQct7s2gtqL2NzMquHxFZKtFiMr0ksxXKM75WZdBcgC4FvXrE1cTnjlS0t8fA6lhsk8zet/n5NvaGIw4anWqupKXanYltXHpZV43A4nSRo25Vq/N4OhlAHpEL0dSBp6AGh7dZI093qeYvV+cJZnsdFGbqPW4FhbMTwHCSSADoCwsL5RYWBNuHUJTvuLlt5DYLYL5jUxFXOxUpawNgy5CQ51U2v6IHjJKhhqdIAKqoCbdQuT1XPEyIxe8pKFqSgC9VVclWzc3Sck5R6JzhBY9Rkbg8Nia7U3qJcjOSz+ijqwS6i+jXpKdAfSMfGg7Xk7IS6yvaKuybO8KmtRpU0Lc7chicgyC/TVSLsND2cJjsxOc23fqo4a/gzn9nMz2Zu+tLm2Y3enTWmMt1QWDgkAkkk52uSfKZ7kLnxmPr/zEojwQG/wnSyJScNy92cyzOylx9kXOOEJVHhCEIAEIQJgAmFxb1TmWE2iadUUXUsM2S4uWW1Qpci+q8NerrnSmqic13goAYtrMqkVi9nsFOcKwyuGBVjc27bMDpO4JN2ZDvbQ5zjqOStUT6tR18mInSuTytfAgfVqVB52b4yhb0UsuNrjtfN+IBvjLnyZ1b4aqvZVv+JB+02sZ2sMn3GHguzinHvDfDA061W9CrlxdFOdKrmBKIA2rWsGANxr3eGOP2k2K2K1Vx0rqpI4MUqKMwHffh23m5t/d/DPX5+tiGpMUsyoyguirr0bFrZRrbTSSuAx+GQUsNQYEHRFS7Aak3ZhwNwdT1yh18YwhbVrXu5XNHqJSnO+ifrzIA7AfErs8PTvSp0b1bnKdQoC29K/Rm5g916GHoKuJqhwtQ1xmORc2UDRQbtovCLD7RxNYHm3BIqOhKLSamAaTlCtW5uucJe4zC82MPu4xRufqZ2c073LOVWnUaplDnUk5gOzxipYmbVr2Q2OGpp3tdmWM2v8AOHD4dCrZ6ZZwosA70y/RGt8tQHMftdkwOw6tSo5qVMtMvUbKWL3BqBlsvAdEAak6aWEnwgBZ7AE6s1gL2H0j3DtkVit5qSmmKfzvONlBQrYWdUOp4m7jQCJjGU32UPbjFam3h9kUkc1Al3LF87dJgW42J4C2mnUBM9o49aKZ2BN2CKotdmbgoJNh18ZE7b2zVWqaFADMOaJsLsQ2fNYdwCnzjpbHephOarvkzOz1OcC1DkOlrsbI19QerTwjFSslKb0OHUu2orU19p7wvnq0gObC0ab3/wARXd6QYEg6WWpbzmzu7hKodndCA9JOmxGa+apUIy8eNTr4WnvTejSdvk9LnavAldWtoLGoeA6AHqmy2Bestq7ZBmDBaTG9gGFmfrvmB0+rJnVjlywRzGnK+aTPPZ+yqSltRVqBiXZgt8zqt7qOiCVVf+yZJSIx+2sNglyXAbjzaauT9rs8WMr6bSx20WKYSnzVLgXuQLfaq249yCdRoVKizSdlxZzLEU6byx1fBFh2xvPQw2jvmfjza2LevqUeM2+TfDkYI1GUg1qtStqLEgkAHw6Ptnnu9ycUMPapW+fq8bsOgp7VTrPeb+qW4Cc1JU4xyU9eL/giCqSlnnpwQ4QhK5YCEIQAJrYupabM8cTRzKRACMqYuUres/Os9r5lS+uXTpU26ViBcWGuh65PYysVYgyE2qocFtTlU6L6RFwej3jj1zuDs7kNXRS98E/1lW+vRpNwtrlynT+mWDkvq/x0/wCG35h+0iN9MJkGGNwRzRQECwIDZhpc20cTb5M6tsVUX61K/wCF1/ebU+3g/D8mJDsY3x/BeNpbI510bMAAlam2lyVq08mngddYsBu7SpMHALONczE8e3KNO2172uZltjb9PDAc4GJYOwVFzEhBdjckAADvmhV3mJxQw6KAj0OcV9c3ONTNVFtw9ETHhRqTWi0NqdWEXZvUn2sB2Dj2Adsg8TvKCqcyrdOqtEO9OplOZC4dFGtQad3GR+5+Ir1TUauCxNCjlZrlHBzsCTw4MAbdk2sHu2lOnau4WzmuKdJ6iomSmQwS5zWsSSBbiPW3q4U21N3YvrJVEnBEZi2xFevXoWLLbFJTI0GgVMh6h2i/1jJPDbqghatdsuVqlXKMvRLVVqC7nQWCAG3adZI09oM3Rw1DQm5dwEp3NiTp6Z16uyey7HDj58mocxe2oW5ULlyjiBb/AKQliZWtFWCNBXvJ3MXxw5x1o0C9S5zGwVSR0danqtbuhS2c9QMMS9wejzaGyWDKwa4AN+j7T6tfa+92Hw91L53H+HTsxv8AaPBfWbytja+P2gSmFpmnT4FlJA/qrH3LCnhZzWaWi4s4qYqEHlWr4Is20dv4bBrkJAI4UqYBb1jq8WIlaO3sbj2NPB0jTTgWU8Pv1jovgNfGT2wuSyklnxb883HILrTv3/Sf12HdLxQw6ooRFCqNAqgAAdwEZ1lGl9CzPi9nkKyVq31vKuC2+ZStgcmFKnapi255+JXUUwe++r+uw7pdqVIKAqgAAWAAAAHYAOEzhKtSrOo7yZZp0oU1aKCEIRY0IQhAAhCEACEIQAgd5NmZlNRRqOP7ykUsdkqAN25T3d/mJ1RhcWMoe9uweacYlL5AbsRxUdZHhx9UAK1yhUb0KL9jsvqZb/pkVyfVbY9B9ZKi/wBub9Mk9uUG/wBH1AzMxSqlS7aizG10b6SHMSOsXt1awO6FXLj8Of5mX8QK/GbeF7WFlHvMXFdnFxlxsdH3i2A2JNLK6plFVWLAt0aqZDlAtrx4kdU98LuxRRxVKl3UIqsx1Ap0+bFrW4jUg9Zkqs8sXjUpLnq1FRe1iAPVfj6pkKrUaUF6Gw6cE3NnoqAAKAABoALADuAnnVw6FhUcC6BrEnRQws1+rUDrlU2nyiIDzeFpmq50BIYKT9lR0m9k8KO6e0ceQ2KqczT45X0/DRX9VjHxwrSzVXlXr5CJYuN8tJZny2eZKbW39w9Ho0zzzDToEBB4udLfdvIamNpbS0Reaonr1p0yPvelU9VxLpsPk+wuGs2Tnag+nVs1j9lfRXyv3yzATrrqVL7Ubvi/gW6VWr92VlwXyUvYXJfh6Nmrnn342Iy0h4IOPrJ8JcqVIKAqgADQAAAAdgA4TKOVqlWdR3m7linShTVoKwo4QixoQhCABCEIAEIQgAQhCABCEIAE8sTh1dGput1YFSD1g6ET1hADkO9WyMTgqNWhkNbCuLJUsSaXSDANbhYjr0PURwlL2di+bqpVFiUdXte18pBtf1T6RKzWp7LpKcy0aYPG4RAfMCaNHG9XBxcbmfXwbqzUlK1jl1Pbe08XphsMaan6SoR/+tTTykls7ksqVW53H4pmPEqjFm8DUbh6h650i0cS8XJaU0o923zGrCp61G5d+zyIzZG7mHwotQoqna1rufFzqZJ2hCVXJyd2WlFRVkEIQkEhCEIAEIQgAQhCABCEIAEIQgAQhCABCEIAEIQgAQhCABCEIAEIQgAQhCABCEIAEIQgAQhCABCEIAEIQgAQhCAH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AutoShape 22" descr="data:image/jpeg;base64,/9j/4AAQSkZJRgABAQAAAQABAAD/2wCEAAkGBhQSDxQPEA8VFBQVFBUQFhQUFBAUFBQUFBQWFBYUFRQXHCYeFxkjGRQUHy8gJCcpLSwsFR4xNTAqNSYsLCkBCQoKDgwOGg8PGiwkHCQqLSwpLCksKSksKSwpKSwqLCw0KSwpKS8sKSwsLCkpKSwsLCwsKSwpLCwsLCwsLCwpKf/AABEIARMAtwMBIgACEQEDEQH/xAAcAAACAgMBAQAAAAAAAAAAAAAAAQUGAgQHAwj/xABJEAACAQIDAwgFCgQCCQUAAAABAgADEQQSIQUGMQcTIkFRYXGRMoGhscEUI0JSYnKSssLRM2OCokODFSREU3PD4fDxFhc0k6P/xAAaAQACAwEBAAAAAAAAAAAAAAAAAwEEBQIG/8QAMxEAAgECAwQJAwQDAQAAAAAAAAECAxEEEiExQVFhBRMicYGRobHRMjPBQlLh8BUjghT/2gAMAwEAAhEDEQA/AO4whCABCEIAEIQgAQhCABCEUAHCEIAEIoQAcIrwgA4RZp5viVHF1HiQPfCxF0esJpvtiiOOIpDxqUx8Zgu3sOdBiaJ/zaf7ycr4EZlxN+EStcXEcg6CEIQAISM2xttcPkDWu5IGY2F1tpf1zFNs3F8tvaPMSG7bSUrkrCRP+lmPBfYYfLqh+ifK05zonKyWivIoVKp/8iYVGa/ScDz/AGhm5BlNuttygnp4ikvjUQfGaFbffBLxxdM/dLN+UGULEcntLOz1do00DMzWApi1yTa7P39k16+7mzaSln2iajAE5EekCx7BlU6+uaMaNJ72+5GZOvXW6K72XetymYJeFVm+7Tf4gTSrcrWFHo0qzf0oPe05/wDL9nrwwdV/v4hh5hFEyG8WFHobNof189UPtaWlgo/tfmio8bUf6l4JlvrcslIcMM3i1RV9wM035ZybhKCE9QDu3wFhKvU3rS90wOEU9vyemfzXjG/uJHoc3T+5SpL7ljFgo/s82zn/ANkt834JfJYf/c3Hv/Dwq/00qz/GH/qfbL+jh6g8MOF9rCVirvvjG44qp6jb3TRrberv6WIqHxdv3jVhUtkY+rFPFP8AdL0Rcmr7abiXTxegnxmrXwO0T/Fx6J97GKPYplNfFs3FyfWTM6eEqt6NOo3gjn3Cd9Tl3xXh/Jz1zlub8X8Fgq7GY/xdrUP/ALMRU9yzyOw8N9Paqn7tCs3vIkfT3bxTcMLV9akfmtNmnuRiz/g5fvPTHxg3BbZ+wKNR7Kfv8mZ2bgBxxtZvu0EH5mnm1PZ3AnFt1f7OvwM3KXJ1iT6TUl8XY+5ZtU+TOp9LEoPBHb3kRbrUVtqf3wQ1UK72QX972T1HlgpU0WmmEchVCC9RRooAHBewTxqctJ+jgx66h+CzSp8mSfSxLn7tNR7yZtJyb4cek9Vv6kHuWVL4JcX5ltRxj328ia3M5R3xuK+Tvhwl0ZwysTbLbQg+PGEieTrZqJtfFLTByUqZQXNzdmQHX+loSnilGNS0FpZFzDOTh23d3ZL8ruAepg0amhYpUuQouQCp1A4ngJyjZu8WJoG1LEVFt9HMSPWpne956qrQDMbAOgv3sco9pErVbZNGr/Foo/eyi/nxndDFRpxyTjdHNbDSqPPCVmUmvygY2+mIsLAiyU+sfdmk2+eMJv8AK6gPdlHuEjtpUsr27Cy/hYj4SU3Iw6VMaiVEV1K1OiwBFwtwbHwm1KnShDPkWzgYinWnUyZ3tsaVXeXFN6WMrH/NqD3GaxNWodTUqHxqP+87NQ2dSX0aNNfBEHuE2104aeEzv8jBfTA0v8bN/VNnFqO7eJb0cLVP+Ww9pAm9S3Hxjf4GX7z01+M63eK84fSc90UdrounvbOX0+TjEn0mpL/Wx/Ks3KXJk/08So+6jH3kToJii30hWe/0Gro+itxS6XJlSHp4iofBUX33m5S5PMKOPON41LflAlnhFPF1n+oasJRX6UQdPcvCL/s4P3mqN7zNulu/h19HDUh/lofeJI2hFOtN7ZMaqMFsijxTDKvooo8FUe6ekcUW5MYlYVoWjtHaQTYxhaZWhaAGMRmZmvi6uVGf6qs34QT8JK1diHoRfJSuetj6/wBasFB8GqN+oQm1yP0LYB363rufwqq+8GKPxOtVlXD/AG15+ZY97qJbBVArBSMrKzAFQwYEEg8Rec42fs6vh8bSAevVz61qjG9Eghr6fRYEKQb9fVOnbxUg2DrqVDDm2upNgQBexPVw4zlGAwzM1F8LialSmlamzYd9alIE2JPXlAJ7jed0L5WtwVbXRA7x07YiqOyrU/MTPfcl7Y+j3ll80aZb407YusPt381B+M1t1XtjsOf5qjz0+M3X2qH/AD+DA+nE/wDX5OxiOIRzyp6sIrRwMAMDFGYjOgAwhCABC0cJACtFaMwtJIFaO0cUACKOIwJEZE7zVsuDrt/KYfi6PxkqZW9/a2XAv9pkX+7N+mNoq9SK5iaztTk+RZ+TbDZNl0PtB6n46jH3WhJXdrDc3gsPT+rRpj15Bf2xSKjvNvmRTVoJcjbx9PNSqL2oy68NVI1nD8JhsKayk4iphqqlSAxz0zax6FTjlI6ieud2YaeycS2tg8PmqI1ZsI4JapSK50qAH+JSHbb6uvVaWMK9WtfATiFonp4njv4lsY57VRvNQPhIXYj5cVRPZVp/nEsW/wABzyMDcNRQg9ouwB8rSrYRrVEbsdT5MJuUdaC7jBr9nEPvO5xxR2nlmerCIxwMgDAzEzIxWnQCEyEISCAijigAQjAhAkUI4QAUxJmUxIkgYmVHlC6VOhRHGpWA9mX3uJbjKtt5Oc2ps+j/ADOcPqcH3UzLGF+5fhd+hWxX22uNl6nUaaWAA4AW8oRiEQNAzm20MPSxGIxGGqFTYlVVgOcRruDUp34ggqbg8RrOkmck37wwGOcNlGYhk5xiiscq35uuP4T34g9E6HjHUI5pWvYVVllje1zV38wuQYdb3y0jTvwvkKi9vXKWJc96qZ+RYRmDXGdDnZXbqIu40bhxlNPXPQ4T7KT5+553G6V21yO6UWuqntAPmAZ6TU2TUzYek3bSpn+wTcnmJq0mj1UXdJitEZlMTOCTEiKMwkgKOEIAEI4QAUIQgAoGOIwAUxMymJgQYmVzBJzm8NIdVKgW/sb41BLGZB7krn2zjav1EFIear/yzLNDRTfL3K2I1cVz9jowhCEQOCUPffZy1q4pZwlTKKiFlV1cEZWUq2jDQXHEaGXyc75UNmmpVo5XIYqQozBc5Vr2UnQP0tL8dRcaRtFdta2F1PpelyB29shqGy6VNmDFKxN1uFAfObC/qlIPGXfFBzsuqtWpUdqdVD86jI6i4AU3JzcTqCeMpDcZ6DB3yNN72eexyXWJrgjsu69S+Cw5/lKPIW+ElJBbkVL7PodwZfJ2EnZ52urVJLmz0lF3pxfJAYjGYjEjTExRmKSA4QtCABCamIx1vR8JpV8cQLu4UdpIUeZnGfcgZLM4HEzyGMTNlzC54d8qmL3rw6cauc9iAv7eHtmvS2lzzq4puguAM4sSL3zAdmvsnTVRK7VkcKcW7Jl5mJgISToDMTHAwJMJE8lC5vlmI/3lewPhmf8A5gm/tCtko1H+qjt5KTFyT4bLs1W+vUqP5HJ+mWYaUZPmkVamtWK5NlyhCEQOCU/lHwiNSptUzBQWBdBdqYIHSK/SXTUevqlwla38uMKtRSQyVFIIFyLhl9H6Q1sV6we207ptqSscy2MpIVjgMVSbFpiAtNHQqbsq3zdLu0FtTwMoT8ZfNj0g64plohOcwzgmllbDuy3OZTxRtdUIuLShMZ6DB/qXNex5/HrWL5fk6pyevfAKOypUX+6/6pZZUeTOpfCOOysfaiH4S2zCxatWkuZu4R3ox7hwMIGViyYGEZikgOEUIAVfbGDq1coo1+aF2zEC7Hha3Z19YkVV3UpizVXqVmYhQXfKoY3sT1207ZLbT20lAAOrszFsqouYm1r+HESOq4vFVxanglRfrYg669YXQidUnVtpovIr1Ml9dX4klsXA0ggZKNNTcjoC50Nr5iLnt8p5Y/XFKPuD18Z4ru7Xq/8Ayca9vqURkXwv1+U88HgqdPErRo+irganMc3FrnrN5xUS25rsZC/CyLnFHCSMMTFMooAQ29tfLga57UyfiYL7iZZNycNzezcMv8pX9b9P9UpvKBU/1PIOL1ET3t8BOj4KhkpIg+iip+EAfCWXpRS4tlXbWfJI94QhEDgkJvlSzYGtpeyhrcb5WBOnhfhr2aybmttBL0nH2T7ryU7O5D1OS7m1lfFNlrjp02VqTKRVc9RLAZalhfp6NbiJSqq2NuzTy0nV8HsJUxC1qZygEkoVVhqCDkY9Knx4A27pzHa9LLiKq9lRx5MZvYKrGc5ZeCMPH05QjG/Fl35L6nzVdex0bzVh8JeAJz/ktqdOuv2abeRYfGdBmXj1avI1MA70IhEY4pRLpiYpkYpIBEY4oAVvEbWp0vTJB7gSdeqRuI3xUfw6RPexsPITLaG7NapVPC19DNrB7jqNaj37hEKLJ0K9id4a9TQOVB6kFvbxkjujs6pzoZlIUa6y14XYlKn6NMeuboW3CMUSLhCOKdgKIzIzEwArO9Cc5isDh/rYgMfAFB7s06YJzpU5zbuGXqpUmqHxIf8AdZ0aWqukYLl7sqU9ZzfP2QQhCVx4TGotwR2gjzmUUAKVgMWGJXgwJUjvH/d5zPe2llx1cfzC34gG+Mu206YXEViAbpUOq3uutwHA4rbUHUeHXVN/qdscx+slN/7QPhNDoqX+1rkZ3SivST5m7yZVLYqovbRPsdT8Z0ucq5PKtseo+tTqL/bm/TOqyOklat4HfRjvQ8QhCKZppCMUDCSAQhCABFaOEAFCEIAKKZTEwAJiY4CAELunTz7ZxdTqp0lpDxOUfpadAlG5M1zNjcR/vMQVHgtz+uXmWcR9duCS9CrQ+m/Ft+oQhCIHBFHCAFG3o2Hzld2RslTTXWzAgHKwHESl8oVAitRJ4mgFPijEfETom8WI5vErm0V1HSvwYFhbytKTyk09MO//ABF/Kw+MtdH9nELncp9IK+HfgQG5VTLtCh3sV/EjCdfE4tu7Uy4yg3ZWp+1gPjO0Sz0ov9ifIT0U/wDW1zHMSZlFaZJrGMIGEkAhCEACEIQAREI54V8aiByzDoKajC92CgXuV49UlJvYQ2ltPaYntlY2vvZU+SpiMLTGV3amWqWupDZVsgOpJv22tIrbteqjVlqVi7U8IELDogvWqgEhRoOi1vAS3TwkpbdCrPFRjs1J/aO99GnRqVabCqabKhVSQMzXt0iNR0TqL8J6YLazPTxNVrZab1FSw6qdME3PX0ifKUfaeG+brIgA+fy2Ggy4bDsW4d7SwUapTYr1DxqCo3rq1cvulmeGhCKttbS/vqVqeJnOTT2JX/voWrkxwuTZqMeLvUqf3ZR7FlskVuthebwOHTspIT4lcx9pkrKFV5pt8y5TVoJcghCEWMCEIQAq++gACO63QhkfuGhzer4ykb30V+QoyG6ivccdFZSLd3Aec6Dvgp5hXUXKuOifpAggr6/faUPbrU32fWNMEZWpsUPFSGC8PC/lH4V5a0XzE4lZqElyKPg6mWojdjq3kwM7necGBnc8LUzU0btVW81Bmh0qvpfeZ3RD+pdx7QheIzFNsRijMxvJAcJG7U3ho0KXOs2YFsgFPK5LWJtcGw0HbMN39sPiUaqaJp07gUyWDFxqGPdYgCN6qeXPbQV1sM2S+pJV66opd2CqOLMQAPWZA7X31pUHNMI9RhbNlACqGAI6R46EdUre8dctVx4LEgNQpqCSQOkDYDq4dUWJwL18biKFNCc1SkGf6KLTGpY+4d00KWEglmm93x8mfVxk28sFrf5+Cx79Y5qeDvTdkLOq3UlTYhiRceEr9LFlsPi3B1qLhMMO8siqfjJ/fPD858modT1jp3Cm37ys7A2Y9bDJSUNZ8SXd1+gtKkADm4A5m0jcOoKim+Ppf+BWIc3XaXD8fybVBL4DB0fr40j1LUb94bdDPWxbqjOPlGGpEICxyoGYiw71A9cnNl7vCnSw/PVBmw7VK2VSCCz9LUnXQC/fPPZ+8qtUIw+HsHOckg53YrmZmC63HC2tzpcRMsTGMm467fcfDDSlBKWmz2sa+C3ZZlDV2FPOMSzKSM6vibADsuqLr/0nrvThQmCo4WnezVKVFb2JI189bec2P9E18So+UtkFwci24WOhTgDqRckmx4due1aWfaGAoDgKjVbd1MAj8piYVpVKicti1HSpRpwaW16F/pplAUcALDwGkzijlMshCEIAEIQgBGbx0M+FcXtbKwI4gqwIPslBxoL4TFK6BagpG5HB7AsCNdfROs6TtFL0ag7Ub3GUrLnpsv1kZfxKR8ZMHlmmRJXg0cjE7Ru9WzYSg3bRp+xQPhOKrOvblVb7Podysv4XYTb6TV6cXzMTot2qSXInbSP2nt2hh/41ZVNrhdS5Hco1lP3gxNXE46thBVdBTpk0aaHLztQKrWY3F7gsfATLePZBXZaVMQt8QmSmXLZmy52sMwNjow1lCGFjeOd7d3eaM8VK0nBbN75EntbfXLhBiMPTvmqmivOgjgty4AOo9cjd58aa2EwLMxArMOcCkqDcKDcDqvm8JjvOQ+G2fTJsGUEkmwAFFOv1yMrOKmzsEp1tiHpEdxINvJpco0oJRklvf5KdatNuUW9y/BI7Aw+XAY+w6IaoqE9ioy6HwtrJTYpxPyHDJhRTGZXL1Kn0OmbWXrPHqPCR+72GJwm0KFMEkO1NEvf6ygC57vZLXsHBtRwlKnUADIlm1BA1J48OuJxNRLNv7X4HYam3lezs/ko20+nicVSBu9TFUVVeshS9yO4aS1bu4N0rYyrUUqtSsSpbS6qX6Xhrxhi9o4WlUerTRGrnMCyKCQct7s2gtqL2NzMquHxFZKtFiMr0ksxXKM75WZdBcgC4FvXrE1cTnjlS0t8fA6lhsk8zet/n5NvaGIw4anWqupKXanYltXHpZV43A4nSRo25Vq/N4OhlAHpEL0dSBp6AGh7dZI093qeYvV+cJZnsdFGbqPW4FhbMTwHCSSADoCwsL5RYWBNuHUJTvuLlt5DYLYL5jUxFXOxUpawNgy5CQ51U2v6IHjJKhhqdIAKqoCbdQuT1XPEyIxe8pKFqSgC9VVclWzc3Sck5R6JzhBY9Rkbg8Nia7U3qJcjOSz+ijqwS6i+jXpKdAfSMfGg7Xk7IS6yvaKuybO8KmtRpU0Lc7chicgyC/TVSLsND2cJjsxOc23fqo4a/gzn9nMz2Zu+tLm2Y3enTWmMt1QWDgkAkkk52uSfKZ7kLnxmPr/zEojwQG/wnSyJScNy92cyzOylx9kXOOEJVHhCEIAEIQJgAmFxb1TmWE2iadUUXUsM2S4uWW1Qpci+q8NerrnSmqic13goAYtrMqkVi9nsFOcKwyuGBVjc27bMDpO4JN2ZDvbQ5zjqOStUT6tR18mInSuTytfAgfVqVB52b4yhb0UsuNrjtfN+IBvjLnyZ1b4aqvZVv+JB+02sZ2sMn3GHguzinHvDfDA061W9CrlxdFOdKrmBKIA2rWsGANxr3eGOP2k2K2K1Vx0rqpI4MUqKMwHffh23m5t/d/DPX5+tiGpMUsyoyguirr0bFrZRrbTSSuAx+GQUsNQYEHRFS7Aak3ZhwNwdT1yh18YwhbVrXu5XNHqJSnO+ifrzIA7AfErs8PTvSp0b1bnKdQoC29K/Rm5g916GHoKuJqhwtQ1xmORc2UDRQbtovCLD7RxNYHm3BIqOhKLSamAaTlCtW5uucJe4zC82MPu4xRufqZ2c073LOVWnUaplDnUk5gOzxipYmbVr2Q2OGpp3tdmWM2v8AOHD4dCrZ6ZZwosA70y/RGt8tQHMftdkwOw6tSo5qVMtMvUbKWL3BqBlsvAdEAak6aWEnwgBZ7AE6s1gL2H0j3DtkVit5qSmmKfzvONlBQrYWdUOp4m7jQCJjGU32UPbjFam3h9kUkc1Al3LF87dJgW42J4C2mnUBM9o49aKZ2BN2CKotdmbgoJNh18ZE7b2zVWqaFADMOaJsLsQ2fNYdwCnzjpbHephOarvkzOz1OcC1DkOlrsbI19QerTwjFSslKb0OHUu2orU19p7wvnq0gObC0ab3/wARXd6QYEg6WWpbzmzu7hKodndCA9JOmxGa+apUIy8eNTr4WnvTejSdvk9LnavAldWtoLGoeA6AHqmy2Bestq7ZBmDBaTG9gGFmfrvmB0+rJnVjlywRzGnK+aTPPZ+yqSltRVqBiXZgt8zqt7qOiCVVf+yZJSIx+2sNglyXAbjzaauT9rs8WMr6bSx20WKYSnzVLgXuQLfaq249yCdRoVKizSdlxZzLEU6byx1fBFh2xvPQw2jvmfjza2LevqUeM2+TfDkYI1GUg1qtStqLEgkAHw6Ptnnu9ycUMPapW+fq8bsOgp7VTrPeb+qW4Cc1JU4xyU9eL/giCqSlnnpwQ4QhK5YCEIQAJrYupabM8cTRzKRACMqYuUres/Os9r5lS+uXTpU26ViBcWGuh65PYysVYgyE2qocFtTlU6L6RFwej3jj1zuDs7kNXRS98E/1lW+vRpNwtrlynT+mWDkvq/x0/wCG35h+0iN9MJkGGNwRzRQECwIDZhpc20cTb5M6tsVUX61K/wCF1/ebU+3g/D8mJDsY3x/BeNpbI510bMAAlam2lyVq08mngddYsBu7SpMHALONczE8e3KNO2172uZltjb9PDAc4GJYOwVFzEhBdjckAADvmhV3mJxQw6KAj0OcV9c3ONTNVFtw9ETHhRqTWi0NqdWEXZvUn2sB2Dj2Adsg8TvKCqcyrdOqtEO9OplOZC4dFGtQad3GR+5+Ir1TUauCxNCjlZrlHBzsCTw4MAbdk2sHu2lOnau4WzmuKdJ6iomSmQwS5zWsSSBbiPW3q4U21N3YvrJVEnBEZi2xFevXoWLLbFJTI0GgVMh6h2i/1jJPDbqghatdsuVqlXKMvRLVVqC7nQWCAG3adZI09oM3Rw1DQm5dwEp3NiTp6Z16uyey7HDj58mocxe2oW5ULlyjiBb/AKQliZWtFWCNBXvJ3MXxw5x1o0C9S5zGwVSR0danqtbuhS2c9QMMS9wejzaGyWDKwa4AN+j7T6tfa+92Hw91L53H+HTsxv8AaPBfWbytja+P2gSmFpmnT4FlJA/qrH3LCnhZzWaWi4s4qYqEHlWr4Is20dv4bBrkJAI4UqYBb1jq8WIlaO3sbj2NPB0jTTgWU8Pv1jovgNfGT2wuSyklnxb883HILrTv3/Sf12HdLxQw6ooRFCqNAqgAAdwEZ1lGl9CzPi9nkKyVq31vKuC2+ZStgcmFKnapi255+JXUUwe++r+uw7pdqVIKAqgAAWAAAAHYAOEzhKtSrOo7yZZp0oU1aKCEIRY0IQhAAhCEACEIQAgd5NmZlNRRqOP7ykUsdkqAN25T3d/mJ1RhcWMoe9uweacYlL5AbsRxUdZHhx9UAK1yhUb0KL9jsvqZb/pkVyfVbY9B9ZKi/wBub9Mk9uUG/wBH1AzMxSqlS7aizG10b6SHMSOsXt1awO6FXLj8Of5mX8QK/GbeF7WFlHvMXFdnFxlxsdH3i2A2JNLK6plFVWLAt0aqZDlAtrx4kdU98LuxRRxVKl3UIqsx1Ap0+bFrW4jUg9Zkqs8sXjUpLnq1FRe1iAPVfj6pkKrUaUF6Gw6cE3NnoqAAKAABoALADuAnnVw6FhUcC6BrEnRQws1+rUDrlU2nyiIDzeFpmq50BIYKT9lR0m9k8KO6e0ceQ2KqczT45X0/DRX9VjHxwrSzVXlXr5CJYuN8tJZny2eZKbW39w9Ho0zzzDToEBB4udLfdvIamNpbS0Reaonr1p0yPvelU9VxLpsPk+wuGs2Tnag+nVs1j9lfRXyv3yzATrrqVL7Ubvi/gW6VWr92VlwXyUvYXJfh6Nmrnn342Iy0h4IOPrJ8JcqVIKAqgADQAAAAdgA4TKOVqlWdR3m7linShTVoKwo4QixoQhCABCEIAEIQgAQhCABCEIAE8sTh1dGput1YFSD1g6ET1hADkO9WyMTgqNWhkNbCuLJUsSaXSDANbhYjr0PURwlL2di+bqpVFiUdXte18pBtf1T6RKzWp7LpKcy0aYPG4RAfMCaNHG9XBxcbmfXwbqzUlK1jl1Pbe08XphsMaan6SoR/+tTTykls7ksqVW53H4pmPEqjFm8DUbh6h650i0cS8XJaU0o923zGrCp61G5d+zyIzZG7mHwotQoqna1rufFzqZJ2hCVXJyd2WlFRVkEIQkEhCEIAEIQgAQhCABCEIAEIQgAQhCABCEIAEIQgAQhCABCEIAEIQgAQhCABCEIAEIQgAQhCABCEIAEIQgAQhCAH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8" name="Picture 24" descr="http://si.wsj.net/public/resources/images/ED-AK553_book11_DV_200911231636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8844">
            <a:off x="5419724" y="1145494"/>
            <a:ext cx="2016999" cy="3037089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220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4380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66" name="Picture 10" descr="http://www.betakit.com/wp-content/uploads/2013/09/venture_capit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4427984" cy="2894088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427984" y="5445224"/>
            <a:ext cx="4716016" cy="141277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b="1" dirty="0" smtClean="0"/>
              <a:t>“</a:t>
            </a:r>
            <a:r>
              <a:rPr lang="en-GB" sz="2400" b="1" i="1" dirty="0" smtClean="0"/>
              <a:t>Knowledge as an economic driving force:</a:t>
            </a:r>
            <a:endParaRPr lang="en-US" sz="2400" i="1" dirty="0" smtClean="0"/>
          </a:p>
          <a:p>
            <a:r>
              <a:rPr lang="en-GB" sz="2400" b="1" i="1" dirty="0" smtClean="0"/>
              <a:t>the case of Israel</a:t>
            </a:r>
            <a:r>
              <a:rPr lang="en-GB" sz="2400" b="1" dirty="0" smtClean="0"/>
              <a:t>”</a:t>
            </a:r>
            <a:endParaRPr lang="en-US" sz="2400" dirty="0" smtClean="0"/>
          </a:p>
        </p:txBody>
      </p:sp>
      <p:pic>
        <p:nvPicPr>
          <p:cNvPr id="19468" name="Picture 12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3899" y="6381328"/>
            <a:ext cx="2360102" cy="476672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4427984" cy="3284984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‘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Yozma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 &amp; The Israeli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VC Landscape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yozma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6398687" y="2123639"/>
            <a:ext cx="4868952" cy="62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/>
              <a:t>Yozma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920" y="15240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251520" y="0"/>
            <a:ext cx="41044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i="1" dirty="0" err="1" smtClean="0">
                <a:solidFill>
                  <a:schemeClr val="bg1"/>
                </a:solidFill>
              </a:rPr>
              <a:t>Yozma</a:t>
            </a:r>
            <a:r>
              <a:rPr lang="en-US" sz="3600" b="1" i="1" dirty="0" smtClean="0">
                <a:solidFill>
                  <a:schemeClr val="bg1"/>
                </a:solidFill>
              </a:rPr>
              <a:t> is the Hebrew word for </a:t>
            </a:r>
            <a:r>
              <a:rPr lang="en-US" sz="4800" b="1" i="1" dirty="0" smtClean="0">
                <a:solidFill>
                  <a:srgbClr val="FF0000"/>
                </a:solidFill>
              </a:rPr>
              <a:t>initiation</a:t>
            </a:r>
          </a:p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pic>
        <p:nvPicPr>
          <p:cNvPr id="20" name="Picture 19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56992" cy="428625"/>
          </a:xfrm>
          <a:prstGeom prst="rect">
            <a:avLst/>
          </a:prstGeom>
        </p:spPr>
      </p:pic>
      <p:pic>
        <p:nvPicPr>
          <p:cNvPr id="44034" name="Picture 2" descr="http://www.cnb.cz/miranda2/export/sites/www.cnb.cz/en/banknotes_coins/banknotes/termination_of_validity/galerie_obrazku/010406_ukonceni_5000_vzor93_letopocet199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7218">
            <a:off x="6264796" y="3814218"/>
            <a:ext cx="2668944" cy="1994097"/>
          </a:xfrm>
          <a:prstGeom prst="rect">
            <a:avLst/>
          </a:prstGeom>
          <a:noFill/>
        </p:spPr>
      </p:pic>
      <p:pic>
        <p:nvPicPr>
          <p:cNvPr id="44038" name="Picture 6" descr="http://newsbusters.org/static/2008/06/1993.ht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02801">
            <a:off x="242129" y="3959161"/>
            <a:ext cx="2160240" cy="2160240"/>
          </a:xfrm>
          <a:prstGeom prst="rect">
            <a:avLst/>
          </a:prstGeom>
          <a:noFill/>
        </p:spPr>
      </p:pic>
      <p:pic>
        <p:nvPicPr>
          <p:cNvPr id="44040" name="Picture 8" descr="https://upload.wikimedia.org/wikipedia/commons/f/f2/Bill_Clinton,_Yitzhak_Rabin,_Yasser_Arafat_at_the_White_House_1993-09-1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9" y="2204864"/>
            <a:ext cx="2636862" cy="1799109"/>
          </a:xfrm>
          <a:prstGeom prst="rect">
            <a:avLst/>
          </a:prstGeom>
          <a:noFill/>
        </p:spPr>
      </p:pic>
      <p:pic>
        <p:nvPicPr>
          <p:cNvPr id="44044" name="Picture 12" descr="http://www.mediamikes.com/wp-content/uploads/2012/09/02/Jurassic-Park-1993-Origina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41472">
            <a:off x="2657099" y="2772408"/>
            <a:ext cx="1509482" cy="2247070"/>
          </a:xfrm>
          <a:prstGeom prst="rect">
            <a:avLst/>
          </a:prstGeom>
          <a:noFill/>
        </p:spPr>
      </p:pic>
      <p:pic>
        <p:nvPicPr>
          <p:cNvPr id="44046" name="Picture 14" descr="http://mentalfloss.com/sites/default/files/styles/article_640x430/public/computer_chronicles_1993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4365104"/>
            <a:ext cx="3027634" cy="2033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/>
              <a:t>Yozma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356992" cy="428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396552" y="0"/>
            <a:ext cx="496855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Mission: </a:t>
            </a:r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sz="3600" b="1" i="1" dirty="0" smtClean="0"/>
              <a:t>To create a  venture  </a:t>
            </a:r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sz="3600" b="1" i="1" dirty="0" smtClean="0"/>
              <a:t>capital market in </a:t>
            </a:r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sz="3600" b="1" i="1" dirty="0" smtClean="0"/>
              <a:t>Israel</a:t>
            </a:r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endParaRPr lang="en-US" dirty="0" smtClean="0"/>
          </a:p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95936" y="4005064"/>
            <a:ext cx="5293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 algn="ctr">
              <a:spcBef>
                <a:spcPct val="30000"/>
              </a:spcBef>
            </a:pPr>
            <a:r>
              <a:rPr lang="en-US" sz="3600" b="1" dirty="0" smtClean="0"/>
              <a:t>Establish a </a:t>
            </a:r>
            <a:r>
              <a:rPr lang="en-US" sz="3600" b="1" dirty="0" smtClean="0">
                <a:solidFill>
                  <a:schemeClr val="bg1"/>
                </a:solidFill>
              </a:rPr>
              <a:t>$100M </a:t>
            </a:r>
            <a:r>
              <a:rPr lang="en-US" sz="3600" b="1" dirty="0" smtClean="0"/>
              <a:t>Government investment company</a:t>
            </a:r>
          </a:p>
        </p:txBody>
      </p:sp>
      <p:pic>
        <p:nvPicPr>
          <p:cNvPr id="9218" name="Picture 2" descr="http://fc05.deviantart.net/fs46/f/2009/203/5/9/Hi_Tech_Style_by_Haluskaa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429000"/>
            <a:ext cx="442798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/>
              <a:t>Yozma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56992" cy="428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4572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lnSpc>
                <a:spcPct val="80000"/>
              </a:lnSpc>
              <a:spcBef>
                <a:spcPct val="3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Policy:</a:t>
            </a:r>
            <a:endParaRPr lang="en-US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0" y="836712"/>
            <a:ext cx="4427984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/>
              <a:t>Create professionally managed Funds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/>
              <a:t>Entice VC investments in Israeli early stage companies:</a:t>
            </a:r>
          </a:p>
          <a:p>
            <a:pPr marL="341664" indent="278397">
              <a:spcBef>
                <a:spcPct val="30000"/>
              </a:spcBef>
            </a:pPr>
            <a:r>
              <a:rPr lang="en-US" sz="2800" b="1" dirty="0" smtClean="0"/>
              <a:t> 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create &amp; invest in </a:t>
            </a:r>
            <a:r>
              <a:rPr lang="en-US" sz="2800" b="1" dirty="0" smtClean="0">
                <a:solidFill>
                  <a:schemeClr val="bg1"/>
                </a:solidFill>
              </a:rPr>
              <a:t>new VC funds </a:t>
            </a:r>
            <a:r>
              <a:rPr lang="en-US" sz="2800" b="1" dirty="0" smtClean="0"/>
              <a:t>together with experienced partners</a:t>
            </a:r>
          </a:p>
          <a:p>
            <a:pPr marL="341664" indent="278397">
              <a:spcBef>
                <a:spcPct val="30000"/>
              </a:spcBef>
            </a:pPr>
            <a:r>
              <a:rPr lang="en-US" sz="2800" b="1" dirty="0" smtClean="0"/>
              <a:t>(ii) make </a:t>
            </a:r>
            <a:r>
              <a:rPr lang="en-US" sz="2800" b="1" dirty="0" smtClean="0">
                <a:solidFill>
                  <a:schemeClr val="bg1"/>
                </a:solidFill>
              </a:rPr>
              <a:t>direct investments </a:t>
            </a:r>
            <a:r>
              <a:rPr lang="en-US" sz="2800" b="1" dirty="0" smtClean="0"/>
              <a:t>in startup companies together with professional investors</a:t>
            </a:r>
            <a:endParaRPr lang="en-US" sz="2800" b="1" dirty="0"/>
          </a:p>
        </p:txBody>
      </p:sp>
      <p:pic>
        <p:nvPicPr>
          <p:cNvPr id="8194" name="Picture 2" descr="http://www.vosizneias.com/wp-content/uploads/2013/06/Israe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5" y="3429000"/>
            <a:ext cx="471601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/>
              <a:t>Yozma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356992" cy="4286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9512" y="0"/>
            <a:ext cx="41044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Investment method in Funds: </a:t>
            </a:r>
            <a:endParaRPr lang="en-US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36712"/>
            <a:ext cx="4644008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>
                <a:cs typeface="Arial" charset="0"/>
              </a:rPr>
              <a:t>Investment of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$8M </a:t>
            </a:r>
            <a:r>
              <a:rPr lang="en-US" sz="2800" b="1" dirty="0" smtClean="0">
                <a:cs typeface="Arial" charset="0"/>
              </a:rPr>
              <a:t>in each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$20M </a:t>
            </a:r>
            <a:r>
              <a:rPr lang="en-US" sz="2800" b="1" dirty="0" smtClean="0">
                <a:cs typeface="Arial" charset="0"/>
              </a:rPr>
              <a:t>drop-down fund (minority position)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5 years option </a:t>
            </a:r>
            <a:r>
              <a:rPr lang="en-US" sz="2800" b="1" dirty="0" smtClean="0">
                <a:cs typeface="Arial" charset="0"/>
              </a:rPr>
              <a:t>to buy out </a:t>
            </a:r>
            <a:r>
              <a:rPr lang="en-US" sz="2800" b="1" dirty="0" err="1" smtClean="0">
                <a:cs typeface="Arial" charset="0"/>
              </a:rPr>
              <a:t>Yozma’s</a:t>
            </a:r>
            <a:r>
              <a:rPr lang="en-US" sz="2800" b="1" dirty="0" smtClean="0">
                <a:cs typeface="Arial" charset="0"/>
              </a:rPr>
              <a:t> share at predetermined conditions</a:t>
            </a:r>
            <a:endParaRPr lang="en-US" sz="2800" b="1" dirty="0" smtClean="0"/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err="1" smtClean="0">
                <a:cs typeface="Arial" charset="0"/>
              </a:rPr>
              <a:t>Yozma’s</a:t>
            </a:r>
            <a:r>
              <a:rPr lang="en-US" sz="2800" b="1" dirty="0" smtClean="0">
                <a:cs typeface="Arial" charset="0"/>
              </a:rPr>
              <a:t> CEO / VP was a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voting member </a:t>
            </a:r>
            <a:r>
              <a:rPr lang="en-US" sz="2800" b="1" dirty="0" smtClean="0">
                <a:cs typeface="Arial" charset="0"/>
              </a:rPr>
              <a:t>on each Fund’s investment committee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Same terms </a:t>
            </a:r>
            <a:r>
              <a:rPr lang="en-US" sz="2800" b="1" dirty="0" smtClean="0">
                <a:cs typeface="Arial" charset="0"/>
              </a:rPr>
              <a:t>for all VC Funds</a:t>
            </a:r>
          </a:p>
          <a:p>
            <a:pPr marL="341664" indent="278397">
              <a:spcBef>
                <a:spcPct val="30000"/>
              </a:spcBef>
            </a:pPr>
            <a:r>
              <a:rPr lang="en-US" sz="2800" b="1" dirty="0" smtClean="0">
                <a:cs typeface="Arial" charset="0"/>
              </a:rPr>
              <a:t> </a:t>
            </a:r>
            <a:endParaRPr lang="en-US" sz="2800" b="1" dirty="0" smtClean="0"/>
          </a:p>
        </p:txBody>
      </p:sp>
      <p:pic>
        <p:nvPicPr>
          <p:cNvPr id="7170" name="Picture 2" descr="http://honestreporting.com/wp-content/uploads/2011/12/bbchitech-322x18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405056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335699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/>
              <a:t>Yozma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356992" cy="4286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9512" y="0"/>
            <a:ext cx="4104456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Results: </a:t>
            </a:r>
            <a:endParaRPr lang="en-US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36712"/>
            <a:ext cx="4644008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/>
              <a:t>Established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/>
              <a:t> funds together with strategic partners</a:t>
            </a:r>
          </a:p>
          <a:p>
            <a:pPr marL="341664" lvl="1" indent="278397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/>
              <a:t> Direct  investments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/>
              <a:t>Out of the 10 funds 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/>
              <a:t> have exercised  their option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en-US" sz="2800" b="1" dirty="0" smtClean="0"/>
              <a:t> exit’s of </a:t>
            </a:r>
            <a:r>
              <a:rPr lang="en-US" sz="2800" b="1" dirty="0" err="1" smtClean="0"/>
              <a:t>Yozma’s</a:t>
            </a:r>
            <a:r>
              <a:rPr lang="en-US" sz="2800" b="1" dirty="0" smtClean="0"/>
              <a:t> direct investment portfolio</a:t>
            </a:r>
          </a:p>
          <a:p>
            <a:pPr marL="341664" indent="278397">
              <a:spcBef>
                <a:spcPct val="30000"/>
              </a:spcBef>
            </a:pPr>
            <a:r>
              <a:rPr lang="en-US" sz="2800" b="1" dirty="0" smtClean="0">
                <a:cs typeface="Arial" charset="0"/>
              </a:rPr>
              <a:t> </a:t>
            </a:r>
            <a:endParaRPr lang="en-US" sz="28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283968" y="3573016"/>
            <a:ext cx="4860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err="1" smtClean="0"/>
              <a:t>Yozma</a:t>
            </a:r>
            <a:r>
              <a:rPr lang="en-US" sz="2800" b="1" dirty="0" smtClean="0"/>
              <a:t> fund’s size 10 years later: from </a:t>
            </a:r>
            <a:r>
              <a:rPr lang="en-US" sz="2800" b="1" dirty="0" smtClean="0">
                <a:solidFill>
                  <a:schemeClr val="bg1"/>
                </a:solidFill>
              </a:rPr>
              <a:t>$210M </a:t>
            </a:r>
            <a:r>
              <a:rPr lang="en-US" sz="2800" b="1" dirty="0" smtClean="0"/>
              <a:t>to </a:t>
            </a:r>
            <a:r>
              <a:rPr lang="en-US" sz="2800" b="1" dirty="0" smtClean="0">
                <a:solidFill>
                  <a:schemeClr val="bg1"/>
                </a:solidFill>
              </a:rPr>
              <a:t>$4B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 err="1" smtClean="0"/>
              <a:t>Yozma</a:t>
            </a:r>
            <a:r>
              <a:rPr lang="en-US" sz="2800" b="1" dirty="0" smtClean="0"/>
              <a:t> vehicle was privatize</a:t>
            </a:r>
          </a:p>
          <a:p>
            <a:pPr marL="341664" indent="278397">
              <a:spcBef>
                <a:spcPct val="3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The Israeli VC industry    has been established</a:t>
            </a:r>
            <a:endParaRPr lang="en-US" sz="3200" b="1" dirty="0" smtClean="0">
              <a:solidFill>
                <a:schemeClr val="bg1"/>
              </a:solidFill>
              <a:cs typeface="Arial" charset="0"/>
            </a:endParaRPr>
          </a:p>
          <a:p>
            <a:pPr marL="341664" indent="278397">
              <a:spcBef>
                <a:spcPct val="30000"/>
              </a:spcBef>
            </a:pPr>
            <a:r>
              <a:rPr lang="en-US" sz="2800" b="1" dirty="0" smtClean="0">
                <a:cs typeface="Arial" charset="0"/>
              </a:rPr>
              <a:t> </a:t>
            </a:r>
            <a:endParaRPr lang="en-US" sz="2800" b="1" dirty="0" smtClean="0"/>
          </a:p>
        </p:txBody>
      </p:sp>
      <p:pic>
        <p:nvPicPr>
          <p:cNvPr id="34818" name="Picture 2" descr="https://encrypted-tbn0.gstatic.com/images?q=tbn:ANd9GcQ7e1-JpAmYzbQsRMTlUKKrZ0_FBNT4E3MdgVue5WU50CsrPZTd4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869160"/>
            <a:ext cx="3501977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284984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i="1" dirty="0" smtClean="0"/>
              <a:t>Israeli VC Arena</a:t>
            </a:r>
            <a:br>
              <a:rPr lang="en-US" sz="6000" b="1" i="1" dirty="0" smtClean="0"/>
            </a:br>
            <a:endParaRPr lang="en-US" sz="6000" b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6" descr="http://www.smallbusinessdelivered.com/wp-content/uploads/2011/10/business-start-up-fun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984" cy="328498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27984" y="980728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Local VC Brands</a:t>
            </a:r>
          </a:p>
          <a:p>
            <a:pPr>
              <a:buFont typeface="Arial" pitchFamily="34" charset="0"/>
              <a:buChar char="•"/>
            </a:pPr>
            <a:endParaRPr lang="en-US" sz="36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Foreign Funds</a:t>
            </a:r>
            <a:endParaRPr lang="en-US" sz="4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4437112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Most of the L.P.’s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are foreign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13314" name="AutoShape 2" descr="data:image/jpeg;base64,/9j/4AAQSkZJRgABAQAAAQABAAD/2wCEAAkGBwgHBgkIBwgKCgkLDRYPDQwMDRsUFRAWIB0iIiAdHx8kKDQsJCYxJx8fLT0tMTU3Ojo6Iys/RD84QzQ5OjcBCgoKDQwNGg8PGjclHyU3Nzc3Nzc3Nzc3Nzc3Nzc3Nzc3Nzc3Nzc3Nzc3Nzc3Nzc3Nzc3Nzc3Nzc3Nzc3Nzc3N//AABEIAEQAiAMBIgACEQEDEQH/xAAcAAABBQEBAQAAAAAAAAAAAAAFAAMEBgcCAQj/xABDEAABAwMABAsEBggHAQAAAAABAgMEAAURBhIhMQcTIkFRUnGBkaGxFGFi0RUjQkOywSQyU2NzgqLCFzM0NWVykhb/xAAaAQACAwEBAAAAAAAAAAAAAAACAwABBAUG/8QALhEAAgECAwQJBQEAAAAAAAAAAQIAAxEEITESFEGRBRMVIlFSgaHRMkLB4fBh/9oADAMBAAIRAxEAPwDIZDbSV4YUVJxvO+n47EVTS1vvEFJGdQHcebaKske3Wu3ce1pBClcYprLRYktuBSsjGqU7Bszt1iNlA7k3DU+DAacaaxsQ5+sD25OfKtRpMIraEgL1eMOooamdh27BRFpqAIyHXZSwrakpSDgq/wDOQN3NTsK32xyK8uXNKFowcJSQdvMM7+4UOlNMh4+yq1mvs7CD35oe8JeU7jTX4khL0Z5TbiDlDjZIIq/2ThZnQWOLm22JKe5n0fUqUPi1RtPZiqTFt0Z2Mtx6UlJbIKyg5wDuzkb853UPfSlDqg2pKkZ2FJzsqmIbIwlYqbiajK4UJctH1TJi/wAN9K/xoVUBU68344Mi5uNq/YsnV/oAzVJtFzXbZQdDaHE84UkZHYeY1olu0ua9mD/tQQ2Nh1lYIPRisb4dvNOrS6QpoLLSF55A4N3521y4Jij9/DeR5qSB50ajcGlqict+e3MUnfrPpSgdwPqahDhTRD2RkvSFDdg6ifE7fKok/hUlXFvi5NktLzfRKbLp/Kgsif7D269c+A9IblSrLZWy0mdFQE/dRuWfBOarlw04eRlNrjkfvXz6JB/OoH0/a5bn1+j0MKVzRXnWvAaxHlVr0etOjtwKVSdEr4M8/HFSPE6hPhQda5yEccHh6a7TXPL5lCl6QXq4LCJFwlOaxwGm1FIPu1U7DRmyWC6ySlUhCYzJ+08OUexI2+OK1tmyaPwGdaFbX4mRtKILilHtUEknxoDdLvYYbhbEh1x79mGFIP8AXii6tdXMUMVWPdw6R7Ry1wLSsOtzZYeO8tqSlJ7sH1q1SdJbbBi68yc2xs5Lj5G09gxnurJLrpBcXQpNvZRFb65Ouv5DwNU6UJL0jWecdeeWcZUoqUavrFUWUSt0r1m265l/0q0vduJU3D0ncWwfu2IS4wParOsaVVa2aI3ebhb7aobJ+08nlHsTv8cUqSadRjedCnjcNQXYy5D8CNOT7ZE46G7bolxQVBTcttwsrx/ISO4jup6LpGmAiQ1boENcaSgJdYnx239246wSkq3nf01YrVb9HWwkG1R14/agr/ETVrgwdGFga1htZ7YqPlXd3pOIvPJdWeBmUuQJmk0lPsFugtvBBwxCKGgrHVbKt/Ps34p62aOWxlx1nSpu7W3XbPFvOwlNoQobdhJOtndjV8K2ZvRzRF7C/oSE0oHIU0jUwe0YxUaXodoW6goXIUwlW9H0kvVz06qlEZ7qE4ikctIQpPMIvcK1NKSLLLdfZxy+PSpLhPZqhOO8mmrPYnLo+Gg8yyFDCFLcRkq5k6udbb7hWxO8GGichX6Lf30k7h7Qyv8AtptPAxCWoLYv7+w5CgykkHpyDVF6JGRk2HGomQ3jR2TaUp45SHV/eBo5Dfbz+VB8FO2t5PArbluKdk3ic+4pRUogISVH3kg0+jgxtNv2sQg4sbdd5RcPnsHdSiyW8YQBvfSYZDhypn+nYWodfGE+NF41i1CFS3CT1EbB41q0vRtSdgb2DmxVeu0BiCCqW80z/EVjyrMVW95pFaoRYQPAdagbIrSGvekbT376NxNIXmtvGHHbVOuF4joJTDQp09ZQ1U/P0oFKlyZX+c4dXqp2Ad1VtgaQhQqNm01wcJ8aAMca4+vqtbfM7KakcLCpyC05aIi2zs/Sfrc92BWQDIqRFafkL1Y7alkb8bh2mlszGa6VKkmZE0VGksJTmv8AQFkUnqoaW16Kx5VZbJp9o7E1W3dHEwlK2FcNKF5/CfWs3ttmSghc54n922ceJq3Wu5sW0AQ2W2T1kp5R7TvqlpuDcGHVxlBhYqT6kf3KX1y/2CQ1xnE3JIP/AB7x89WlQKJpk+396e80qbZvGYNuh5Tz/UyH/wCmW1sjt5+JZ/KuV6UXZwYExbQ6GuT57/Oq9XaSSQBknoFCbmOQKvCFFz33zmQ+6773HCr1rtDyeqPCo8a3vu4KiG09Kt/hRqDboTWC8FPH4jgeApZolprXHinpIzLoWoJSjWUdyQnJPdR62Wi+PEKhW2ak8yggt+ZxRG3T2YiQmM220OhtIT6UeiX9QxlfnVbqOJh9t1BkF5yNDtHCA0AqOm5pHR7ekjwK6kuN8JDYOsbkB7lNL9M0fgaRkY5fnR1rSeMy1ry32mkc6nVhI8TV7uBoxgdrux71JD6TKbmnTN0Ym/ThHQEOAf0jFVt+0ywsl2JKCzvK2VZPlW6u8Iei7I5d1aUehlKnPwg1H/xN0ZJwiRJV7xGV+dLNJRq81JjazDu4flcfiYcmwXB84Zt0xw/BHWfQVNj8H+kUk5NtcYR15BCPLf5VtCOEfRxW9+Qntjr/ACFSEacaMPJ23BI9y2Vj8qNVQatEVquJbSiR6EzImODv2blTnFPKH2EDVT8z5VKNn9nQENNBCBuSkYArTpGkWijoybmxnsV8qrd40h0caSox3XZKuhlojzVinB6Y0M57UMVUOaHlKW7EWnmND5r7cNOs+6EDmBO09gpy96RyZBUiFHRFQftE66/kKqchDjrhcdUpazvUo5NCay8Ixej6mr5STMvz7mURctI629R+VeUOUyaVVtxnUbOQEcZth3vq/lT86mstNsjDaAn1qYtog7qaUg9FOAtOcWJ1ngURXaXCOemlDVGVHA6TUJ+4to2NDXPTuFS4lBSdIYQ+Rz02u+tR9iVFxXQnd41XHpLr+xxXJ6o2CmqEtHLSH3Q89pNcHNjLnEJ+Df4/KoJkrdXrvLU4vrLUVHxNQAa9CjS2F9ZrpOE0hRuRUpqVjnoO0VrWEoSVKPMBRy3WZbpCpb3Ep6qdqvkPOlmlebFxwT6jJsaakfrbqNwIT9ySPYor72edtsqHiKlWaLaoJSpuKhxwfePcs+ewd1XKFfdUJAVgDcOirGGHGC3TBH0CVZOhGkTu1u2rx8TiE+prlzQXSZI/2tSv+rzZ/urR4l/3crzovHvDSwNYjxqboniZXb2J8o9/mYo9oZpEP1rNK7gFehqONBtI3lYRZZWfiAT6kV9BNymnNyhXTr7LKNd51DaestQAqbso4ym6aqN9g9/mYfB4JL5IIVOXGht841uMX4DZ50q2B3SOxsq1Xbxb0HoMlHzpUwJTEzNiMW5uF9pgDzSOihV0cMaOVtgZ99KlTTpOeuolceecfOXVlXu5h3U2RSpUqbbWE8NeUqVSVFT8NpL74QvOMZ2UqVWILaQ7GbQynVaQEjnxz1MbcVnfSpU2ZNZNYeWOeiMeQ5s5VeUqkkKR5TwxyqLxJj2zlUqVSSVW/wCmd8buD0GNKEdpGzWaThR7znHdiq29KflL15Tzj6+s8srPiaVKsNQkk3npsIqoilRadoWrmpUqVZiBOurNbWf/2Q=="/>
          <p:cNvSpPr>
            <a:spLocks noChangeAspect="1" noChangeArrowheads="1"/>
          </p:cNvSpPr>
          <p:nvPr/>
        </p:nvSpPr>
        <p:spPr bwMode="auto">
          <a:xfrm>
            <a:off x="63500" y="-274638"/>
            <a:ext cx="1143000" cy="571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t2.gstatic.com/images?q=tbn:ANd9GcSOO2CxxZFmD4AIbgFFeRLfJuCG-j_yvxr5ddHBfoGZY6ThfYqPy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7856" y="908720"/>
            <a:ext cx="1296144" cy="90872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ANd9GcQ_qmzr50RyGAfo3sz1BbR6Mqz1Skugfr9AeAzajnQJ1w7OjjQ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824" y="1988840"/>
            <a:ext cx="1584176" cy="904157"/>
          </a:xfrm>
          <a:prstGeom prst="rect">
            <a:avLst/>
          </a:prstGeom>
          <a:noFill/>
        </p:spPr>
      </p:pic>
      <p:pic>
        <p:nvPicPr>
          <p:cNvPr id="39938" name="Picture 2" descr="http://t0.gstatic.com/images?q=tbn:ANd9GcSy4Ui4ULfT5fFWqw5ACakVfHxY_Ma_HaVlwzaxkosseJcCPsEb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67936" y="2492896"/>
            <a:ext cx="576064" cy="38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140968"/>
            <a:ext cx="4716016" cy="37170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i="1" dirty="0" smtClean="0"/>
              <a:t>Israeli VC Arena</a:t>
            </a:r>
            <a:br>
              <a:rPr lang="en-US" sz="6000" b="1" i="1" dirty="0" smtClean="0"/>
            </a:br>
            <a:endParaRPr lang="en-US" sz="6000" b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980728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Local Brands</a:t>
            </a:r>
          </a:p>
        </p:txBody>
      </p:sp>
      <p:pic>
        <p:nvPicPr>
          <p:cNvPr id="9" name="Picture 12" descr="https://encrypted-tbn2.gstatic.com/images?q=tbn:ANd9GcQFGNyzvdRwvK0NI_Yo1BE676ri8u0GY9r1LGrGhv1pVPkparrT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5978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ttp://t2.gstatic.com/images?q=tbn:ANd9GcSOO2CxxZFmD4AIbgFFeRLfJuCG-j_yvxr5ddHBfoGZY6ThfYqPy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908720"/>
            <a:ext cx="1296144" cy="90872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3501008"/>
            <a:ext cx="4644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C00000"/>
                </a:solidFill>
              </a:rPr>
              <a:t>Few big general funds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(all stages, all tech)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C00000"/>
                </a:solidFill>
              </a:rPr>
              <a:t>Specialized fund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(Medical, Internet)</a:t>
            </a:r>
            <a:endParaRPr lang="en-US" sz="36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C00000"/>
                </a:solidFill>
              </a:rPr>
              <a:t>Micro funds (</a:t>
            </a:r>
            <a:r>
              <a:rPr lang="en-US" sz="3600" b="1" i="1" dirty="0" smtClean="0">
                <a:solidFill>
                  <a:schemeClr val="bg1"/>
                </a:solidFill>
              </a:rPr>
              <a:t>$5-25M</a:t>
            </a:r>
            <a:r>
              <a:rPr lang="en-US" sz="3600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(New, due to the fundraising difficulties)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endParaRPr lang="en-US" sz="36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140968"/>
            <a:ext cx="4716016" cy="37170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i="1" dirty="0" smtClean="0"/>
              <a:t>Israeli VC Arena</a:t>
            </a:r>
            <a:br>
              <a:rPr lang="en-US" sz="6000" b="1" i="1" dirty="0" smtClean="0"/>
            </a:br>
            <a:endParaRPr lang="en-US" sz="6000" b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2" descr="https://encrypted-tbn2.gstatic.com/images?q=tbn:ANd9GcQFGNyzvdRwvK0NI_Yo1BE676ri8u0GY9r1LGrGhv1pVPkparrT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5978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3573016"/>
            <a:ext cx="4644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C00000"/>
                </a:solidFill>
              </a:rPr>
              <a:t>Israel dedicated Funds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C00000"/>
                </a:solidFill>
              </a:rPr>
              <a:t>General allocation from main fund </a:t>
            </a:r>
            <a:r>
              <a:rPr lang="en-US" b="1" i="1" dirty="0" smtClean="0">
                <a:solidFill>
                  <a:schemeClr val="bg1"/>
                </a:solidFill>
              </a:rPr>
              <a:t>(Strategic / Opportunistic)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C00000"/>
                </a:solidFill>
              </a:rPr>
              <a:t>Corporate funds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C00000"/>
                </a:solidFill>
              </a:rPr>
              <a:t>Super angels, Micro funds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7984" y="980728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Foreign Funds</a:t>
            </a:r>
            <a:endParaRPr lang="en-US" sz="4400" b="1" i="1" dirty="0" smtClean="0"/>
          </a:p>
          <a:p>
            <a:pPr>
              <a:buFont typeface="Arial" pitchFamily="34" charset="0"/>
              <a:buChar char="•"/>
            </a:pPr>
            <a:endParaRPr lang="en-US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6" descr="http://t2.gstatic.com/images?q=tbn:ANd9GcQ_qmzr50RyGAfo3sz1BbR6Mqz1Skugfr9AeAzajnQJ1w7OjjQ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836712"/>
            <a:ext cx="1584176" cy="904157"/>
          </a:xfrm>
          <a:prstGeom prst="rect">
            <a:avLst/>
          </a:prstGeom>
          <a:noFill/>
        </p:spPr>
      </p:pic>
      <p:pic>
        <p:nvPicPr>
          <p:cNvPr id="14" name="Picture 2" descr="http://t0.gstatic.com/images?q=tbn:ANd9GcSy4Ui4ULfT5fFWqw5ACakVfHxY_Ma_HaVlwzaxkosseJcCPsEb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1412776"/>
            <a:ext cx="576064" cy="38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i="1" dirty="0" smtClean="0"/>
              <a:t>Israeli VC </a:t>
            </a:r>
            <a:br>
              <a:rPr lang="en-US" sz="6000" b="1" i="1" dirty="0" smtClean="0"/>
            </a:br>
            <a:r>
              <a:rPr lang="en-US" sz="6000" b="1" i="1" dirty="0" smtClean="0"/>
              <a:t>Eco System</a:t>
            </a:r>
            <a:endParaRPr lang="en-US" sz="60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6085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Entrepreneurial Culture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OCS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Accelerators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Incubators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Army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Universities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Lawyers/Accounting firms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Multinationals</a:t>
            </a:r>
          </a:p>
          <a:p>
            <a:pPr>
              <a:buFont typeface="Arial" pitchFamily="34" charset="0"/>
              <a:buChar char="•"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6148" name="AutoShape 4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blog.ourcrowd.com/wp-content/uploads/2013/07/HOF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4644008" cy="223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1340768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6000" b="1" i="1" dirty="0" smtClean="0"/>
              <a:t>Israeli VC </a:t>
            </a:r>
            <a:br>
              <a:rPr lang="en-US" sz="6000" b="1" i="1" dirty="0" smtClean="0"/>
            </a:br>
            <a:r>
              <a:rPr lang="en-US" sz="6000" b="1" i="1" dirty="0" smtClean="0"/>
              <a:t>Eco System</a:t>
            </a:r>
            <a:endParaRPr lang="en-US" sz="60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6148" name="AutoShape 4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hQRERUUEBQWExUWExoYFhYVEhgXGRgWGBoYGBYcGBYXHSYeFxwjHRITHzAgJCcqLCwuGCAxNTAqNSYrLCkBCQoKDgwOGg8PGi0lHyUsKjEyLCw1LCkwLjYyKSotLjItLCwuLCwyLywvLDQsLCwsNCwpLSwsLCwpLCwsLC0sKf/AABEIAGYB7gMBIgACEQEDEQH/xAAbAAEAAgMBAQAAAAAAAAAAAAAABQYDBAcBAv/EAEgQAAIBAgMFBgIHBQQHCQAAAAECAwARBBIhBQYTMUEiUWFxgZEHMhQ0QnKhsbIjUnOS0WKiwcIWJDNDU2OCFRc1VHSUpOHw/8QAGwEBAAMBAQEBAAAAAAAAAAAAAAIDBAEFBgf/xAA4EQABAwEFBAcGBgMBAAAAAAABAAIDEQQhMUFREhNxsQUiYYGRocEUFdHh8PEyMzRCUpJicoIk/9oADAMBAAIRAxEAPwDTfmfOvK9fmfOvK+HX5ylKUoiUpSiJSlKIlKUoiUpSiJSlKIlKUoiUpSiJSlKIlKUoiUpSiJSlKIlKUoiUpSiJSlKIlKUoiUpSiJSlKIlKUoiUpSiJSlKIlKUoiUpSiJSlKIlKUoiUpSiJSlKIlKUoiUpSiJSlKIvX5nzryvX5nzryiJSlbOzNnPiJVijF2Y2F+Q6knwABNdAJNAutaXGgxWtSukLuTgcMoOLkuT1eThgnrlVSD+JpLuNg8ShOEksR1WTiLf8AtAkke4rf7ul1FdK3r0/dU+orpW9c3pW1tTZj4eVopRZl7tQR0IPUGpLc7YqYvEGOXMF4ZbskA3BUdQe81jbE5z93msDIXvk3edaKDpXSJtxsAhyvMVI5hp0B9iK+P9Ddnf8AmP8A5Ef9K2e75dR4reei5hm3xXOqV9TKAxA5AkDyvpUxuzuu+NcgHIi/O5F7dwA6n8vzxMjc92y0VK8+OJ0jwxgqVC0rpzbobOgsszDMf+JPlJ9AQPwrR238OEKF8GxJtcIxzBh/Zbv8737xW13R0oFRQ9gxXoP6KnaCRQ0yBvXP6UZbGx0NS+6uykxOJWKS+UhicpsdASNSD3ViYwvcGjErzo2GR4YMTcoilTm+GxUwuIEcWYrww3aIJuSw6AdwrU3d2es+Jjie+VyQbGx+UnQ+lSMThJu860U3QObLujjWijqVYt9d348JIixFiGQk5iDre3QCq/HGWIVQSSbADUknQAVySN0byw4hclidE8xuxC+aV0DZfw9ijj4mOktpcqHCovgz9T5EetbQ3Q2fiARh5AGA/wB3NnI81YnStg6PlIvoDoTetzei5yL6A6E3rmtKlN4d3pMHJkk1B1RxyYf4EaXFRdYXscxxa4Xrz3sdG4tcKEJSrnvhuhDhcOskRfMZFXtMCLFWPQD90VTKsmhdC7ZdirJ4HwP2H4pStvZOAM88cQ+24B8B9o+gufSrtt/4fQxYeSSEyF0XMAzAiw1bQAdL1OKzSStL24BThskszHPYLgufUpSsyypSrFu7ugcZE7pJlZGtlK6HQEdoHz6dKw7B2QRj44ZxlIftC/VQWGuoOoFXizvOyaXOwK0izSHYJFzjcVqbU2OcOkfEbtyLnyZSMqnlmJ+1fNpbpz1qOq8fFLDniQvfQoVAvyINybeNx7eVUeu2mMRSlgyXbZEIZnRjL4JSlbOztnvPIscQuzHTuHeSegFUAEmgWZoLjQYrWpXSINw8Jh0DYyTMepZ+Gt+5QCCfek+4uDxKFsHJYjkVk4i37mBJI963+7paZV0revT91T0yrpW9c3pWfHYJoZGjkFmU2I/p3g6H1rBWAgg0K8wgg0KUroWwvh7DJh43mMgd1zEKwAAOq6Fe61UbaeBME0kR5o5XzAOh9RY+taJbNJE0OdgVqmsksLGveLitalKv2wdyMNLhUmmZ1JUsxzqqixI6jQaVGCB0xIaoWezPtDi1mQreqDSuix7k7PkOWPEEseQWeNj7W1qr70bqPgmBvnjb5XtbXuYdD+dWS2OSNu2bx2Xq6awTRM2zQjUGqgqVsbNw4kmjRr2aRVNudmYA296sW++7EWDEXBLnOWvmYH5ctrWA/eNVNhc5hkGAVDIHujdKMBSqqtKk928BHNiFSdsqENc5gvIEjU6cxV4g3CwLmySsxteyzITbyA8athsj5hVtFdZ7FJaG7TKd5XNKV0mbcTAIbPKykdDMgPsRVD23hUinkSI5kVrKbg3GnUaGuTWV8Iq6i5aLHJZxV9O4rSpUruxsb6ViUjN8upcjmFA/rYetWLe3ceLDYfiwFyVYZszA9k6X0A6la4yzSPjMgwC5HY5ZIjK0XBUilKk92tnLiMVHFJfKxN8psdFY8/MCqGNL3BozWZjC9waMSaKMpVh312DHhJkSLNZo8xzG+uYjuHdUTs6BGJ4htpoMwX8T6e9+lTfE5j9g4qySF0chjdiFqUr6kABIBuLmx7x0r5qpUpSlKIvX5nzryvX5nzryiJVi3CxyRYxTIQAysgJ5Bja3va3rVdrYwOAkncJEpdj0H5k8gPE1bC4seHNFSCroHuZI1zRUg4LpG9+5T4uQSxSAMEC5XvbQk6EXtz5WqrJu/j8CxkjU6AgtGQ4t4rzIHPUdK1Yd5cZhGMZkYFDYpIA1rdO1cgeRq37n77SYqXhTIt8pYOlxytzBJ7+d69QGzzyfua88/rgvZDrLaZa9ZjyfP64Lm00zOxZyWYm5JNyT4mrT8NPrh/gt+aVh+IeBSLGdgAZ0DsB+8SwPvlv6ms3w0+uH+C35pWWFhjtQacisVnjMVtawmtHKR3s3NxGIxTyRKpVgtruAdFAOnmKg8TuFio0Z2VMqqWP7QcgLn8qlt8N6sTBi3jilKoAthlQ81BOpUnmTUFPvli3VlaYlWUqRkTUEWPJe41baDZd46odWp0orrUbHvX1Dtqp0pVQtdX2GRg9liQAX4RlPizC6391HpXKK6vslBi9lCNSLmEx+ToMov/Kp8jTo38TqY7JonRP430/Fsmi5ZiMQ0jF3JZmNyTzJq7/DLa7Z3w7G65c6A/ZIIDAeBzX9PGqPNCyMVYFWBsQRqCOYNXX4YbNYySTkdkJkB72JBNvIL/eqmw7ftDad/qqOji/2ptMc/WqiN/cEIsa+XQOA/q3ze5BPrX18Pvr0f3X/AEmvjfzGiTGyZTcIAnqo7XsxYelfXw/P+vR/df8AQf6V0U9su/l6qQ2fb+rht+q2fiX9cH8Ffzeo/cv69B94/papP4mREYtSRoYVse+xa/5j3FR248RbHQ2F7FifABW1PuPepSD/ANn/AEOa7KD7f/0Oal/ij/t4v4R/Ua1fhxgRJi8za8NCw+8SFH4Fq2vii3+sRD/lf5j/AENa/wANsaExZVtOJGQPvAhh+AarHU9uv1Vz9n3l1v5Dl8V8/EXarSYoxX7EQAA6ZiAxPn2gPTxqtYXFNG6vGSrKbgjoasvxE2Y0eKMluxKAQemYAKw8+yD61WIIWdgqAszGwA5knkKy2rb37q41+yxW3b9pfXGv2XTd7gMTswTW1CpKPDNYMPZj7Vy+un702w2y1hJ7RSOMeJFi3pZWrmFX9JfmNrjQVWnpb81tcdkV43rp3xK+pp/GX9D1zGunfEr6mn8Zf0PXMa50l+f3Bc6X/UdwVz+GWzc0zzEaRrlX7z/0UH+arBu5t4YjF4uM6qWug6FV/Zt72U+tbG5myjFgVAOV5AXva9i47Bt1soTStTYG4Zws6yifNYEFeFa4ItzzHwPpXowRSRsiDRdie/5L1rPDLFHCGC6tXYZ/I+S53tjZ5gnkiP2HIHivNT6gg1qKdeV/Dvq6/E7ZmWWOYDR1yt95eXuD/dqk14tpi3Urmr521w7mZzND9l1ndzd4QSmWA/sZkByMWBTS626NzI11F+fO+ztLYw+lwYlV7QYpJ90qwVteRDWGmva8Kru4m+IyjD4hguUWjdjYEdEJ6EdPDTuvep3IViOYUkaFtbaaDU+Qr6Kz7qWIbPGmhxX1dl3M0A2MK1pocfrsVJ+I2DeVolhTO1rtljUkC9lu/wAwuWPZ5delbmxfh3BGFaf9q/UE9gHuA6+tbmL3lw2GzmWRZJQ9mCKM3MlBbl2Va1yenfpVQ3m39fEApAGjj6m9nP8AKdBz01vessrrPG8yvvdpjRY53WWKR00nWcf240+s1G75YiJ8U3AUKqgIcugLLoSANAOQ/wCmrJ8LcEP20pGuiDwHzN79n2qgV0D4W4wWmi63VwO8fKfay+9YbG8PtQcc68l5tgeJLaHuzryKrW+O1Gnxclz2Ucog6AKbG3mQT61rbA26+El4ket1IKkmxvyvbuNjWxvfsxoMXKGGjuXQ9CrG+nkSR6Vq7C2K+KmEaaaEs1rhQOp/AetZ37zfmn4qrK/fe0mldva9V87a2y+Kl4kgUNYDsCwsOXMkk615sXZ/0jERxfvuAfu82PsDX3tzYcmEk4cuUki4KtcEai/eOR51Z/hhs3NLJMRoi5F+82p9gP71diidLOGPxrf6qUML5rSGSY1v9VOby7e4GLwkYNlzXcdMr3jX2u59BVe+Jmzck6TAaSLY/eTT9JX2qe2/uGcVO0pny3sAvCvlAFueYeJ9a2t9NlGXAsCczxAPe1rlR2zbpdSxtXrzxSSMlDhdiO75L3LTDNLHMHi6tW4ZfEDzXJa6fgf/AAU/+mk/zVzCus7u4sRbLSRhmCRMxHeAWNtawdHCrng/xK8zokAveD/E+i5Vh42ZwIwS5PZC879LW6107f8ANsABJYvnj/n+1b0D1H/95kK/Jh2B+8o/ECqpvFvPJjGBeyqvyoOQvzJPU+NdD4YInta7aLuyikHwWaF7WP2i67CgC1difWYf40f6xV0+KvLD+cn5JVL2J9Zh/jR/rFXT4q8sP5yfklRg/Sy93NQs/wCim4t5hc+q3fDH62/8Bv1x1Uat3wx+tv8AwG/VHWex/nt4rNYP1LOK0d/vr8vkn6Fqv1YN/vr8vkn6FqvgVC0/nP4nmq7X+of/ALHmug/DPAhI5cQ+gPZBPRV7TnyuR/LW7urtD6fh8THJ9p39FluV9jm9hUrhtgFcAMMrcMmLKzWzWLayaXF73Yc61N2NzTgpGcTZwyZSvDy9QQb5jy19696OGSPdsA6tDXvX0sUEsW6jDerQ7WGfwXKp4SjMrCzKSCO4g2P4iprcf6/D5t+hq2fiDszhYssB2ZQHH3uTfiL/APVWtuP9fh82/Q1eKyMx2kMOThzXz7IjFa2sOThzUr8UPrEf8H/M1U2rl8UPrEf8H/M1U2lt/PdxTpH9S/ilKUrIsKUpSiL1+Z868r1+Z868oiVL7t7xvg5CyjMrWDodLgcrHoRc+9RFKmx7mODmm8Kccjo3B7DQhdNk3n2bigDiAA1v95Ecw8mUHT1r4XevZ+EU/RUDMeiIRfuu7jl7+Vc1pW73jJjstrrS9ekelZcdltdaXrc2xtV8TM0snNug5ADQAVJ7l7YjwuIMkxIXhsugvqSp5DyNQFKxtlc2TeZ4rAyZ7ZN7ia1XS8RvXs2Ri0kYdjzZsPcm2g1IrH/pFsr/AIKf+1H9K5xStZ6QkP7W+C3HpSU3lrfBbe15UeeRoRaMuSgC5bL006VJ7q71tgmIIzxMe0t9Qf3l8fzqBpWRsrmP223FYWTPZJvGmhXT594NmYizzZC39uJs3kSAb+5rBjPiLh4QqYWPOoI5DhqF65Ra9/QCub0rYekZcgAdQL1vPSs37Q0HUC9W3fLaeDnjSTDqOK73c5SrAAa5hyJJI115HWqzgMa0MiyRmzIbj/78DqPWsFKySTGR+3gexYZp3Syby4HsuXTYd9sFiYwuKUKeqyRl1v3qwB/wr3/S7Z+FU/RlBY9Ioyt+67MBp71zGla/eMugrrS9b/e02NG11pet7bW2HxUzSyaE6ADkqjkB/wDuprUhmKMGUkMpBBHMEagivilYHOLnbRxXlue5ztom9dG2dv7h54uHjlANtSUzo3jYAlT6etZot4dmYW7QBS3/AC42zeWZgLe9czpW4dISUvAJ1IvXpDpSYAVDSRmRepfeTeR8ZJmYZUXREvewPMk9SbDXwqIpSsT3ue4ucb150kjpHF7zUlXbfTeuDE4dY4SxYSKxuhGgVhzP3hVNwyqXUSEhMwzEC5C31sOul6x0qyad0r9tytntDp37x9Kq7b474xTwJFhiw7QLdkrZVGgHqR7VTvpT/vt/MaxUpNO+V205J7S+d+27yV53g3rw+KwQRi3GARvkNuIPm18bsPWqNSlcmndMdp2KWi0OncHPxpRKueyt6JDhZHxGV+CFELHR+KwZV5WzWXMT1sOtUytmbaDNEkVgFQsdBbMzHVm11NgAD3CuwymIkg5fXhilnnMJJBy8ftitalKVQs6Vt7K2o+GlWWI2Ze/kR1BHca1KV1ri01C61xaQ4Yrpse+mBxSAYpQp/dkQuAf7LKD76V8S75YHCoRhEDE9EQoCemZmAv8AjXNaV6HvGXQV1pevU96zY0bXWl62dpbRfEStJKbsx9AOgA6ACrhsDezD4XBGNS3GKu3yG3EPy69wsov4VRqVmitD43F4xOqxw2qSF5kGJzKy/Sn/AH2/mNXHc/fCKGB4sUWPaJXslrqw1B9QfeqTSuQzvidtNXILS+B+23zWTEqodhGbrmOUkWJW+lx00tVzwu9cC7NOHJbicF1tkNsxzW19RVIpSKd0RJbmKJDaHQlxbS8USlKVQs62dmThJonbksiMfIMCfyqyb97xw4sRcEk5C97qRzy25+RqpUq5szmxujGBV7LQ5kTohg6nklWDcnbMeFxDPMSFMRUWUnUsh5D7pqv0qMchjcHjEKEUpieHtxCl969pJiMU8sRJVgtrix0VQdPMGtbYUsa4iNpyRGrBmsL/AC6gW8SAK0aUMhL94ca1XTKXSbw41r51Vt333rXEmNcOzZVuWNit2NgPYA+9VzCbSkjdXDNdWDDtHob/AOFatKlJO+R+2Tepy2iSWTeON6ue+28WGxcScItxEa4uhHZYWYX9FPpUBuxtBIMVHJISFUm9hc6qwGnmRUXSpPtDnyCU0rd5KUlqfJMJiBUU8l07Fb47OlIMqCQgWBfD5iB3XIqG3j21gJMM64eNVkOXKRAFOjAntW00BqlUq99ue8EEC/sWiTpKSQEOa2/sSlKVgXmpSlKIvX5nzryvX5nzryiJUrsPYP0o5VmjR7kBGzXIAzEiwIta/tUVUzufiljxkbSMEUB7ljYC8bga+ZFWwhpkAdgSrrOGmVofgSFii2FnlMccsclomkzrmy9kEkai99K1oNmloJJgRljZVI1uS97W6dKkN0sasU7OzKv7GQAta2bL2RrzuelbL7eM2CmWVkD8SPKqoiEgE5tFAvbSrmsjc2puPWu4C7NXsjiczaNx613AXZ/dakO7oMUcsmIiiEgJUPnvZSVPJT1FRM0YVioYMASAw5Gx5i/Q86uGDxV8Jh1jmwilFfOuIClgS5ItdTbT/CqljEyyMMyt2j2k+U6/Z8K5MxrWtLdBy4rlojYxrS0ZDkO30ClF3bASN5MRDHxEzqrZ72OnRSOhrBs3d98RxuEVbhLmsL9sXI7OnhfWrGmKzQYcRzYNcsIVhOFLBrnvU2GoqI2Pjfo6Yu0ihwE4ZVtGZJQbp+8NL+VWmKMObpT0rqrnQxBzai6hr/WuuvBR3/ZJEcMjOqrK7Lc37OUgEtpy7V9K3Mfu2IohIcRCwZSUC57vY2OW69/fW1vNtCGXDwGEgEvI7xg/IzZMwt+6SGI8DWptjEq2GwiqwLJHIGAOqkvcX7tKg5kbdoY0Ap5fFVuZEzbFxoAQa60+NVlh3TLCL9vCrzIHSNiwJBvYXy2vcEc61Nm7CMplzOsXBF3L3sO1l+yD1qyYLbkAbCo3CuMKFExGZoZe1lvc2sD0t151HbsYrKcUHlhV3UANMQUZs925ghup5VZuotpoHbyrzVxhh2mgdtf6159yiMTstVdESaOXObXTNZSSAL3A7/wrdxm6jIJck0UrQgmRFLBlUaE2ZQCB11r62lpPC7y4Z+0L/R7AKFYG7gKB1Ovh4Vn29vGvFxC4eOMcUlWmUszOhOtiTYX62FQ2IgHbX1d3+ar3cLQ4v17dMsc9VqYTdnPHE7TxR8YsEV8wJKtlOoUga296w4Pd53mkhZljMSszlr2AS2b5Qe+9Tuy9tQJFgklWN7NLnLatETJdGtewGoOoOgrX2FjMuMxJlmiLNFKokcjhs7Fcp7sp7u7Sp7qLq91fAHnopiGE7HbSv9Qb+/RQe0dnpEAUnjmve4jzaeeYCpCbc+VMSmHYqDIpKvrlIAJPS9+yR7d9ebxKxVS0uFexIAwwAOovdgFFx2fx8assW8UJxzCSRTGrCSGTMLK/CCut/wB1hf1XxoyKIuIdde31rmUjghc8h917aedczp40VQ2TsXjrI5kSJYgpZnzW7ZIHyg9R+NfMuyhxY445o5eIwXMmaylmyi9wD1vUrulilWLErxIY3dY8nHtkNmJa4IN9PDurBj5eHiYZJJMPIFZSfowFgEcMbgKNTc+1V7tm7a7x8ePoqt1Humu1x8SNdOxacOwmaaaIMt4VkLHWx4XO2nWvdm7D4sTStKkSIwUl83NhcfKD3VYHWKGXFYn6RC6yxyiNEa8hMuoBS3ZtfW9RuxdqRxYSUOscpM8Z4b9VANyACOXf41Lcsa6jv8vlgp7iNrgHf5Z+GC05N25RiEgGVmkAZGVroysCQwNuVgenSmO2GqRs8eIilysFZVJDAnTQMBnGnMVJbSxitj0dMQsceVeFIqgiJbHKhReVjcEHv1rZ23iEbDyfSXwssxK8J8Pq5N+0XKgC1u/+ld3UdH0yrn8/uu7iKj6ZVoa9nHwqDVVfZ2CM0qRKQC7BQTyBPfapDF7uFY5JI5opREQJAmYMtzlBsyi4vppWDduZUxcLOQqiQEkmwA8TVi2ljF4GIWWbDuHN4lw9g2cNdS+RQCLHXNf3qEMbHRkuxv5XfV6rgijdES7G/ldnr2FQeF3eDQpK88USuWCh81yVNj8qnvFYcNsYySSJHIjCONnzi+VggubaX69an9l4oHBxIkuFRleQsMRlJsSMtgVNuv4VqbFxQgxU7PJETwJLMluGXYBgFBAB10tbpapbqPqaGlfDirNzF1NDSp7uPoFCxbNLQPMCMqOqEa3u2ot06V7itmNHHC5IImUsoF7izZdamJ9umbAyrKyZ+MhVVREJUA3NlAv51qbWxKth8IqsCUjcMAdVJckX7tKrcyMCo09aclS6OMNq0/tB79qnJfc+6EqYkYdioLKWV9cpAUsbaX+yRWtsrYnHSSQypEsZUMXzfbvb5Qe6rbHvDC2MlEjrkVmeCTNoC0WV0v3G9/NfGq/sBUfC4mJpY4mdoivEfKDlLE9DVzoYg/q3/iz0F3n4rQ6CEPo28VfdXQXDx8Qo7a2xnw+Ukq6OLpIhurAc7HvHUV9bG2P9JbIJUjYkBQ+a7E35WB7vxrc27iI1ggw8cglMZdndb5bubhVJ5276093JlTFQs5CqJFJJNgBfqaoLWCUDK7539izFkYnDcrq36439izpu7mxCYeOaN2a4zLmspW9wbi9+zWnhNmGSOZwQBCoLA3uczZdKk938YibRWR2VU4shzE2FiHsb+orYh3iMuGxSTNGCUXIAiIWOcXtlAzaCptZERU3fi8hdmrGxwuFTde67g0Uz18VH4Td8PCszzxRKzMoz5rkrz+UHvqNxcARyqusgH2lvY6dLgGrVsjFA4KNElwqOJXLDEZTobWsCptVa2olpXu0bm980Xya69nQaC9rWqMrGtY0t7OXH0UJ42NjaWjTlx9FvYfd0GGOWSeKISZsofPfsHKeSnw96x7N3fbESyRQujFEZgdbOFIHZ065hzqe2figcHh0SbCKymXOuICkjM91sCptpf8KjtlYgQzYvNJHc4aUK0ZspdirKI9B15Ad1WmKMFul1fDj6K4wxAsuuNK+FddexRZ2Swg4xIA43CKm9w2XMSdOX41v4ndgJFxfpMJU5sts/aKjUDs8+XvW5tva0U2CUqQJnxAeVNB2xGVZwO5rKfMmo/GYlTgYEDAssspK31AOWxI8agWRtrndXzUHRxMrS/qgjx+eC+sJuxnjidp4o+NmCK5YElWynUKQNbe9YcFu88k0sTMsZiVmctewCEBvlB771PbL21AkWBSVY3sZc5bVoSXujWvYDUHUchWtsHGZcXiTLNEWaKVRI5HDd2K5T3FTzt3VZuour3V8Aeas3MNWdtK/1Bv79FB7R2esQGSeOa97iPNpbvzAVJ4rc5kZ0WaJ5UTMYgWDZbBtLrYmxBtesW8SsQhaXCvYkAYYAHUc2AUXHZ/GpLeHeZVxEpw6RFmQLxwWZrFFDW1ygj5b26VDYiG0XdnI8fgo7uEbRfdeNdDWl50zuURgd3+JCJWmjiVnKDPm1YAHmAQOdIt25DivozFVcX1JJWwXPe4F7EeFSeydrwxYSFZUjlH0pi6NqyoVHaAv+fOvvBY9V2qZJJkZe3aS4yZTGQg00FhlW3hUhFEQztLa9+P14rohhIZ2lte/Gvy71BY/ZiRqGXERSm9sqZr2sde0o00/GtqbdaVHw6krbEBcja2Ba2h05jMPes+31YxgtLg3sw7OHCh9dNbKLipjDbdh48EcjgxcLDtmDaRzxDnfpcDK3mKNijLiHXYfWJRsMReQ67Cn1U/LFVrZ+wjLJKmdE4SszM17WVgp5C/WsOP2csZXJNHNmJ+TN2eXPMBzv+FTe7+MRcRizxI1zxyBGlIyElwVve9xbWtLb4N0ZpMNJYkWwwAtyPaAUVB0bBHUY/Piq3RMEW0Mannx9FjXdpzizhcy5wSM2uXRM/dfkLVi2TsXjrI5kSJYgpYvmt2iQPlB6j8atHFhXGnHfSIjHYsEDHi3MeTLw7aG5qE3d2ikWHxWcRsWWLLHJyezm+gIJte9TMMbX0OFXZ5AXKwwRNfQ4VfnkB1cPorTxm78iSRIpWTjW4TIbq1zl5kCxB53rNjt3BGslsRC7xf7RASCLGxylgA9jppW5tzGpJPh2jlWKLImUINcOb3YFV1JDa36+lSO0sUjQzfS5MJOSh4Lw24xk+yWygWHfem6j61OfZx8MfFd3ERLwMsDW7DjXhUHTFU/E4bIQLg3F9Kw0pWE9i800rclKUri4vX5nzryvX5nzryiJSlKIlKUoiUpSiJSlKIlKUoiUpSiJSlKIlKUoiUpSiJSlKIlKUoiUpSiJSlKIlKUoiUpSiJSlKIlKUoiUpSiJSlKIlKUoiUpSiJSlKIlKUoiUpSiJSlKIlKUoiUpSiJSlKIlKUoiUpSiL1+Z868pSiJSlKIlKUoiUpSiJSlKIlKUoiUpSiJSlKIlKUoiUpSiJSlKIlKUoiUpSiJSlKIlKUoiUpSiJSlKIlKUoiUpSiJSlKIlKUoiUpSiJSlKIlKUoiUpSiJSlKIlKUoiUpSiJSlKIlKUoiUpSiL/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179512" y="1465225"/>
            <a:ext cx="7240696" cy="51056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BDD8F9"/>
            </a:solidFill>
            <a:round/>
            <a:headEnd/>
            <a:tailEnd/>
          </a:ln>
        </p:spPr>
        <p:txBody>
          <a:bodyPr wrap="none" lIns="91090" tIns="45545" rIns="91090" bIns="45545" anchor="ctr"/>
          <a:lstStyle/>
          <a:p>
            <a:pPr defTabSz="911110"/>
            <a:endParaRPr lang="en-US" sz="1600" dirty="0">
              <a:solidFill>
                <a:srgbClr val="CCCCFF"/>
              </a:solidFill>
            </a:endParaRPr>
          </a:p>
        </p:txBody>
      </p:sp>
      <p:pic>
        <p:nvPicPr>
          <p:cNvPr id="55" name="Picture 47" descr="facebook_20090610092603_320_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2467" y="1664983"/>
            <a:ext cx="1166087" cy="8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 descr="Johnson &amp; Johns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2122" t="-14815" r="24243"/>
          <a:stretch>
            <a:fillRect/>
          </a:stretch>
        </p:blipFill>
        <p:spPr bwMode="auto">
          <a:xfrm>
            <a:off x="1533424" y="3755927"/>
            <a:ext cx="1645044" cy="5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0" descr="AVAY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9516" y="5171197"/>
            <a:ext cx="815479" cy="26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1" descr="MARVE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89424" y="2407712"/>
            <a:ext cx="812348" cy="6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" descr="KLA-Tenc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1742" y="5037002"/>
            <a:ext cx="1084696" cy="4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08207" y="3216006"/>
            <a:ext cx="946956" cy="3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0" descr="HP inv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11" y="4497100"/>
            <a:ext cx="5556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24058" y="3891661"/>
            <a:ext cx="1261565" cy="3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7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96455" y="4879426"/>
            <a:ext cx="1513565" cy="7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4985" y="5104100"/>
            <a:ext cx="950087" cy="4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4" descr="logo_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747" y="5508271"/>
            <a:ext cx="1491653" cy="3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35047" y="5709564"/>
            <a:ext cx="939130" cy="3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Object 1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949142" y="1844824"/>
          <a:ext cx="1214437" cy="461962"/>
        </p:xfrm>
        <a:graphic>
          <a:graphicData uri="http://schemas.openxmlformats.org/presentationml/2006/ole">
            <p:oleObj spid="_x0000_s35843" name="צילום של Photo Editor" r:id="rId20" imgW="2629267" imgH="1047619" progId="">
              <p:embed/>
            </p:oleObj>
          </a:graphicData>
        </a:graphic>
      </p:graphicFrame>
      <p:pic>
        <p:nvPicPr>
          <p:cNvPr id="68" name="Picture 3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8748" y="3891686"/>
            <a:ext cx="1133217" cy="3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0" descr="Pfizer Pharmaceutical Company: The World's Largest Pharmaceutical Company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92902" y="3148906"/>
            <a:ext cx="693392" cy="46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1" descr="Merck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537" y="3835512"/>
            <a:ext cx="1286609" cy="4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2" descr="Samsung%20Log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08793" y="5709538"/>
            <a:ext cx="1557392" cy="5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3" descr="image00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0098" y="5979515"/>
            <a:ext cx="1422783" cy="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0032" y="2474809"/>
            <a:ext cx="1015827" cy="3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88928" y="3081809"/>
            <a:ext cx="1150435" cy="4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7" descr="huawei-logo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0815" y="3687261"/>
            <a:ext cx="1083130" cy="6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8" descr="images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533424" y="3148906"/>
            <a:ext cx="1220870" cy="42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0" descr="293px-Intel-logo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566667" y="1664983"/>
            <a:ext cx="948522" cy="5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2" descr="qualcomm-logo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858120" y="2651144"/>
            <a:ext cx="1422782" cy="3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4" descr="625px-Broadcom_Logo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00754" y="2340614"/>
            <a:ext cx="1084695" cy="5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6" descr="Cisco-new-logo-should-be"/>
          <p:cNvPicPr>
            <a:picLocks noChangeAspect="1" noChangeArrowheads="1"/>
          </p:cNvPicPr>
          <p:nvPr/>
        </p:nvPicPr>
        <p:blipFill>
          <a:blip r:embed="rId34" cstate="print"/>
          <a:srcRect t="16551" b="14482"/>
          <a:stretch>
            <a:fillRect/>
          </a:stretch>
        </p:blipFill>
        <p:spPr bwMode="auto">
          <a:xfrm>
            <a:off x="3920406" y="2340614"/>
            <a:ext cx="1017391" cy="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8" descr="ANd9GcQJQG-jUy0VyK-CD5tvV-MAd9AGFI357hIVOhkBGGuxEBKCBtzAjCfWjDcIiA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8641" y="1867810"/>
            <a:ext cx="882783" cy="3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0" descr="ge-logo"/>
          <p:cNvPicPr>
            <a:picLocks noChangeAspect="1" noChangeArrowheads="1"/>
          </p:cNvPicPr>
          <p:nvPr/>
        </p:nvPicPr>
        <p:blipFill>
          <a:blip r:embed="rId36" cstate="print"/>
          <a:srcRect t="2675"/>
          <a:stretch>
            <a:fillRect/>
          </a:stretch>
        </p:blipFill>
        <p:spPr bwMode="auto">
          <a:xfrm>
            <a:off x="3380406" y="3755931"/>
            <a:ext cx="610435" cy="58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62" descr="emc_logo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31337" y="2474835"/>
            <a:ext cx="1152000" cy="40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64" descr="acer-logo-design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22176" y="6115245"/>
            <a:ext cx="1208348" cy="32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6" descr="motorola-logo"/>
          <p:cNvPicPr>
            <a:picLocks noChangeAspect="1" noChangeArrowheads="1"/>
          </p:cNvPicPr>
          <p:nvPr/>
        </p:nvPicPr>
        <p:blipFill>
          <a:blip r:embed="rId39" cstate="print"/>
          <a:srcRect t="7477" b="5296"/>
          <a:stretch>
            <a:fillRect/>
          </a:stretch>
        </p:blipFill>
        <p:spPr bwMode="auto">
          <a:xfrm>
            <a:off x="6139866" y="4362930"/>
            <a:ext cx="879652" cy="54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8" descr="sun_microsystems_logo_238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260032" y="4362918"/>
            <a:ext cx="1353914" cy="5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70" descr="logo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550667" y="4451849"/>
            <a:ext cx="2369739" cy="4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72" descr="siemens_logo"/>
          <p:cNvPicPr>
            <a:picLocks noChangeAspect="1" noChangeArrowheads="1"/>
          </p:cNvPicPr>
          <p:nvPr/>
        </p:nvPicPr>
        <p:blipFill>
          <a:blip r:embed="rId42" cstate="print"/>
          <a:srcRect l="8876" t="27586" r="10124" b="29501"/>
          <a:stretch>
            <a:fillRect/>
          </a:stretch>
        </p:blipFill>
        <p:spPr bwMode="auto">
          <a:xfrm>
            <a:off x="340463" y="5104100"/>
            <a:ext cx="1693565" cy="3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4" descr="freescale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46840" y="3148906"/>
            <a:ext cx="1286609" cy="48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76" descr="Logo_hitachi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37494" y="5778222"/>
            <a:ext cx="1624696" cy="2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78" descr="microsoft"/>
          <p:cNvPicPr>
            <a:picLocks noChangeAspect="1" noChangeArrowheads="1"/>
          </p:cNvPicPr>
          <p:nvPr/>
        </p:nvPicPr>
        <p:blipFill>
          <a:blip r:embed="rId45" cstate="print"/>
          <a:srcRect b="24445"/>
          <a:stretch>
            <a:fillRect/>
          </a:stretch>
        </p:blipFill>
        <p:spPr bwMode="auto">
          <a:xfrm>
            <a:off x="1466120" y="1465230"/>
            <a:ext cx="1288173" cy="77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83" descr="lucent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953612" y="3081834"/>
            <a:ext cx="1422783" cy="4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84" descr="apple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769946" y="1465225"/>
            <a:ext cx="784174" cy="94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>
          <a:xfrm rot="21021373">
            <a:off x="433018" y="314230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Multinationals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29249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smtClean="0"/>
              <a:t>Yossi Vinitski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Barcelona</a:t>
            </a:r>
            <a:br>
              <a:rPr lang="en-US" sz="60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August 2013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1" y="4365104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060848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1198">
            <a:off x="5888243" y="3660732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3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46577">
            <a:off x="342370" y="2651864"/>
            <a:ext cx="2633345" cy="197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0" name="Picture 2" descr="http://upload.wikimedia.org/wikipedia/en/thumb/9/96/FCB.svg/225px-FCB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394645" cy="242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284984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/>
              <a:t>fsf</a:t>
            </a:r>
            <a:endParaRPr lang="en-US" sz="6000" b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IWFRUVFRYVFRcXFxYYFhQUFxgYFBUUFRgcHCYeFxwjHBQUHy8gIycpLCwtFSIxNTAqNSYrLCkBCQoKDgwOGg8PGiwkHyQsLCwqLDUsLiwqLCwqLCwsKi0sLCwtLSwsKS0sLywsLCwsKSwsLCwpLCwtLCwsLCwpKf/AABEIAMIBAwMBIgACEQEDEQH/xAAcAAEAAgMBAQEAAAAAAAAAAAAABgcBBAUDAgj/xABQEAABAwIDAwgFBwYLCAMBAAABAAIDBBEFEiEGMUEHEyJRYXGBkTJSobHBFCNCYnKy0SQlgpKiwhU1Q0RUY3N0k6PSMzRTZLPh8PEXw+MW/8QAGwEAAgMBAQEAAAAAAAAAAAAAAAQCAwUBBgf/xAA6EQABAwICBgkBBQkBAAAAAAABAAIDBBEhMQUSQVFhcRMiMoGRobHB0fAjM0JicgYUFSQ0UpLh8UP/2gAMAwEAAhEDEQA/ALxReFdXMhjdJI7KxouTqba24a8VG5+Umjbuc9/2WO/esolzW5lXxU002MbSeQUrRQaXlTiJtHBK88B0Rfq0BJX0/a+uc0uZh7mtAvd5cNBv3hqh0rdia/hlSO00DmQPUqboqll5S6t3o822/Uy/3nFd84Li0l81WxnYDbfvHRj0suCYO7IJV0miXw26Z7W33k+wU6uvKWsY30ntb3kD3quMQ2JxEi5qOd7Oek7tzgAobX0EkTy2VjmuHBw1t1jrHaFB05bm1M02h4p+zMDwA/37K9aTE4pSRHIx5b6WVwda9wL2Om4+S2lX3JLuqe+L3PVgq6N2u0OWXW04pp3RA3tb0BRERTSaIi5uP402lgdK4FwFgALAkuNgBf8A80XCbC5UmMc9wa0XJwC6SKD7M7cy1dWI8jWR5HusLudcWtd2g49SnC414cLhXVFNJTO1JBY2uiIikl0REQhEREIRERCEREQhF51Ly1ji1uYhpIb6xAuB4r0QoXQocOUAx/7zRzRdZAzN8zZdKj25o5N04aep4LPadPatPbTan5O0Qw9KeSwaAL5QdLkcSeA/8Ovs9yfRNh/KWCSV/Sdq7ofVBBGvWeJ7lRrO1tUG62DFTGHpZWll+yAb33mx2d6l0NS14u1wcOsEEexeqj2F7FQU0wlhztNiC3NdpBFtbi/bv4KQq4X2rLlEYd9mSRxFvcoiIuqpRjlHkth7+10Y/bB+Cr/ZPZJ1Y865YmEZ3W1J9RvbbyU15UpPyRjbelM32NeVINnsKFPTxxAataM3a86uPndLOjD5McgF6CCsdSUHU7TnG3C1rlfWE4DDTNyxRhvWd7nfadvK3JmXae0W816LBTAAGCwXPc92s43KoKggzTRste8jG267uAV+tVK4RTfnONliLVNrcQGvJ9mVXU1K0wsCvR/tA/WfGOBPj/xZUe21wNtRSv06cYL4zxuBct7iBby6lIV8ubdNOFxYrz8MroniRuYKgnJMwc1OeJeweAbce8qeqF8mFNkhqOycttw6LQNPNSWvxyCBwbLK2MuBLcxtcCwNj4hVxYMF0/pIGSsfqC//AALfRcf/APrqT+lRfrhbVBjcE5IimZIRqQ1wJA6yrNYJB0ErRdzSByK3lB+VaqtTxM9eS57mNPxcFOFXnKCznqtkW8R000tu3K4j2xtVc3YKe0U0Gqa45C58AuHycSWr2fWZIPZm/dVvqneTz+MIu6T7jlcSrpux3pzT4/mR+kepRERMrARERCERYul0IUY2kxSuimaKaBsjC0G5aSQ65BBOYW0sVFqvlGrYnujkjia9ps4ZXaHfwfbirPACprbxoGITW62HxMbSUtPrNGsCvRaIENQ/opI24C99pxHypbh+PYpNG2RkEDmO1BuBcXtxkuNy7uF1FeZQJ4oGR2Nyxzi69tAAT1r72OYBQ04H/CafE6n2ldpWtabA3Kzqqduu5jY2gAkZG/rmsBcLazadtHFf0pH3Ebes+sfqj27lt4/jrKWF0jz2Nbxc7g0fjwUY2VwF9TL8uqxdztYmEaNA9F1juA4Dx3oe49lua5SwM1TPN2Bs/uO4e5Wzsdsu5rjVVN3TyEkB29gPE9Tju7Bp1qY2WAFlSa0NFglqid879d/+gNw4IiIpKhEREIUa2wweSofShjczWTB8hu0BrRbrOvHddSUIiiG2JKufM57GsOTb27zdFh25ZWHblJUqqcGp/wA+EdU87vISH4q11V2DO/Pzu2aceGV/4K0UvBkea2tMEmSO/wDY33RFzNoZKgQn5K0Olu218trX6RNyBu96huJ7W4lStbz8UQzEgG17ka26L7DerHSBuaSpqJ9QOo5t9xNj4KV7MYEaVkjXPD+cldJcNLQMwGlrnqXQq8MilIMkTH2vbM1rrX32uNFCNn9s62qe5kcUBLQHEuL2gAm3Wbqc0LnljedDQ+3SDSS0H6pOtkMc1wwyU6yKeGXWlI1uBx8lS+0VOBXzMaA0c9lAAsBcgAADcNVdFNQxs1ZG1p4lrQPDQKosWizYu5tr3qmi3WC9t1cjVTAMXc1paZeejgF/w/CFQamh5/E642uGQGEd7mgEDq9F6nLjoobyetLxVTn+WndY9g6X7/sVz8SAs2lOpFLJwA8SPYFQ/k7/AIwi+zJ9xyuNU5sXdmJxt3dKVmvAZXjz0VwudZVU3Y70/p/Goafyj1Ky54G8rDXg6g3VOy4zJV1rRO0vY6Tm+aBcAwF2XogEdIb7nq1Wxj1G/DKlvyaZ4a5ucA8BfLleNzh2kcV3p9oGC5/BiHCMvs8i4FsOV7+ytxFG9kNsG1jcpGSVou5vBw9ZnZ2cFJFc1wcLhY00L4XmOQWIWhjGEtqGBjnyMAcHXjdldcX49WqhVRhDv4SZSsq6kMMRkceecXA9LQHdwbwViKFn+Ph/d/gVCQDDmn6CV4DwDgGuI5qS4PhPydhZzskt3F2aV2Zw0AsD1ae1VdyjttXv+xH7rfBXAqm5UGWrQeuFtvAvCrqBaNN6EeXVhLsyD7Kx9nGWpKcWt8zH9wLYxLEWQROkkdZrRc/AAcSdy+KSQRUzC85QyJuYnc2zRe/kqr2w2hkqzna1wpmvLIzawc+1yXfWtuHAeKm+TUalaSiNZOdjb4n2HEqRYPhz8SqPlVQ20DTaGPgbHeRxGmp4nTcFPmiyg/JljeeI07j0otWdsZO7wJ8nBTldisW3G1Q0nrtnMThYNwaNltnjt4oiIrVmoiIhCIiIQiIiEIsOWVhyEKqdnj+ez/b1HukVrqn8BkzYw09dRKf+orgS9Pkea3dNi0kf6B6lFCuVSC9LG71ZR5Oa4e8BTVRflHhzUDz6rmO/aA0/WVkouwpDRztWqjPEeeCjPJT/ALxN/Zt+8rNVc8ko6dR9mP3vVjqFP92Ezpo3rHd3oFUj2Xxy3/NA+RDvgraaqzZDfaAgDdIXf5N7+eqsxq5AO1zU9LOv0I/I1aG0FXzdLO/1Ynkd+U29tlHdisUp4KCMPnia4lziC9oIJcbAjfuAWzyj1OWheOL3MYPPMfY1bGGbHUrI2Xp4y4NGYuGYl1hmJvfjdTNy/DYPVUx9G2k+0v1nbLfhHHmoFs85pxlpYbtM0xaRuIIkII81byp85YsZ6IDWtqWgACwAJDbADdvVwKFPkRxTOmhd0ThkWD681qNwqISGURMEh3vyjMfG11Hsfpg/EaVjm3ZJDUMdcekMt8vuKlii+0mldh7uHOSt8XNACseMO8eqz6NzjLn+F1v8TZV1itDJh9XZriCw54n+sw7r9fEEdhVsbN462qgbI3Q7nt9V43ju4jsIXL292e+UUxe0Xkiu5vW5v02eWo7QoHsRtD8lqRmPzUlmv6h6r/AnyJS4PQvtsK3ZGjSdH0g+8Znx/wC5jjgrlULP8fD+7/AqZh1wojEPz4/+6j7zUxJs5rEojbpP0O9lL1VvKnF+VRH1osvdZ7v9QVpKruUzp1sUYP8AJtHcXvcL9vBQqOwmtCf1YPA+i3sRrH4nOKaB1qeOxlkF7Otpp1j1RxOu4KVVmzUT6M0wGVmWzeJa4ah3ab6nr1XvgOBMpYRGzvc62r3cXH8OC6Sm1m12ZS1RV4tbBg1pw3k/3Hj6KjqCpkoawFws6J+V4627nAddwbjwV2U04exrmm7XAOB6wRcFQflL2dzN+UsHSYLSW4s4O8L+R7F6cmWOZ4jTuPSi1Z2xk7vAn9oKmL7N5Ye5amkNWtpW1bO03B31z8ipyiIml5tEREIRERCEREQhFgrKw5CFTezzwMVYT/SHjxJeB7SrkBVI7NH84QX38+37yu5qWp8jzXodPi0rP0+5WVxdsYc1DUD+qcf1el8F2lqYpDnhkb60bx5tITDhcELDhdqSNduIPmoHyTenU/Zi971Y6qXYGvqW862mhZI52Rzi9+UNAzAG1wTvO5Sw0eKy754IR1MaXH2g+/il4XWYBZbelabXq3uc9rRhmcchsFz5Ll0Md9oJewOP+UwfFWCFW2zkL4saeySUyPyODnkWzOyNdu7APYrJupw5HmUrpQWfGL36jVDdvhzk1FB682Y9wyj3OKmLQodWHncchbwhhLj3nN/rapmpMzJVFV1Yomflv/kT7WVMbXvyYnM4aZZGO6tQ1jverlY+4uFTW3sVsQn7Sw+cbVbGCVGemhd60UZ82hUwnrOC09LNvTU7/wAtvILfUX2vFp6B3EVTW/rCx9yk91FdvyBHTuP0aqI36h0r+5XydlZNDjO0b7jxBClNtFTu3OAfJqk5R83Jd7OoH6TPAnyIVxgrh7YYD8qpnNA6benH9oDd3EXHiOpQmZrtTGi6z91nBPZOB+e5aPJ9j3P02Rx+chs09bm/Qd5C36K1qL+Ppv7uPdEoRsjjHyWra52jT83IOppO89xAPgVOaBt8cnI4U7faIlUx+u1t87rTqqUU80xHZcwkeIuPH1UyVQ8oU18Rdr6LYx3aZv3rq3lSe28uavqDfc7L+q1rfgpVJs3vS+gG3qHH8p9QrradFleNFLmiY4fSY0+YBXsmVgkWNl8SxBzSCAQQQQdxB0IKqOupnYXiDXNuWXzM+tEdHMPaNR3gFW+o9trs/wDKqY2Hzkd3x9pG9n6Q077KmVmsLjMLT0bVCGQsk7DsD8/WxdymnD2Nc03a4BwPWCLgr1Vdcm+0/wDNZD1mInzdH7yPEdSsUFTY8PF0tWUrqWUxu7uIRERTSiIiIQiIiEIvmR1gT1a+S+l51Hou7j7kLoVIbOy2rYHf1zPa4D4q8mqidn/97p/7aL77VewSlL2SvSftCPtGcvdZXlU+i77J9y9Vq4obQyf2b/ulNrzjRcgKt+SqS1RIOuEHyc3/AFK0VUvJjLattf0onjvsWu+B8lbRS9P2Fs6dFqsneAqxw+pvjzjvvLK3wEZHsy2Vm8FT2GVP54a4m16p+76znN+KmNdjtfBM/wDJOehznIW3zZOHok+1qjE8AE8UxpOldJJG1pGDBmQL23XWNlvnMTrpeDS2IeBy/wD1hSHG56hrB8mjZI6+oe7KALHXt1tooPsVtRDTCVtQXRySSl5LmOtqBoeI1zcFYlLVNlYHscHNcLgjcR2KyIgtzxSWkGPinu5vVAAF72NgB9Yqt8W2Irqqd0rxC0utez3WGVoaOBPAL0byeVrmhjqloa0Wa3PKWgdQFgBwVlIudA2913+MVAaGjVAGWGXjdaVFSvbAxjndNsYaXD1g22YXHXrquDX7GSzNyy10rm3DrZIx0huOgClaK0tBwKQjqZInFzLX5A+FxgoxQbKzxTMkNdLI1pu5j7kOuCPWsN993BSW2i+kXQ0DJRlmfMbv9APRVPyi4BzM/PNHQmuT1CTe4eI181u8nFa6Wse528UzWX6wwxsBPbYBTjaLBxVU74jxF2n1XjVp8/YSoHyZwOZWzNcLObG5rh1ESMBCVLNWUWyK9FFVCo0c9ru0wW7ri3x3Kz1RG0MuerqDvvLJ5ZiB7lbOJ7RyxSljaKeUC3TYBlNwDp3Xt4Krp9m6tz3ONLL0nF3oHiSfiuVHWAARoNghLpJCBcC2I+VcGBSZqWA9cMZ/YC31AcM2jroYY4/4PkdkY1mY5hfKLA2y6KY4RVvlhY+SMxvcOkw3u03Itr3JljgcFiVVM+JxcbWJwsQfQrdWCFlFNJKotusGdS1fOx9Fsh5xhGmSQG7gPGzh39isHZLaIVdOHHR7ejI3qd1jsO8eI4LO1uBfKqZzB6Y6UZ+uNw8RceKqvZrHnUdQH2OX0ZW8S2+unrDePLilCeik4FeoYz+JUdv/AEZ5j/fqFd6Lypqhr2h7TdrgHNI3EHUEL1Ta8wRbAoiIhcRERCFyNpNoW0cQkc0uBeGWBAOoJvr2NKjk3KnTujcMkrXFpDdGHUjQ+l1qbSQBws4AjfqAfevP+D4/+Gz9Vv4KDg45FPQS0zW2kjJO/Wt5WVEYZU83NE8/QkY49zXAn3K2o+UKiJtz1u9kg/dXX/gKn/o8X+Gz8Fg4DTn+bxf4bPwVUcTmZFP1ukKesIMjHC24j4X1hWMxVLS6F4eGnKSA4WNgbagcCF9Yr/sZP7N/3Svqiw6OEERRtYCbkNAAJ3XNu5fGLuAglJ3CN9/1Sr8bYrI6nS9S9r4XzVT8nr7V8Xa14/YJ+CuF50VKbGSZa+nv69vNpbb2qzcf2VdUyNeKmSIBuUtZfXUm56QHG27glacnUw3rf03Gx1U3XdqjVztfadyqvB57VkL/AOvYfN4/FXk0jrUOh5LKcelJK7xaPc1d3A9l4aQuMQddwAcXOLrgXI7BvO5ThY5mao0rV09VZ0ZNwLZZ99/ZdCoo2SCz2NeOpwDh7V9U9M2Noaxoa0bgBYDuCT1LWAue4NA3lxAHmVGcU5RqaK4ZeV31dG+Lj8Lq/ALzktSyJvXdYfWxSu6KB4RtVW1NRGRBlgzDPZptlOly93Vv0tuU8XVCCobOC5t7ckXA2h2ubSPa18Ujg5ubM0Cw1tbXjou+sFt0KyRrnNsw2O+11EouU2lO8SN72g+5xW7Ft7Ru/lrfaa8fur22gp6WOJ8s0Mbg0cWtu48Gg23kqKbKbFsqWPnnYWtkJMTGktDW33js4DuvxXMVmvkq2SCNpa4nHIiw44qYxbU0rt1TF4vA96+aTB2tqn1LLfOxta63Eg3DweNxb9ULg1HJZAfQlkb35XfAKY08AY0NG5oDR3AWHuRa+afppakawkAFxbA5r7slllF1XrFllEQhEREIWCqm5RcC5mo51o6E1z3SD0h4+l5q2lwdtKaKSke2V7WaXY5x3PGrbcT1WGtiVVMzWatLRlSaeoadhwPf8KK8m202U/JZDobmIngd7o/HePHrCnOK43FTszSyBo4A73djQNT4Kl8HwmeZ45hjiQQcw0DSDcEu3BT7DuTovdzlbM6V5+iCbdxcdT3Cyphe8tsAtbSdJStn6R77XzaMST7X4qaU9S17Gvabtc0OB6wRcIlNTNjY1jGhrWgBoG4AbgETa8wbXwyXqi8qioDBcm3V2lc9lXK6x0Ft4tofwUg0lQLgF1UXPhxBwIDwLcXbl0AVwtIXQboiIuLqFQmqoMVkD2Okp8jw5p01ym44NvuKmyKLm3TEE5hJIaDzF7clWeG8nFVFKyQSwhzHBzb53C469Ap9hMcwZ8+9jn3OsbXNaBpYakknfqt6yKLIwzJW1VdLVfeW8F51Eha0kAuIBNhvNhew7SoW/aHEKk2p6Xmm+vINbdfSsPIFThLKxZc0TpLAOIHD5VKbUU1THNlqXl7rBwJcS0g+rfdrcbgpByZmFz5GPjYZBZ7HOaC7LoHAE9Wh8SpZths4KuAgf7Rl3Rnt4tPYfeAqqwfEHU1SySxBY7pDjbc9p8Lqs4FecljNFVB7sWnfjz7wrzssrzgmDmhzTcOAIPWCLgr0Vi9UiwSsqJ7c7QOjYKeG5mm6Itva0m1x2ncPEoVM0zYWF7lzMQlOJ1ohYfyaA3eRucdx89WjsuVPIow0AAWAAAA3ADQALgYRQR4bR3kIFhmld6zzplb18Gj/ALqPwbR11fIRS2hjadXEA26sziDc9jR+K4kGSCDGS5kfjYZ8ByCsJFB6mvxCh6cxZUw/SLRZze3QC3kR3KV4Ti0dREJIzdp82ni1w4EIunYqhsjtWxDtxzW6iIuphFzsXx+GmDTM4tDiQDZx1Audw0XRXlUUzXizmtcOpwBHtQoP1tXq5rjR7c0Z/nDR3h497VuUu0dNI4NZPG5x3AOFz3BVPthA1ldM1oDWhwsAAALtadAO9WBsds5AIKefmxzuTNmu69yCCbXtuPUog3KyaasnmmMVm9XPPfbBSDEuc5t3M5ect0M18t/rW4KPUuw4e/nKyV1TJwBu2Nt+DWjh5DsUrRBaDmvQRVEkTSGG19u3xz8F5QU7WNDWtDWjQAAADuA3L1RFJUE3RERCFyqyQulykWDdx672uV0o2ABaeI05uHtBJ0BHZruCzFiAAsd4VpFwLKAwJus4hEMq9qKQmNpNr9nfZczEsTFtdB1kgAXNhmJ3C5Avuv3hdanZla0aaAbt1+K4cBYroBvfYvREUZ2h2+p6UFocJZR9Bh3H67tzfaexUucGi5TEMEk7tSNpJUmRVPT8rNSCc8UTgSSAMzSB1Xub+S328sB40vlL/wDmqhUR71pu0HWtybfvHuQrJRVq/lgdwpR4yn/QtKblcqD6EULe/O74hBqI96BoSsObQO8fKtdFStTyjVz/AOWDB9RjB7SCfauRU47USEF9RK4g3F5HaHrAvoqzVN2BOR/s5Oe28DxPwv0AVW3KNs1kd8pjHRcbSgcHHc/x3Ht71jY7lIIc2GrdcGwbMd46hJ1j63n1ixaulbLG5jxdrmlpHYdFe17ZBgvOaW0U9gMMo4tOz63qK8m+Nc5TmJx6UOg7Yzq0+BuPJTBU1DI/Da83ucjrH+siP4ix7wrfpqpr2Ne03a4BwPWDqFMFZOjZy+Po39puB+vJa+M4qynhdK86NG7i4nc0dpKimxWGPnlfXT6ueTzQ4Abi4dgHRHitPFJzidcIGE/J4Td7huNtHOHf6LfEqfxxNYwBoytaAABuDQLW8kZqTP5qXX/A3Lid/dsVa8o2LmWoFOw3bHa4H0pHfgCB4lT7Z/CG01OyMAXAu49bz6R8/YAqu2fBqcTY465pnSHubeT4BXEFwb1Ro77aSSoO02HL6svmSMOBBAIIIIO4g6EFVvQTHDcSdDf5mUjfwa70Hd7Tdp7Lqy1AOVSh6MMo4F0Z7iMzfc7zXTvV+kWlsYmbm037toU+BWVxMBr3z0DHsI5wxEAu3c40Ft3dmYXUdxGvxKKWCOSaJvPvyNLGB2U3Aubt+sF1XvqmsYH2JBtlxyU9Rc7B6SaNrufn54k3ByBmUW3WG9dFCZaS4XIt9cFTe3bbYhP3sP8AltVo7MttR04/qY/uhVjygD84TdzP+m1WpgrLU0I6oox+yFEZlYmjx/NTcz6lbqIikt1EREIRERCEXiaRpdmyi/WvZEIXmaduUtygtIIIIBBB3gjiDdQPHtlaymu/D55Ob38xnJLOPzWa4I+rv6rqwEUHsDs0zT1L4DdtiNoOIPcvz/iG0lTISyaebTRzHFzbHqc3T2hc4OHWF+gMV2fp6kWnhZJbcSOkO5w6Q8CoxV8kNI43Y6WPsDg4ftNJ9qTdTO2G69PTaeha2zmavIYeXwqnuvl0oBVnt5GYb61Etu5n4d6zWcmVHCz+Ve51wC59spt6VmgXtpoVxtK8myZf+0FM0XF/BVc2W50Xu2h6BktoDd/Y3i7w39wK6NXssxjnN+Vxgt0OZjx5Zc11luFSR0pmaWywuuHOYScl+iQ9pALf+/aqzE9uSxdN10FZA3Ufcg5fQ2LnTw5TZea7uF7C1lTDHKwMDXNGXO7KSBpmtY6G1wtv/wCLa7iYR+mfgxcEL9y2dH6Xi/dmdO/rbct+HkourW5Mdp+eiNPI674hdhJ1dFut3tNh3EKHnkvqfpSxD9J5/cXR2d2Plo6mOfnmHITdoa7pNIs5tza2h6uATEMErXXAS+k9IUdTAWFwuMRnn4bclIuUrAuciE7R0o9H9sZO/wDRPsJUTw/auVlG6lYCXOdlY4b2td6TB2k7vtHsVqUtS2eNwLetrmnW4PwIVVYbSiHFWRjUMqcg7s1gm3AtK+XV8ZZM2WM21+qfr6yVjbJbOilgDT/tHdKQ/W4NHYN3n1rqYkfmZPsP+6VsBfFRHmY5vWCPMWUluNibHHqNyAVT8nLb17Oxjz+zb4q3FT+wT8mIRg8ecYe/K7TzCuAKLclmaH+4PM+gRRXlIhvQuPqvYfbl/eUqUZ5RHfkEna6P74XTknqz+nfyK1uTGa9G4erK4eBDXfEr626bZ9E/1alo87H91eHJY38mlPXL7mNW1yij8mid6lRG72OC5sSLcaAE7h5FSoIiKS2FUHKGfzhL9ln3ArZom2jYOprfcFUe3RviM3ewfsMVwRjQDqURmVi6PxqJzx9yvpERSW0iIiEIiIhCIiIQiIiEIiIhCKG8oVaWNZZxBN7WNrjj+6pkufiuG86Ba1xffxB4LhbrDVva+1QeLjBUXJh8sxOXO+2pbG02HfYEnzUk2G2ckEUlQ+SVsRY8cyyxdO0AhwcHAi2hA0v2jjOqfBHRaNjAFyeja1zvNluwxuH0T5FcjpQzHWuqGNsbkKL7P7Sl1VETMIqd45qGnLXZ3bo4zutkJY6zt97g6aqeyjRc99LG97JHxNc9l8jnNBcy+/KSLhbEky6yNzczdaNRMySxY22FrfQ8zitWpXLqF0ZgTuB8itKWkkO5jvIpxmCz34rZ2e9J/cPf/wC1X1W7LjBP/Nt9rx+KszBqMsa4uFiTu7Bu95VY46bYs89VQw+1pS0xu64WZpIascZ/MrgCwQsoorcVRYxH8jxXN9EStlH2HHMfe4eCtxh0UP5RNnjNEJmC74r3A3uj3ny3+a2dgsfE9M1hPzkQDXdZbuY7y07wojBZFKP3epfCcnYt9/rgpQoVyo1dqaOPi+S/gwG/tc1TQlVftDKcQxFsMZuxnQzDcADeSTu4dth1rpyV2kpLQ6gzdgFLeT6j5uhjvveXSeBNh7AFjlEjvh8h9VzD+0B8VIaeAMa1rRYNAaB1ACwC5O2VOX0M4G/IXfqkO+CNiski1KUxjY23kutTvuxp62g+YuvsrQ2fqA+lgcOMTPMNAPtBW+5dTTDrNBVPbU64nJ/asHsYFcIVRNbz+L6ag1N/0WOuT5NVutUW7Vk6MxdK/e75+VlERSWyiIiEIiIhCIiIQiIiEIiIhCIiIQiIiEIiIhCLwq6xkTC+Rwa0b3HcOAXuvOaAPBa4BwIsQQCCOog70LhvbDNcObbyjb/Lg/Za8/BVnjuJslrXzMJyF7XC4sbANvp4FW63AacfzeL/AA2fgvVuFwjdDGP0G/guEXWXU0k9QA17gLG+APyo2/lOpRuEp7mge9y72CY0yqiEsd7EkEG12kbwbeB8VtNooxuY0foj8F6NYBuAHcupyJkwdd7gRutb3WXBQ7FdiXsm5+ikEUm8sPom++3AA+qRbuUyRCnNAyYWdsyO0clB6iDFZ2807momnRz2nUjjuJPlZdzZrZWOjZZvSe703kan6oHAdi7iLllXHSsa7XJLjvJvbki+XsuLHcdCvpF1NKGRzy4YXMMT5aUuLo3M1dFc3LHDq7f/AEtbFeUUPYWUsUhkcLAlvo34gAkkqd2QMHUuJE00gGpG+zeVyORUJ2B2SfCTPMLPIsxp3tB3ud1E7u6/WpulkQBZX08DYGBjUREXVeiIiEIiIhCIiIQiIiEIiIhCIiIQiIiEIiIhCIiIQiIiEIiIhCIiIQiIiEIiIhCIiIQiIiEIiIhCIiIQiIiEL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QUExIWFRUVFRYVFRcXFxYYFhQUFxgYFBUUFRgcHCYeFxwjHBQUHy8gIycpLCwtFSIxNTAqNSYrLCkBCQoKDgwOGg8PGiwkHyQsLCwqLDUsLiwqLCwqLCwsKi0sLCwtLSwsKS0sLywsLCwsKSwsLCwpLCwtLCwsLCwpKf/AABEIAMIBAwMBIgACEQEDEQH/xAAcAAEAAgMBAQEAAAAAAAAAAAAABgcBBAUDAgj/xABQEAABAwIDAwgFBwYLCAMBAAABAAIDBBEFEiEGMUEHEyJRYXGBkTJSobHBFCNCYnKy0SQlgpKiwhU1Q0RUY3N0k6PSMzRTZLPh8PEXw+MW/8QAGwEAAgMBAQEAAAAAAAAAAAAAAAQCAwUBBgf/xAA6EQABAwICBgkBBQkBAAAAAAABAAIDBBEhMQUSQVFhcRMiMoGRobHB0fAjM0JicgYUFSQ0UpLh8UP/2gAMAwEAAhEDEQA/ALxReFdXMhjdJI7KxouTqba24a8VG5+Umjbuc9/2WO/esolzW5lXxU002MbSeQUrRQaXlTiJtHBK88B0Rfq0BJX0/a+uc0uZh7mtAvd5cNBv3hqh0rdia/hlSO00DmQPUqboqll5S6t3o822/Uy/3nFd84Li0l81WxnYDbfvHRj0suCYO7IJV0miXw26Z7W33k+wU6uvKWsY30ntb3kD3quMQ2JxEi5qOd7Oek7tzgAobX0EkTy2VjmuHBw1t1jrHaFB05bm1M02h4p+zMDwA/37K9aTE4pSRHIx5b6WVwda9wL2Om4+S2lX3JLuqe+L3PVgq6N2u0OWXW04pp3RA3tb0BRERTSaIi5uP402lgdK4FwFgALAkuNgBf8A80XCbC5UmMc9wa0XJwC6SKD7M7cy1dWI8jWR5HusLudcWtd2g49SnC414cLhXVFNJTO1JBY2uiIikl0REQhEREIRERCEREQhF51Ly1ji1uYhpIb6xAuB4r0QoXQocOUAx/7zRzRdZAzN8zZdKj25o5N04aep4LPadPatPbTan5O0Qw9KeSwaAL5QdLkcSeA/8Ovs9yfRNh/KWCSV/Sdq7ofVBBGvWeJ7lRrO1tUG62DFTGHpZWll+yAb33mx2d6l0NS14u1wcOsEEexeqj2F7FQU0wlhztNiC3NdpBFtbi/bv4KQq4X2rLlEYd9mSRxFvcoiIuqpRjlHkth7+10Y/bB+Cr/ZPZJ1Y865YmEZ3W1J9RvbbyU15UpPyRjbelM32NeVINnsKFPTxxAataM3a86uPndLOjD5McgF6CCsdSUHU7TnG3C1rlfWE4DDTNyxRhvWd7nfadvK3JmXae0W816LBTAAGCwXPc92s43KoKggzTRste8jG267uAV+tVK4RTfnONliLVNrcQGvJ9mVXU1K0wsCvR/tA/WfGOBPj/xZUe21wNtRSv06cYL4zxuBct7iBby6lIV8ubdNOFxYrz8MroniRuYKgnJMwc1OeJeweAbce8qeqF8mFNkhqOycttw6LQNPNSWvxyCBwbLK2MuBLcxtcCwNj4hVxYMF0/pIGSsfqC//AALfRcf/APrqT+lRfrhbVBjcE5IimZIRqQ1wJA6yrNYJB0ErRdzSByK3lB+VaqtTxM9eS57mNPxcFOFXnKCznqtkW8R000tu3K4j2xtVc3YKe0U0Gqa45C58AuHycSWr2fWZIPZm/dVvqneTz+MIu6T7jlcSrpux3pzT4/mR+kepRERMrARERCERYul0IUY2kxSuimaKaBsjC0G5aSQ65BBOYW0sVFqvlGrYnujkjia9ps4ZXaHfwfbirPACprbxoGITW62HxMbSUtPrNGsCvRaIENQ/opI24C99pxHypbh+PYpNG2RkEDmO1BuBcXtxkuNy7uF1FeZQJ4oGR2Nyxzi69tAAT1r72OYBQ04H/CafE6n2ldpWtabA3Kzqqduu5jY2gAkZG/rmsBcLazadtHFf0pH3Ebes+sfqj27lt4/jrKWF0jz2Nbxc7g0fjwUY2VwF9TL8uqxdztYmEaNA9F1juA4Dx3oe49lua5SwM1TPN2Bs/uO4e5Wzsdsu5rjVVN3TyEkB29gPE9Tju7Bp1qY2WAFlSa0NFglqid879d/+gNw4IiIpKhEREIUa2wweSofShjczWTB8hu0BrRbrOvHddSUIiiG2JKufM57GsOTb27zdFh25ZWHblJUqqcGp/wA+EdU87vISH4q11V2DO/Pzu2aceGV/4K0UvBkea2tMEmSO/wDY33RFzNoZKgQn5K0Olu218trX6RNyBu96huJ7W4lStbz8UQzEgG17ka26L7DerHSBuaSpqJ9QOo5t9xNj4KV7MYEaVkjXPD+cldJcNLQMwGlrnqXQq8MilIMkTH2vbM1rrX32uNFCNn9s62qe5kcUBLQHEuL2gAm3Wbqc0LnljedDQ+3SDSS0H6pOtkMc1wwyU6yKeGXWlI1uBx8lS+0VOBXzMaA0c9lAAsBcgAADcNVdFNQxs1ZG1p4lrQPDQKosWizYu5tr3qmi3WC9t1cjVTAMXc1paZeejgF/w/CFQamh5/E642uGQGEd7mgEDq9F6nLjoobyetLxVTn+WndY9g6X7/sVz8SAs2lOpFLJwA8SPYFQ/k7/AIwi+zJ9xyuNU5sXdmJxt3dKVmvAZXjz0VwudZVU3Y70/p/Goafyj1Ky54G8rDXg6g3VOy4zJV1rRO0vY6Tm+aBcAwF2XogEdIb7nq1Wxj1G/DKlvyaZ4a5ucA8BfLleNzh2kcV3p9oGC5/BiHCMvs8i4FsOV7+ytxFG9kNsG1jcpGSVou5vBw9ZnZ2cFJFc1wcLhY00L4XmOQWIWhjGEtqGBjnyMAcHXjdldcX49WqhVRhDv4SZSsq6kMMRkceecXA9LQHdwbwViKFn+Ph/d/gVCQDDmn6CV4DwDgGuI5qS4PhPydhZzskt3F2aV2Zw0AsD1ae1VdyjttXv+xH7rfBXAqm5UGWrQeuFtvAvCrqBaNN6EeXVhLsyD7Kx9nGWpKcWt8zH9wLYxLEWQROkkdZrRc/AAcSdy+KSQRUzC85QyJuYnc2zRe/kqr2w2hkqzna1wpmvLIzawc+1yXfWtuHAeKm+TUalaSiNZOdjb4n2HEqRYPhz8SqPlVQ20DTaGPgbHeRxGmp4nTcFPmiyg/JljeeI07j0otWdsZO7wJ8nBTldisW3G1Q0nrtnMThYNwaNltnjt4oiIrVmoiIhCIiIQiIiEIsOWVhyEKqdnj+ez/b1HukVrqn8BkzYw09dRKf+orgS9Pkea3dNi0kf6B6lFCuVSC9LG71ZR5Oa4e8BTVRflHhzUDz6rmO/aA0/WVkouwpDRztWqjPEeeCjPJT/ALxN/Zt+8rNVc8ko6dR9mP3vVjqFP92Ezpo3rHd3oFUj2Xxy3/NA+RDvgraaqzZDfaAgDdIXf5N7+eqsxq5AO1zU9LOv0I/I1aG0FXzdLO/1Ynkd+U29tlHdisUp4KCMPnia4lziC9oIJcbAjfuAWzyj1OWheOL3MYPPMfY1bGGbHUrI2Xp4y4NGYuGYl1hmJvfjdTNy/DYPVUx9G2k+0v1nbLfhHHmoFs85pxlpYbtM0xaRuIIkII81byp85YsZ6IDWtqWgACwAJDbADdvVwKFPkRxTOmhd0ThkWD681qNwqISGURMEh3vyjMfG11Hsfpg/EaVjm3ZJDUMdcekMt8vuKlii+0mldh7uHOSt8XNACseMO8eqz6NzjLn+F1v8TZV1itDJh9XZriCw54n+sw7r9fEEdhVsbN462qgbI3Q7nt9V43ju4jsIXL292e+UUxe0Xkiu5vW5v02eWo7QoHsRtD8lqRmPzUlmv6h6r/AnyJS4PQvtsK3ZGjSdH0g+8Znx/wC5jjgrlULP8fD+7/AqZh1wojEPz4/+6j7zUxJs5rEojbpP0O9lL1VvKnF+VRH1osvdZ7v9QVpKruUzp1sUYP8AJtHcXvcL9vBQqOwmtCf1YPA+i3sRrH4nOKaB1qeOxlkF7Otpp1j1RxOu4KVVmzUT6M0wGVmWzeJa4ah3ab6nr1XvgOBMpYRGzvc62r3cXH8OC6Sm1m12ZS1RV4tbBg1pw3k/3Hj6KjqCpkoawFws6J+V4627nAddwbjwV2U04exrmm7XAOB6wRcFQflL2dzN+UsHSYLSW4s4O8L+R7F6cmWOZ4jTuPSi1Z2xk7vAn9oKmL7N5Ye5amkNWtpW1bO03B31z8ipyiIml5tEREIRERCEREQhFgrKw5CFTezzwMVYT/SHjxJeB7SrkBVI7NH84QX38+37yu5qWp8jzXodPi0rP0+5WVxdsYc1DUD+qcf1el8F2lqYpDnhkb60bx5tITDhcELDhdqSNduIPmoHyTenU/Zi971Y6qXYGvqW862mhZI52Rzi9+UNAzAG1wTvO5Sw0eKy754IR1MaXH2g+/il4XWYBZbelabXq3uc9rRhmcchsFz5Ll0Md9oJewOP+UwfFWCFW2zkL4saeySUyPyODnkWzOyNdu7APYrJupw5HmUrpQWfGL36jVDdvhzk1FB682Y9wyj3OKmLQodWHncchbwhhLj3nN/rapmpMzJVFV1Yomflv/kT7WVMbXvyYnM4aZZGO6tQ1jverlY+4uFTW3sVsQn7Sw+cbVbGCVGemhd60UZ82hUwnrOC09LNvTU7/wAtvILfUX2vFp6B3EVTW/rCx9yk91FdvyBHTuP0aqI36h0r+5XydlZNDjO0b7jxBClNtFTu3OAfJqk5R83Jd7OoH6TPAnyIVxgrh7YYD8qpnNA6benH9oDd3EXHiOpQmZrtTGi6z91nBPZOB+e5aPJ9j3P02Rx+chs09bm/Qd5C36K1qL+Ppv7uPdEoRsjjHyWra52jT83IOppO89xAPgVOaBt8cnI4U7faIlUx+u1t87rTqqUU80xHZcwkeIuPH1UyVQ8oU18Rdr6LYx3aZv3rq3lSe28uavqDfc7L+q1rfgpVJs3vS+gG3qHH8p9QrradFleNFLmiY4fSY0+YBXsmVgkWNl8SxBzSCAQQQQdxB0IKqOupnYXiDXNuWXzM+tEdHMPaNR3gFW+o9trs/wDKqY2Hzkd3x9pG9n6Q077KmVmsLjMLT0bVCGQsk7DsD8/WxdymnD2Nc03a4BwPWCLgr1Vdcm+0/wDNZD1mInzdH7yPEdSsUFTY8PF0tWUrqWUxu7uIRERTSiIiIQiIiEIvmR1gT1a+S+l51Hou7j7kLoVIbOy2rYHf1zPa4D4q8mqidn/97p/7aL77VewSlL2SvSftCPtGcvdZXlU+i77J9y9Vq4obQyf2b/ulNrzjRcgKt+SqS1RIOuEHyc3/AFK0VUvJjLattf0onjvsWu+B8lbRS9P2Fs6dFqsneAqxw+pvjzjvvLK3wEZHsy2Vm8FT2GVP54a4m16p+76znN+KmNdjtfBM/wDJOehznIW3zZOHok+1qjE8AE8UxpOldJJG1pGDBmQL23XWNlvnMTrpeDS2IeBy/wD1hSHG56hrB8mjZI6+oe7KALHXt1tooPsVtRDTCVtQXRySSl5LmOtqBoeI1zcFYlLVNlYHscHNcLgjcR2KyIgtzxSWkGPinu5vVAAF72NgB9Yqt8W2Irqqd0rxC0utez3WGVoaOBPAL0byeVrmhjqloa0Wa3PKWgdQFgBwVlIudA2913+MVAaGjVAGWGXjdaVFSvbAxjndNsYaXD1g22YXHXrquDX7GSzNyy10rm3DrZIx0huOgClaK0tBwKQjqZInFzLX5A+FxgoxQbKzxTMkNdLI1pu5j7kOuCPWsN993BSW2i+kXQ0DJRlmfMbv9APRVPyi4BzM/PNHQmuT1CTe4eI181u8nFa6Wse528UzWX6wwxsBPbYBTjaLBxVU74jxF2n1XjVp8/YSoHyZwOZWzNcLObG5rh1ESMBCVLNWUWyK9FFVCo0c9ru0wW7ri3x3Kz1RG0MuerqDvvLJ5ZiB7lbOJ7RyxSljaKeUC3TYBlNwDp3Xt4Krp9m6tz3ONLL0nF3oHiSfiuVHWAARoNghLpJCBcC2I+VcGBSZqWA9cMZ/YC31AcM2jroYY4/4PkdkY1mY5hfKLA2y6KY4RVvlhY+SMxvcOkw3u03Itr3JljgcFiVVM+JxcbWJwsQfQrdWCFlFNJKotusGdS1fOx9Fsh5xhGmSQG7gPGzh39isHZLaIVdOHHR7ejI3qd1jsO8eI4LO1uBfKqZzB6Y6UZ+uNw8RceKqvZrHnUdQH2OX0ZW8S2+unrDePLilCeik4FeoYz+JUdv/AEZ5j/fqFd6Lypqhr2h7TdrgHNI3EHUEL1Ta8wRbAoiIhcRERCFyNpNoW0cQkc0uBeGWBAOoJvr2NKjk3KnTujcMkrXFpDdGHUjQ+l1qbSQBws4AjfqAfevP+D4/+Gz9Vv4KDg45FPQS0zW2kjJO/Wt5WVEYZU83NE8/QkY49zXAn3K2o+UKiJtz1u9kg/dXX/gKn/o8X+Gz8Fg4DTn+bxf4bPwVUcTmZFP1ukKesIMjHC24j4X1hWMxVLS6F4eGnKSA4WNgbagcCF9Yr/sZP7N/3Svqiw6OEERRtYCbkNAAJ3XNu5fGLuAglJ3CN9/1Sr8bYrI6nS9S9r4XzVT8nr7V8Xa14/YJ+CuF50VKbGSZa+nv69vNpbb2qzcf2VdUyNeKmSIBuUtZfXUm56QHG27glacnUw3rf03Gx1U3XdqjVztfadyqvB57VkL/AOvYfN4/FXk0jrUOh5LKcelJK7xaPc1d3A9l4aQuMQddwAcXOLrgXI7BvO5ThY5mao0rV09VZ0ZNwLZZ99/ZdCoo2SCz2NeOpwDh7V9U9M2Noaxoa0bgBYDuCT1LWAue4NA3lxAHmVGcU5RqaK4ZeV31dG+Lj8Lq/ALzktSyJvXdYfWxSu6KB4RtVW1NRGRBlgzDPZptlOly93Vv0tuU8XVCCobOC5t7ckXA2h2ubSPa18Ujg5ubM0Cw1tbXjou+sFt0KyRrnNsw2O+11EouU2lO8SN72g+5xW7Ft7Ru/lrfaa8fur22gp6WOJ8s0Mbg0cWtu48Gg23kqKbKbFsqWPnnYWtkJMTGktDW33js4DuvxXMVmvkq2SCNpa4nHIiw44qYxbU0rt1TF4vA96+aTB2tqn1LLfOxta63Eg3DweNxb9ULg1HJZAfQlkb35XfAKY08AY0NG5oDR3AWHuRa+afppakawkAFxbA5r7slllF1XrFllEQhEREIWCqm5RcC5mo51o6E1z3SD0h4+l5q2lwdtKaKSke2V7WaXY5x3PGrbcT1WGtiVVMzWatLRlSaeoadhwPf8KK8m202U/JZDobmIngd7o/HePHrCnOK43FTszSyBo4A73djQNT4Kl8HwmeZ45hjiQQcw0DSDcEu3BT7DuTovdzlbM6V5+iCbdxcdT3Cyphe8tsAtbSdJStn6R77XzaMST7X4qaU9S17Gvabtc0OB6wRcIlNTNjY1jGhrWgBoG4AbgETa8wbXwyXqi8qioDBcm3V2lc9lXK6x0Ft4tofwUg0lQLgF1UXPhxBwIDwLcXbl0AVwtIXQboiIuLqFQmqoMVkD2Okp8jw5p01ym44NvuKmyKLm3TEE5hJIaDzF7clWeG8nFVFKyQSwhzHBzb53C469Ap9hMcwZ8+9jn3OsbXNaBpYakknfqt6yKLIwzJW1VdLVfeW8F51Eha0kAuIBNhvNhew7SoW/aHEKk2p6Xmm+vINbdfSsPIFThLKxZc0TpLAOIHD5VKbUU1THNlqXl7rBwJcS0g+rfdrcbgpByZmFz5GPjYZBZ7HOaC7LoHAE9Wh8SpZths4KuAgf7Rl3Rnt4tPYfeAqqwfEHU1SySxBY7pDjbc9p8Lqs4FecljNFVB7sWnfjz7wrzssrzgmDmhzTcOAIPWCLgr0Vi9UiwSsqJ7c7QOjYKeG5mm6Itva0m1x2ncPEoVM0zYWF7lzMQlOJ1ohYfyaA3eRucdx89WjsuVPIow0AAWAAAA3ADQALgYRQR4bR3kIFhmld6zzplb18Gj/ALqPwbR11fIRS2hjadXEA26sziDc9jR+K4kGSCDGS5kfjYZ8ByCsJFB6mvxCh6cxZUw/SLRZze3QC3kR3KV4Ti0dREJIzdp82ni1w4EIunYqhsjtWxDtxzW6iIuphFzsXx+GmDTM4tDiQDZx1Audw0XRXlUUzXizmtcOpwBHtQoP1tXq5rjR7c0Z/nDR3h497VuUu0dNI4NZPG5x3AOFz3BVPthA1ldM1oDWhwsAAALtadAO9WBsds5AIKefmxzuTNmu69yCCbXtuPUog3KyaasnmmMVm9XPPfbBSDEuc5t3M5ect0M18t/rW4KPUuw4e/nKyV1TJwBu2Nt+DWjh5DsUrRBaDmvQRVEkTSGG19u3xz8F5QU7WNDWtDWjQAAADuA3L1RFJUE3RERCFyqyQulykWDdx672uV0o2ABaeI05uHtBJ0BHZruCzFiAAsd4VpFwLKAwJus4hEMq9qKQmNpNr9nfZczEsTFtdB1kgAXNhmJ3C5Avuv3hdanZla0aaAbt1+K4cBYroBvfYvREUZ2h2+p6UFocJZR9Bh3H67tzfaexUucGi5TEMEk7tSNpJUmRVPT8rNSCc8UTgSSAMzSB1Xub+S328sB40vlL/wDmqhUR71pu0HWtybfvHuQrJRVq/lgdwpR4yn/QtKblcqD6EULe/O74hBqI96BoSsObQO8fKtdFStTyjVz/AOWDB9RjB7SCfauRU47USEF9RK4g3F5HaHrAvoqzVN2BOR/s5Oe28DxPwv0AVW3KNs1kd8pjHRcbSgcHHc/x3Ht71jY7lIIc2GrdcGwbMd46hJ1j63n1ixaulbLG5jxdrmlpHYdFe17ZBgvOaW0U9gMMo4tOz63qK8m+Nc5TmJx6UOg7Yzq0+BuPJTBU1DI/Da83ucjrH+siP4ix7wrfpqpr2Ne03a4BwPWDqFMFZOjZy+Po39puB+vJa+M4qynhdK86NG7i4nc0dpKimxWGPnlfXT6ueTzQ4Abi4dgHRHitPFJzidcIGE/J4Td7huNtHOHf6LfEqfxxNYwBoytaAABuDQLW8kZqTP5qXX/A3Lid/dsVa8o2LmWoFOw3bHa4H0pHfgCB4lT7Z/CG01OyMAXAu49bz6R8/YAqu2fBqcTY465pnSHubeT4BXEFwb1Ro77aSSoO02HL6svmSMOBBAIIIIO4g6EFVvQTHDcSdDf5mUjfwa70Hd7Tdp7Lqy1AOVSh6MMo4F0Z7iMzfc7zXTvV+kWlsYmbm037toU+BWVxMBr3z0DHsI5wxEAu3c40Ft3dmYXUdxGvxKKWCOSaJvPvyNLGB2U3Aubt+sF1XvqmsYH2JBtlxyU9Rc7B6SaNrufn54k3ByBmUW3WG9dFCZaS4XIt9cFTe3bbYhP3sP8AltVo7MttR04/qY/uhVjygD84TdzP+m1WpgrLU0I6oox+yFEZlYmjx/NTcz6lbqIikt1EREIRERCEXiaRpdmyi/WvZEIXmaduUtygtIIIIBBB3gjiDdQPHtlaymu/D55Ob38xnJLOPzWa4I+rv6rqwEUHsDs0zT1L4DdtiNoOIPcvz/iG0lTISyaebTRzHFzbHqc3T2hc4OHWF+gMV2fp6kWnhZJbcSOkO5w6Q8CoxV8kNI43Y6WPsDg4ftNJ9qTdTO2G69PTaeha2zmavIYeXwqnuvl0oBVnt5GYb61Etu5n4d6zWcmVHCz+Ve51wC59spt6VmgXtpoVxtK8myZf+0FM0XF/BVc2W50Xu2h6BktoDd/Y3i7w39wK6NXssxjnN+Vxgt0OZjx5Zc11luFSR0pmaWywuuHOYScl+iQ9pALf+/aqzE9uSxdN10FZA3Ufcg5fQ2LnTw5TZea7uF7C1lTDHKwMDXNGXO7KSBpmtY6G1wtv/wCLa7iYR+mfgxcEL9y2dH6Xi/dmdO/rbct+HkourW5Mdp+eiNPI674hdhJ1dFut3tNh3EKHnkvqfpSxD9J5/cXR2d2Plo6mOfnmHITdoa7pNIs5tza2h6uATEMErXXAS+k9IUdTAWFwuMRnn4bclIuUrAuciE7R0o9H9sZO/wDRPsJUTw/auVlG6lYCXOdlY4b2td6TB2k7vtHsVqUtS2eNwLetrmnW4PwIVVYbSiHFWRjUMqcg7s1gm3AtK+XV8ZZM2WM21+qfr6yVjbJbOilgDT/tHdKQ/W4NHYN3n1rqYkfmZPsP+6VsBfFRHmY5vWCPMWUluNibHHqNyAVT8nLb17Oxjz+zb4q3FT+wT8mIRg8ecYe/K7TzCuAKLclmaH+4PM+gRRXlIhvQuPqvYfbl/eUqUZ5RHfkEna6P74XTknqz+nfyK1uTGa9G4erK4eBDXfEr626bZ9E/1alo87H91eHJY38mlPXL7mNW1yij8mid6lRG72OC5sSLcaAE7h5FSoIiKS2FUHKGfzhL9ln3ArZom2jYOprfcFUe3RviM3ewfsMVwRjQDqURmVi6PxqJzx9yvpERSW0iIiEIiIhCIiIQiIiEIiIhCKG8oVaWNZZxBN7WNrjj+6pkufiuG86Ba1xffxB4LhbrDVva+1QeLjBUXJh8sxOXO+2pbG02HfYEnzUk2G2ckEUlQ+SVsRY8cyyxdO0AhwcHAi2hA0v2jjOqfBHRaNjAFyeja1zvNluwxuH0T5FcjpQzHWuqGNsbkKL7P7Sl1VETMIqd45qGnLXZ3bo4zutkJY6zt97g6aqeyjRc99LG97JHxNc9l8jnNBcy+/KSLhbEky6yNzczdaNRMySxY22FrfQ8zitWpXLqF0ZgTuB8itKWkkO5jvIpxmCz34rZ2e9J/cPf/wC1X1W7LjBP/Nt9rx+KszBqMsa4uFiTu7Bu95VY46bYs89VQw+1pS0xu64WZpIascZ/MrgCwQsoorcVRYxH8jxXN9EStlH2HHMfe4eCtxh0UP5RNnjNEJmC74r3A3uj3ny3+a2dgsfE9M1hPzkQDXdZbuY7y07wojBZFKP3epfCcnYt9/rgpQoVyo1dqaOPi+S/gwG/tc1TQlVftDKcQxFsMZuxnQzDcADeSTu4dth1rpyV2kpLQ6gzdgFLeT6j5uhjvveXSeBNh7AFjlEjvh8h9VzD+0B8VIaeAMa1rRYNAaB1ACwC5O2VOX0M4G/IXfqkO+CNiski1KUxjY23kutTvuxp62g+YuvsrQ2fqA+lgcOMTPMNAPtBW+5dTTDrNBVPbU64nJ/asHsYFcIVRNbz+L6ag1N/0WOuT5NVutUW7Vk6MxdK/e75+VlERSWyiIiEIiIhCIiIQiIiEIiIhCIiIQiIiEIiIhCLwq6xkTC+Rwa0b3HcOAXuvOaAPBa4BwIsQQCCOog70LhvbDNcObbyjb/Lg/Za8/BVnjuJslrXzMJyF7XC4sbANvp4FW63AacfzeL/AA2fgvVuFwjdDGP0G/guEXWXU0k9QA17gLG+APyo2/lOpRuEp7mge9y72CY0yqiEsd7EkEG12kbwbeB8VtNooxuY0foj8F6NYBuAHcupyJkwdd7gRutb3WXBQ7FdiXsm5+ikEUm8sPom++3AA+qRbuUyRCnNAyYWdsyO0clB6iDFZ2807momnRz2nUjjuJPlZdzZrZWOjZZvSe703kan6oHAdi7iLllXHSsa7XJLjvJvbki+XsuLHcdCvpF1NKGRzy4YXMMT5aUuLo3M1dFc3LHDq7f/AEtbFeUUPYWUsUhkcLAlvo34gAkkqd2QMHUuJE00gGpG+zeVyORUJ2B2SfCTPMLPIsxp3tB3ud1E7u6/WpulkQBZX08DYGBjUREXVeiIiEIiIhCIiIQiIiEIiIhCIiIQiIiEIiIhCIiIQiIiEIiIhCIiIQiIiEIiIhCIiIQiIiEIiIhCIiIQiIiEL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QUExIWFRUVFRYVFRcXFxYYFhQUFxgYFBUUFRgcHCYeFxwjHBQUHy8gIycpLCwtFSIxNTAqNSYrLCkBCQoKDgwOGg8PGiwkHyQsLCwqLDUsLiwqLCwqLCwsKi0sLCwtLSwsKS0sLywsLCwsKSwsLCwpLCwtLCwsLCwpKf/AABEIAMIBAwMBIgACEQEDEQH/xAAcAAEAAgMBAQEAAAAAAAAAAAAABgcBBAUDAgj/xABQEAABAwIDAwgFBwYLCAMBAAABAAIDBBEFEiEGMUEHEyJRYXGBkTJSobHBFCNCYnKy0SQlgpKiwhU1Q0RUY3N0k6PSMzRTZLPh8PEXw+MW/8QAGwEAAgMBAQEAAAAAAAAAAAAAAAQCAwUBBgf/xAA6EQABAwICBgkBBQkBAAAAAAABAAIDBBEhMQUSQVFhcRMiMoGRobHB0fAjM0JicgYUFSQ0UpLh8UP/2gAMAwEAAhEDEQA/ALxReFdXMhjdJI7KxouTqba24a8VG5+Umjbuc9/2WO/esolzW5lXxU002MbSeQUrRQaXlTiJtHBK88B0Rfq0BJX0/a+uc0uZh7mtAvd5cNBv3hqh0rdia/hlSO00DmQPUqboqll5S6t3o822/Uy/3nFd84Li0l81WxnYDbfvHRj0suCYO7IJV0miXw26Z7W33k+wU6uvKWsY30ntb3kD3quMQ2JxEi5qOd7Oek7tzgAobX0EkTy2VjmuHBw1t1jrHaFB05bm1M02h4p+zMDwA/37K9aTE4pSRHIx5b6WVwda9wL2Om4+S2lX3JLuqe+L3PVgq6N2u0OWXW04pp3RA3tb0BRERTSaIi5uP402lgdK4FwFgALAkuNgBf8A80XCbC5UmMc9wa0XJwC6SKD7M7cy1dWI8jWR5HusLudcWtd2g49SnC414cLhXVFNJTO1JBY2uiIikl0REQhEREIRERCEREQhF51Ly1ji1uYhpIb6xAuB4r0QoXQocOUAx/7zRzRdZAzN8zZdKj25o5N04aep4LPadPatPbTan5O0Qw9KeSwaAL5QdLkcSeA/8Ovs9yfRNh/KWCSV/Sdq7ofVBBGvWeJ7lRrO1tUG62DFTGHpZWll+yAb33mx2d6l0NS14u1wcOsEEexeqj2F7FQU0wlhztNiC3NdpBFtbi/bv4KQq4X2rLlEYd9mSRxFvcoiIuqpRjlHkth7+10Y/bB+Cr/ZPZJ1Y865YmEZ3W1J9RvbbyU15UpPyRjbelM32NeVINnsKFPTxxAataM3a86uPndLOjD5McgF6CCsdSUHU7TnG3C1rlfWE4DDTNyxRhvWd7nfadvK3JmXae0W816LBTAAGCwXPc92s43KoKggzTRste8jG267uAV+tVK4RTfnONliLVNrcQGvJ9mVXU1K0wsCvR/tA/WfGOBPj/xZUe21wNtRSv06cYL4zxuBct7iBby6lIV8ubdNOFxYrz8MroniRuYKgnJMwc1OeJeweAbce8qeqF8mFNkhqOycttw6LQNPNSWvxyCBwbLK2MuBLcxtcCwNj4hVxYMF0/pIGSsfqC//AALfRcf/APrqT+lRfrhbVBjcE5IimZIRqQ1wJA6yrNYJB0ErRdzSByK3lB+VaqtTxM9eS57mNPxcFOFXnKCznqtkW8R000tu3K4j2xtVc3YKe0U0Gqa45C58AuHycSWr2fWZIPZm/dVvqneTz+MIu6T7jlcSrpux3pzT4/mR+kepRERMrARERCERYul0IUY2kxSuimaKaBsjC0G5aSQ65BBOYW0sVFqvlGrYnujkjia9ps4ZXaHfwfbirPACprbxoGITW62HxMbSUtPrNGsCvRaIENQ/opI24C99pxHypbh+PYpNG2RkEDmO1BuBcXtxkuNy7uF1FeZQJ4oGR2Nyxzi69tAAT1r72OYBQ04H/CafE6n2ldpWtabA3Kzqqduu5jY2gAkZG/rmsBcLazadtHFf0pH3Ebes+sfqj27lt4/jrKWF0jz2Nbxc7g0fjwUY2VwF9TL8uqxdztYmEaNA9F1juA4Dx3oe49lua5SwM1TPN2Bs/uO4e5Wzsdsu5rjVVN3TyEkB29gPE9Tju7Bp1qY2WAFlSa0NFglqid879d/+gNw4IiIpKhEREIUa2wweSofShjczWTB8hu0BrRbrOvHddSUIiiG2JKufM57GsOTb27zdFh25ZWHblJUqqcGp/wA+EdU87vISH4q11V2DO/Pzu2aceGV/4K0UvBkea2tMEmSO/wDY33RFzNoZKgQn5K0Olu218trX6RNyBu96huJ7W4lStbz8UQzEgG17ka26L7DerHSBuaSpqJ9QOo5t9xNj4KV7MYEaVkjXPD+cldJcNLQMwGlrnqXQq8MilIMkTH2vbM1rrX32uNFCNn9s62qe5kcUBLQHEuL2gAm3Wbqc0LnljedDQ+3SDSS0H6pOtkMc1wwyU6yKeGXWlI1uBx8lS+0VOBXzMaA0c9lAAsBcgAADcNVdFNQxs1ZG1p4lrQPDQKosWizYu5tr3qmi3WC9t1cjVTAMXc1paZeejgF/w/CFQamh5/E642uGQGEd7mgEDq9F6nLjoobyetLxVTn+WndY9g6X7/sVz8SAs2lOpFLJwA8SPYFQ/k7/AIwi+zJ9xyuNU5sXdmJxt3dKVmvAZXjz0VwudZVU3Y70/p/Goafyj1Ky54G8rDXg6g3VOy4zJV1rRO0vY6Tm+aBcAwF2XogEdIb7nq1Wxj1G/DKlvyaZ4a5ucA8BfLleNzh2kcV3p9oGC5/BiHCMvs8i4FsOV7+ytxFG9kNsG1jcpGSVou5vBw9ZnZ2cFJFc1wcLhY00L4XmOQWIWhjGEtqGBjnyMAcHXjdldcX49WqhVRhDv4SZSsq6kMMRkceecXA9LQHdwbwViKFn+Ph/d/gVCQDDmn6CV4DwDgGuI5qS4PhPydhZzskt3F2aV2Zw0AsD1ae1VdyjttXv+xH7rfBXAqm5UGWrQeuFtvAvCrqBaNN6EeXVhLsyD7Kx9nGWpKcWt8zH9wLYxLEWQROkkdZrRc/AAcSdy+KSQRUzC85QyJuYnc2zRe/kqr2w2hkqzna1wpmvLIzawc+1yXfWtuHAeKm+TUalaSiNZOdjb4n2HEqRYPhz8SqPlVQ20DTaGPgbHeRxGmp4nTcFPmiyg/JljeeI07j0otWdsZO7wJ8nBTldisW3G1Q0nrtnMThYNwaNltnjt4oiIrVmoiIhCIiIQiIiEIsOWVhyEKqdnj+ez/b1HukVrqn8BkzYw09dRKf+orgS9Pkea3dNi0kf6B6lFCuVSC9LG71ZR5Oa4e8BTVRflHhzUDz6rmO/aA0/WVkouwpDRztWqjPEeeCjPJT/ALxN/Zt+8rNVc8ko6dR9mP3vVjqFP92Ezpo3rHd3oFUj2Xxy3/NA+RDvgraaqzZDfaAgDdIXf5N7+eqsxq5AO1zU9LOv0I/I1aG0FXzdLO/1Ynkd+U29tlHdisUp4KCMPnia4lziC9oIJcbAjfuAWzyj1OWheOL3MYPPMfY1bGGbHUrI2Xp4y4NGYuGYl1hmJvfjdTNy/DYPVUx9G2k+0v1nbLfhHHmoFs85pxlpYbtM0xaRuIIkII81byp85YsZ6IDWtqWgACwAJDbADdvVwKFPkRxTOmhd0ThkWD681qNwqISGURMEh3vyjMfG11Hsfpg/EaVjm3ZJDUMdcekMt8vuKlii+0mldh7uHOSt8XNACseMO8eqz6NzjLn+F1v8TZV1itDJh9XZriCw54n+sw7r9fEEdhVsbN462qgbI3Q7nt9V43ju4jsIXL292e+UUxe0Xkiu5vW5v02eWo7QoHsRtD8lqRmPzUlmv6h6r/AnyJS4PQvtsK3ZGjSdH0g+8Znx/wC5jjgrlULP8fD+7/AqZh1wojEPz4/+6j7zUxJs5rEojbpP0O9lL1VvKnF+VRH1osvdZ7v9QVpKruUzp1sUYP8AJtHcXvcL9vBQqOwmtCf1YPA+i3sRrH4nOKaB1qeOxlkF7Otpp1j1RxOu4KVVmzUT6M0wGVmWzeJa4ah3ab6nr1XvgOBMpYRGzvc62r3cXH8OC6Sm1m12ZS1RV4tbBg1pw3k/3Hj6KjqCpkoawFws6J+V4627nAddwbjwV2U04exrmm7XAOB6wRcFQflL2dzN+UsHSYLSW4s4O8L+R7F6cmWOZ4jTuPSi1Z2xk7vAn9oKmL7N5Ye5amkNWtpW1bO03B31z8ipyiIml5tEREIRERCEREQhFgrKw5CFTezzwMVYT/SHjxJeB7SrkBVI7NH84QX38+37yu5qWp8jzXodPi0rP0+5WVxdsYc1DUD+qcf1el8F2lqYpDnhkb60bx5tITDhcELDhdqSNduIPmoHyTenU/Zi971Y6qXYGvqW862mhZI52Rzi9+UNAzAG1wTvO5Sw0eKy754IR1MaXH2g+/il4XWYBZbelabXq3uc9rRhmcchsFz5Ll0Md9oJewOP+UwfFWCFW2zkL4saeySUyPyODnkWzOyNdu7APYrJupw5HmUrpQWfGL36jVDdvhzk1FB682Y9wyj3OKmLQodWHncchbwhhLj3nN/rapmpMzJVFV1Yomflv/kT7WVMbXvyYnM4aZZGO6tQ1jverlY+4uFTW3sVsQn7Sw+cbVbGCVGemhd60UZ82hUwnrOC09LNvTU7/wAtvILfUX2vFp6B3EVTW/rCx9yk91FdvyBHTuP0aqI36h0r+5XydlZNDjO0b7jxBClNtFTu3OAfJqk5R83Jd7OoH6TPAnyIVxgrh7YYD8qpnNA6benH9oDd3EXHiOpQmZrtTGi6z91nBPZOB+e5aPJ9j3P02Rx+chs09bm/Qd5C36K1qL+Ppv7uPdEoRsjjHyWra52jT83IOppO89xAPgVOaBt8cnI4U7faIlUx+u1t87rTqqUU80xHZcwkeIuPH1UyVQ8oU18Rdr6LYx3aZv3rq3lSe28uavqDfc7L+q1rfgpVJs3vS+gG3qHH8p9QrradFleNFLmiY4fSY0+YBXsmVgkWNl8SxBzSCAQQQQdxB0IKqOupnYXiDXNuWXzM+tEdHMPaNR3gFW+o9trs/wDKqY2Hzkd3x9pG9n6Q077KmVmsLjMLT0bVCGQsk7DsD8/WxdymnD2Nc03a4BwPWCLgr1Vdcm+0/wDNZD1mInzdH7yPEdSsUFTY8PF0tWUrqWUxu7uIRERTSiIiIQiIiEIvmR1gT1a+S+l51Hou7j7kLoVIbOy2rYHf1zPa4D4q8mqidn/97p/7aL77VewSlL2SvSftCPtGcvdZXlU+i77J9y9Vq4obQyf2b/ulNrzjRcgKt+SqS1RIOuEHyc3/AFK0VUvJjLattf0onjvsWu+B8lbRS9P2Fs6dFqsneAqxw+pvjzjvvLK3wEZHsy2Vm8FT2GVP54a4m16p+76znN+KmNdjtfBM/wDJOehznIW3zZOHok+1qjE8AE8UxpOldJJG1pGDBmQL23XWNlvnMTrpeDS2IeBy/wD1hSHG56hrB8mjZI6+oe7KALHXt1tooPsVtRDTCVtQXRySSl5LmOtqBoeI1zcFYlLVNlYHscHNcLgjcR2KyIgtzxSWkGPinu5vVAAF72NgB9Yqt8W2Irqqd0rxC0utez3WGVoaOBPAL0byeVrmhjqloa0Wa3PKWgdQFgBwVlIudA2913+MVAaGjVAGWGXjdaVFSvbAxjndNsYaXD1g22YXHXrquDX7GSzNyy10rm3DrZIx0huOgClaK0tBwKQjqZInFzLX5A+FxgoxQbKzxTMkNdLI1pu5j7kOuCPWsN993BSW2i+kXQ0DJRlmfMbv9APRVPyi4BzM/PNHQmuT1CTe4eI181u8nFa6Wse528UzWX6wwxsBPbYBTjaLBxVU74jxF2n1XjVp8/YSoHyZwOZWzNcLObG5rh1ESMBCVLNWUWyK9FFVCo0c9ru0wW7ri3x3Kz1RG0MuerqDvvLJ5ZiB7lbOJ7RyxSljaKeUC3TYBlNwDp3Xt4Krp9m6tz3ONLL0nF3oHiSfiuVHWAARoNghLpJCBcC2I+VcGBSZqWA9cMZ/YC31AcM2jroYY4/4PkdkY1mY5hfKLA2y6KY4RVvlhY+SMxvcOkw3u03Itr3JljgcFiVVM+JxcbWJwsQfQrdWCFlFNJKotusGdS1fOx9Fsh5xhGmSQG7gPGzh39isHZLaIVdOHHR7ejI3qd1jsO8eI4LO1uBfKqZzB6Y6UZ+uNw8RceKqvZrHnUdQH2OX0ZW8S2+unrDePLilCeik4FeoYz+JUdv/AEZ5j/fqFd6Lypqhr2h7TdrgHNI3EHUEL1Ta8wRbAoiIhcRERCFyNpNoW0cQkc0uBeGWBAOoJvr2NKjk3KnTujcMkrXFpDdGHUjQ+l1qbSQBws4AjfqAfevP+D4/+Gz9Vv4KDg45FPQS0zW2kjJO/Wt5WVEYZU83NE8/QkY49zXAn3K2o+UKiJtz1u9kg/dXX/gKn/o8X+Gz8Fg4DTn+bxf4bPwVUcTmZFP1ukKesIMjHC24j4X1hWMxVLS6F4eGnKSA4WNgbagcCF9Yr/sZP7N/3Svqiw6OEERRtYCbkNAAJ3XNu5fGLuAglJ3CN9/1Sr8bYrI6nS9S9r4XzVT8nr7V8Xa14/YJ+CuF50VKbGSZa+nv69vNpbb2qzcf2VdUyNeKmSIBuUtZfXUm56QHG27glacnUw3rf03Gx1U3XdqjVztfadyqvB57VkL/AOvYfN4/FXk0jrUOh5LKcelJK7xaPc1d3A9l4aQuMQddwAcXOLrgXI7BvO5ThY5mao0rV09VZ0ZNwLZZ99/ZdCoo2SCz2NeOpwDh7V9U9M2Noaxoa0bgBYDuCT1LWAue4NA3lxAHmVGcU5RqaK4ZeV31dG+Lj8Lq/ALzktSyJvXdYfWxSu6KB4RtVW1NRGRBlgzDPZptlOly93Vv0tuU8XVCCobOC5t7ckXA2h2ubSPa18Ujg5ubM0Cw1tbXjou+sFt0KyRrnNsw2O+11EouU2lO8SN72g+5xW7Ft7Ru/lrfaa8fur22gp6WOJ8s0Mbg0cWtu48Gg23kqKbKbFsqWPnnYWtkJMTGktDW33js4DuvxXMVmvkq2SCNpa4nHIiw44qYxbU0rt1TF4vA96+aTB2tqn1LLfOxta63Eg3DweNxb9ULg1HJZAfQlkb35XfAKY08AY0NG5oDR3AWHuRa+afppakawkAFxbA5r7slllF1XrFllEQhEREIWCqm5RcC5mo51o6E1z3SD0h4+l5q2lwdtKaKSke2V7WaXY5x3PGrbcT1WGtiVVMzWatLRlSaeoadhwPf8KK8m202U/JZDobmIngd7o/HePHrCnOK43FTszSyBo4A73djQNT4Kl8HwmeZ45hjiQQcw0DSDcEu3BT7DuTovdzlbM6V5+iCbdxcdT3Cyphe8tsAtbSdJStn6R77XzaMST7X4qaU9S17Gvabtc0OB6wRcIlNTNjY1jGhrWgBoG4AbgETa8wbXwyXqi8qioDBcm3V2lc9lXK6x0Ft4tofwUg0lQLgF1UXPhxBwIDwLcXbl0AVwtIXQboiIuLqFQmqoMVkD2Okp8jw5p01ym44NvuKmyKLm3TEE5hJIaDzF7clWeG8nFVFKyQSwhzHBzb53C469Ap9hMcwZ8+9jn3OsbXNaBpYakknfqt6yKLIwzJW1VdLVfeW8F51Eha0kAuIBNhvNhew7SoW/aHEKk2p6Xmm+vINbdfSsPIFThLKxZc0TpLAOIHD5VKbUU1THNlqXl7rBwJcS0g+rfdrcbgpByZmFz5GPjYZBZ7HOaC7LoHAE9Wh8SpZths4KuAgf7Rl3Rnt4tPYfeAqqwfEHU1SySxBY7pDjbc9p8Lqs4FecljNFVB7sWnfjz7wrzssrzgmDmhzTcOAIPWCLgr0Vi9UiwSsqJ7c7QOjYKeG5mm6Itva0m1x2ncPEoVM0zYWF7lzMQlOJ1ohYfyaA3eRucdx89WjsuVPIow0AAWAAAA3ADQALgYRQR4bR3kIFhmld6zzplb18Gj/ALqPwbR11fIRS2hjadXEA26sziDc9jR+K4kGSCDGS5kfjYZ8ByCsJFB6mvxCh6cxZUw/SLRZze3QC3kR3KV4Ti0dREJIzdp82ni1w4EIunYqhsjtWxDtxzW6iIuphFzsXx+GmDTM4tDiQDZx1Audw0XRXlUUzXizmtcOpwBHtQoP1tXq5rjR7c0Z/nDR3h497VuUu0dNI4NZPG5x3AOFz3BVPthA1ldM1oDWhwsAAALtadAO9WBsds5AIKefmxzuTNmu69yCCbXtuPUog3KyaasnmmMVm9XPPfbBSDEuc5t3M5ect0M18t/rW4KPUuw4e/nKyV1TJwBu2Nt+DWjh5DsUrRBaDmvQRVEkTSGG19u3xz8F5QU7WNDWtDWjQAAADuA3L1RFJUE3RERCFyqyQulykWDdx672uV0o2ABaeI05uHtBJ0BHZruCzFiAAsd4VpFwLKAwJus4hEMq9qKQmNpNr9nfZczEsTFtdB1kgAXNhmJ3C5Avuv3hdanZla0aaAbt1+K4cBYroBvfYvREUZ2h2+p6UFocJZR9Bh3H67tzfaexUucGi5TEMEk7tSNpJUmRVPT8rNSCc8UTgSSAMzSB1Xub+S328sB40vlL/wDmqhUR71pu0HWtybfvHuQrJRVq/lgdwpR4yn/QtKblcqD6EULe/O74hBqI96BoSsObQO8fKtdFStTyjVz/AOWDB9RjB7SCfauRU47USEF9RK4g3F5HaHrAvoqzVN2BOR/s5Oe28DxPwv0AVW3KNs1kd8pjHRcbSgcHHc/x3Ht71jY7lIIc2GrdcGwbMd46hJ1j63n1ixaulbLG5jxdrmlpHYdFe17ZBgvOaW0U9gMMo4tOz63qK8m+Nc5TmJx6UOg7Yzq0+BuPJTBU1DI/Da83ucjrH+siP4ix7wrfpqpr2Ne03a4BwPWDqFMFZOjZy+Po39puB+vJa+M4qynhdK86NG7i4nc0dpKimxWGPnlfXT6ueTzQ4Abi4dgHRHitPFJzidcIGE/J4Td7huNtHOHf6LfEqfxxNYwBoytaAABuDQLW8kZqTP5qXX/A3Lid/dsVa8o2LmWoFOw3bHa4H0pHfgCB4lT7Z/CG01OyMAXAu49bz6R8/YAqu2fBqcTY465pnSHubeT4BXEFwb1Ro77aSSoO02HL6svmSMOBBAIIIIO4g6EFVvQTHDcSdDf5mUjfwa70Hd7Tdp7Lqy1AOVSh6MMo4F0Z7iMzfc7zXTvV+kWlsYmbm037toU+BWVxMBr3z0DHsI5wxEAu3c40Ft3dmYXUdxGvxKKWCOSaJvPvyNLGB2U3Aubt+sF1XvqmsYH2JBtlxyU9Rc7B6SaNrufn54k3ByBmUW3WG9dFCZaS4XIt9cFTe3bbYhP3sP8AltVo7MttR04/qY/uhVjygD84TdzP+m1WpgrLU0I6oox+yFEZlYmjx/NTcz6lbqIikt1EREIRERCEXiaRpdmyi/WvZEIXmaduUtygtIIIIBBB3gjiDdQPHtlaymu/D55Ob38xnJLOPzWa4I+rv6rqwEUHsDs0zT1L4DdtiNoOIPcvz/iG0lTISyaebTRzHFzbHqc3T2hc4OHWF+gMV2fp6kWnhZJbcSOkO5w6Q8CoxV8kNI43Y6WPsDg4ftNJ9qTdTO2G69PTaeha2zmavIYeXwqnuvl0oBVnt5GYb61Etu5n4d6zWcmVHCz+Ve51wC59spt6VmgXtpoVxtK8myZf+0FM0XF/BVc2W50Xu2h6BktoDd/Y3i7w39wK6NXssxjnN+Vxgt0OZjx5Zc11luFSR0pmaWywuuHOYScl+iQ9pALf+/aqzE9uSxdN10FZA3Ufcg5fQ2LnTw5TZea7uF7C1lTDHKwMDXNGXO7KSBpmtY6G1wtv/wCLa7iYR+mfgxcEL9y2dH6Xi/dmdO/rbct+HkourW5Mdp+eiNPI674hdhJ1dFut3tNh3EKHnkvqfpSxD9J5/cXR2d2Plo6mOfnmHITdoa7pNIs5tza2h6uATEMErXXAS+k9IUdTAWFwuMRnn4bclIuUrAuciE7R0o9H9sZO/wDRPsJUTw/auVlG6lYCXOdlY4b2td6TB2k7vtHsVqUtS2eNwLetrmnW4PwIVVYbSiHFWRjUMqcg7s1gm3AtK+XV8ZZM2WM21+qfr6yVjbJbOilgDT/tHdKQ/W4NHYN3n1rqYkfmZPsP+6VsBfFRHmY5vWCPMWUluNibHHqNyAVT8nLb17Oxjz+zb4q3FT+wT8mIRg8ecYe/K7TzCuAKLclmaH+4PM+gRRXlIhvQuPqvYfbl/eUqUZ5RHfkEna6P74XTknqz+nfyK1uTGa9G4erK4eBDXfEr626bZ9E/1alo87H91eHJY38mlPXL7mNW1yij8mid6lRG72OC5sSLcaAE7h5FSoIiKS2FUHKGfzhL9ln3ArZom2jYOprfcFUe3RviM3ewfsMVwRjQDqURmVi6PxqJzx9yvpERSW0iIiEIiIhCIiIQiIiEIiIhCKG8oVaWNZZxBN7WNrjj+6pkufiuG86Ba1xffxB4LhbrDVva+1QeLjBUXJh8sxOXO+2pbG02HfYEnzUk2G2ckEUlQ+SVsRY8cyyxdO0AhwcHAi2hA0v2jjOqfBHRaNjAFyeja1zvNluwxuH0T5FcjpQzHWuqGNsbkKL7P7Sl1VETMIqd45qGnLXZ3bo4zutkJY6zt97g6aqeyjRc99LG97JHxNc9l8jnNBcy+/KSLhbEky6yNzczdaNRMySxY22FrfQ8zitWpXLqF0ZgTuB8itKWkkO5jvIpxmCz34rZ2e9J/cPf/wC1X1W7LjBP/Nt9rx+KszBqMsa4uFiTu7Bu95VY46bYs89VQw+1pS0xu64WZpIascZ/MrgCwQsoorcVRYxH8jxXN9EStlH2HHMfe4eCtxh0UP5RNnjNEJmC74r3A3uj3ny3+a2dgsfE9M1hPzkQDXdZbuY7y07wojBZFKP3epfCcnYt9/rgpQoVyo1dqaOPi+S/gwG/tc1TQlVftDKcQxFsMZuxnQzDcADeSTu4dth1rpyV2kpLQ6gzdgFLeT6j5uhjvveXSeBNh7AFjlEjvh8h9VzD+0B8VIaeAMa1rRYNAaB1ACwC5O2VOX0M4G/IXfqkO+CNiski1KUxjY23kutTvuxp62g+YuvsrQ2fqA+lgcOMTPMNAPtBW+5dTTDrNBVPbU64nJ/asHsYFcIVRNbz+L6ag1N/0WOuT5NVutUW7Vk6MxdK/e75+VlERSWyiIiEIiIhCIiIQiIiEIiIhCIiIQiIiEIiIhCLwq6xkTC+Rwa0b3HcOAXuvOaAPBa4BwIsQQCCOog70LhvbDNcObbyjb/Lg/Za8/BVnjuJslrXzMJyF7XC4sbANvp4FW63AacfzeL/AA2fgvVuFwjdDGP0G/guEXWXU0k9QA17gLG+APyo2/lOpRuEp7mge9y72CY0yqiEsd7EkEG12kbwbeB8VtNooxuY0foj8F6NYBuAHcupyJkwdd7gRutb3WXBQ7FdiXsm5+ikEUm8sPom++3AA+qRbuUyRCnNAyYWdsyO0clB6iDFZ2807momnRz2nUjjuJPlZdzZrZWOjZZvSe703kan6oHAdi7iLllXHSsa7XJLjvJvbki+XsuLHcdCvpF1NKGRzy4YXMMT5aUuLo3M1dFc3LHDq7f/AEtbFeUUPYWUsUhkcLAlvo34gAkkqd2QMHUuJE00gGpG+zeVyORUJ2B2SfCTPMLPIsxp3tB3ud1E7u6/WpulkQBZX08DYGBjUREXVeiIiEIiIhCIiIQiIiEIiIhCIiIQiIiEIiIhCIiIQiIiEIiIhCIiIQiIiEIiIhCIiIQiIiEIiIhCIiIQiIiEL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braemarfsc.org/wp-content/uploads/2012/12/Thank-you-with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2780928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TEhUUEhQWFhUXFxcXFxcXGRgYFBUXFxQXFxQYFxUYHCggGBwlHBQVITEhJSkrLi4uFx8zODMsNygtLisBCgoKDg0OFxAQGiwkHBwsLCwsLCwsLCwsLCwsLCwsLCwsLCwsLCwsLCwsLCwsLCwsLCwsLDYsLCwsLCwsLCwsLP/AABEIALcBEwMBIgACEQEDEQH/xAAcAAABBQEBAQAAAAAAAAAAAAAAAQIDBAUGBwj/xABEEAABAwEFBQMJBgUDAwUAAAABAAIRAwQFEiExQVFhcYEiMpEGBxNCUmKhwfAjcoKSsdEUFUOi4TPS8RZUcyRTs9Pi/8QAGAEBAQEBAQAAAAAAAAAAAAAAAAECAwT/xAAhEQEBAAICAgIDAQAAAAAAAAAAAQIRITESUUFhAyIyE//aAAwDAQACEQMRAD8A8swwlLE5DzuXmbMIyShPHwU9gsL61RlKmMT3uho+Z3Aak7gmx1Pmou9z7aKmGW0muLnbAXNLW9cyvaIWV5MXIyx0G0mZnV7vbee8fkNwAWtCwpEFLCEDYTgEBKEDcOctMH4HmPmpKdQOy0du38jtSJHNB1+uuxA9zFC5qcK5b38x7W7737qVzVRVc1MIVnCmOaoIE5OLE0KASFPTYQNSohCKIQgJUCEJrylJURKBEqRU72vejZmYqzw0bBq533W6lQXgq9a1AHCAXP8AZbmeu7qvJvKbzgVrUTRsgLGbSDDiPeeO6OA8VoebXywbY6ho2x+Nj3DC4ns0jp1bMTnA13rXjU29Qs901q2byGM3CQI952p5CFqUaFCzjIAkesdByCzL08og31uXDdAXP1bTWrHKWjedeg2fWqnljj12atb17eU8ZAx+vQLnqlorVjqWg783HkFcslzhubtTtObzyb9DgprRa2UhllyMvPN2zkFi23tVMXANrRPvOAd1EFChNrJzDB1AJ8XZ+KFnhXi70mHJPLEhXoZMa1ex+bTyW/h6f8RVH21QdkHWnTOg+8dT0C5Xza+S/wDE1PT1W/Y0z2QdKlQaDi1up4wN69iUtCFKEQlAUCITgEgCoQIASlEICEsIASwgaVDhLM2abWbObTsKsQiFAUagcMuoOo5hDmqF9Gcxk4aEa/5HBOp2rMNqDC7YfVdyOw8FQjwmkKy5ijLEEQakhSlqSFBEQkTyE0hA2EifCRygicoa9VrGlz3BrRmSTAHMlcz5U+XtmsktaRVq6YWnsg+84foJ6Lyy/L+tVtOKs/0dPUN0A+6z5nPirJsdt5UectjJp2MY36YyNvut28z4FeeW+pVrONS1VDJ1bMuPAnZy+AVN9uZSEUhntcc3Hmf2WZWrudqV1xwS1pVr0DRgpiBw+e9ZlSqXaoZSJVqjZZW/1xZ7ex+bCoLTZWueftKbvRucZLiAAWFo17pAne0rtXVGUxllxyLv2avM/NbZ61JtchpDano4nKS0vkjf3l3LbNizcSfrcvLlZu6dIq3jfsktp67T+52qlQYSZOZ4rbN1sd6uaey5SB2XdCufjau1RoKFeFgchXRt4LiWr5M3G+1120mZDvPdsYwannsA3lZNGg5zmtaC5ziA1o1JJgAdV7n5LXTSu2yj0rmio+DVdrLtjG7XBugjXM7V2rLfsFiZRpsp0xhYxuED995Os8VZWGb+c8xQoPd7z+y3wALvEBKDbX/+3THAZ+JJ/RZ8oum3CWFh/wAvtR1tJ6AfJoS/yiv/ANy7+7/cm76G4kKxm3faBpaCec/MlBoWsHKo0jcY/wBib+htQhYwtdqb3qTX/dy/RxPwTjfuH/UovbxGY8XBqeUNNb61Tgsv+e0SJBdywmT10+KrB1a0aEU6funtHeC8acm+KeUTTSq3hTa/0eKX7Q3tFv3o06q24LLpWajZmyYHH1ifdAzJ+Khda69YxSBpt9o94jno3pJ5JtWymVaYIg6bk6kCAATJjM70oC0iq176evaZ/e39wrlN4cJaQQdyaQqr7OWnFSyO1vqO/YqdC4Qmuao7Lag/KMLxq069N4VgtVFctURyVpzVl2i9qYJayar/AGaYxHqRkBx2KUV/KG9f4aljMZuDRILgCZzLW5nTRcve9prW2kKQqGiKmQqU/wDSxTmKhJkAjOJg7zBA0r6qGqC204G05BFNsPJ3S/QHPZPwXPeTdmNKpUo0H4WPxvswMENqNBc6jnMhzcZG475We6ry+8qQstV9N4LqzHFric4I3bIOoO4rJtFrc85ldj5d2F1aky24Yl5pPG0HMty3CHNnkuUsthc4wASdw1Xows1usX0qspyrVCyE/wCF1V0+Rz3QanYG7V3+F3lx+TTGDsM5uOZ8f2WMvzzqLMXAXR5I1akFwwDiO0fw/uu2uvyZpUIcGB7t7s44gaLpqNEsMAZHKSBPxWjZ7O47vBv7Lhbll21xFWyCQPrwWlRss5nIfFT0LOBs/T5K4yynWfritTE2hpUY0CsNojapWU40QW8VvSCEJcPNCo8w81vkvhAtlZubh9iD6rTkanMjIcJO1dZet0vdV9NTLXHCGhr/AFYJJwHjtHDVbTQAIGQGUDQAaQlCzZsYzLzrMEPs5y9iY6YcQTv+paY7zKjT+H5kLXSqavtWT/1LQ9/8o/3K9YLc2qDhkRvj5EqxgG5Cs2hSlAUVotDKYxVHBo47TuG88FmOvCrVJFFuBuhe4DFzDdG9c+CW6GhbLWykJe6Nw1cfutGZWa+1V6+VIeiZ7RjGf1Deknkp7PdjGS+o7EfWc45dSdRw04KOre5dDbOzF75BwDiG6u+A4rN+1KLto02E1SI1LnmM+epPGZWWKOKp/wCmFQCcy6ZPKYcB949FaZQph2K0Vmuqbpkt4Bre6OQ6latjtdEwym4DcILf1AU1KMY0zScX12FwOrsRc3qdWjgcuK3rHaGPA9Gdk4doHLdxCmc1ZVpucTionA6Zj1HHpmw8W/Fa1YNeEFZlivXPBWGFw1n9TGRHvDLfC1IWpdoaPqUkJ5CSEEFagHa6jQjUcio/4w0x9rmNjxt4OGw8VZe4ASSIGZnKBv4Bec+VvlV6Z3orN26YJl0wx7hxiCNecKXga94Xsx0l7jUzybMUgPuiJHvSVjt8oDVA9BhDI7JbEHMiMsjmCOqxqFM1HDHnnOEHsDPLi7rPBdZYrIGD7IDSHvIBaJ1axoGW6f0XLe2lKnY3FpdXfnlDSDtgyNwz4ngsjylFYfwz6LIays15LQCRhMZ5yJBdOyCRkNekdTgQJPE5uP7KxQsstIKTijl70sJtLKlN0+jdUa8Hbk1hIG7tA/FS3bcDKQhjAOO3qV1H8M1ozHIbVNSsxOzps/ymrRn2WwAa+G9aFOzk6DJXKdnG3P5K0ykdmXhC1MU2hpWfLfzzVqnRJUtOkBrqpgPrctyIaykApoITQnLSCeCM9ySJPJAAOzP60QLnwQjAhUVEoCISrKkShCp3lWqtaPQsD3Exno0b4kTylQWa9drGlz3BrRqSYCyX3s+ocNnYf/I8GOjNero5FLQuUuIfXcXu1AnJs7oyb0HUotd906fYojG4ZQ2Axp95+k8BJUtU+zXQJx1nF795OQ4TlA4CAmWi+2Ds0Wh/vaUhyIzf+GeYVZtir2gzWMN1DDIpj8Gr+bitOhdFNsFwxEaYtOjdFJv4GAW1q7pILoOUjsg8GyGt5kly06dyvcIqvy2tGY66N+B5laVrt1Olk457GNEvPJozjjos2rbatQdmKFPa9xGIj7x7LemLXUKak7DrRQs9AAFuN2oZMuPHDk1o4mAo7BQwYrRVAptgS1o7IDTLQABJzgzEnZklsjrNS9bG7UkNe6TvxQcR4kkq4++qBkEnjLHEQd+SvAs0bxpOiHjPTFLZ5BwCt4Vz9WpZCMg9s+wyq34BsHqkuOo4VS1jnejEd4ASNstGTeBgEnKFZkaa1vsLagg5Ed1w7zTvB+WhWfYLY6k70dbmCO7hHrN93e31eS23uA1IGcZ5Kredh9IyNHDtMd7LhoeWwhWz5iLZTSFnXBaC6nmIjQezmQW/hc1w5QtFWcipeNgp1mhtUFzZnDJDXSCCHAHMZ6GQmMstKkOzTY0Dc1oPwCuO+voLIvK1tpgvqOwgaE7eAG08FKEtdZu5o/CJ8I/RZrqhJluWznz3hYlTyne7E+nZKtSm2SXSGyBmS1q6e5nMr021QHNB9V3ebkCMxqIIII2FY7UtlpteYdDXbNx5E6clKWZw3PYXbB+6viygiNil9DAgfXVa8UUadlA4nad6nZRJ5fFWWUo/4T4V0IW0RxPP/ClaEv19FKqABOASQlVCgp7YTIShEK0R4pS2frRJKWVQuaEiEFVEoCULKiEJUIIbTZw9jmO0cCDBgwdYIUVhu2nSADG6aE5nx2dFbhCmgQsYNtVVxxfYskiGkYiMx3xJ45YVtICWbGPVu5tGlUexuOoGlwnOXAbWjM785Ko2GlQdD6tY1HH1syTOyWg4R7oiNy6aFXq3fSdJdTYZ1JaJ8YUuK7Zrq9kZ6gcf/G5xP4nj9Soyx9XKlRZTb7bmtLiOGRA6Yk613Q5tX0lBtOCwNwO7OEhxOJpggztB3JlsZaQxz61bAxokhhkxwwMaf7lBJSuahRE1XNE7ScIJ3ZmTynopP55Sb2aTHOA4ejYM4yLoJ6Arm7PTk4icz3WzNQ/ecAXdBMb1qWW6azjJho2YsvADtTxJGikvqDZtVnbaKQxwwghzSDIDhoQXATqRBCrtq2lgwhjX7iILOgxAtHDONhhZlssrQ70bC59TQugQ0+yJBc50b3QBmdx3rpshpsgxJjIbI45Sc8zwC1OaG3NZnU6cOEEkk7TLnFziYyEyMhOiv/X/AAUoWHed86spHKYNTUToW0xHadx0HFXqIsXpeYZ2GDHUInDMAcXnZ8SVlm5S/wC0tLhGpB7IA10mGDhqdpS2QkZUGYnSSXOzidTsk8XEHgrjbkdUIdaHl8ZhuRA3Q2MI6CeKz2rNtdoFVvoLKOy4EOqAR2dC2lvnTH3RxOS6G77EKbGt3ACNgAAAA4AADoprNZWsEMAG/aTzOpU4C1IhAiEyvWawYnnCBtnbsjfyWVVvV7zhotI3kgF+fu91n4jPBW3Q1a1RrBLnNaN5MDxKjs9rY8w0nfmCJjdI4rPoXU4nFVcS7gTi/MdOTQFpULK1g7LQP1PM6lJsSkIAQhVBCEoSkoGgpwKQBKgJSgpEpQOQmyhUQIhYNnvOozJ0Pbx16O/5WpZrypvynCdzsvB2h+CxMpVWU5LCFQkIhCUoBCVIAqCEqEICE2pTDgQ4Ag5EHMHmCnwkREVnsrGCGMa0e6AP0UqWUhUVz112ptD7OsIeC6SdXS4kuaSe0HSNNo0WjVvmk0T2j0j4uICvVKQcIcA4biAR8Vi3lc731GhjaTaYAJyjtTq5oHa2QJj4LPM6FS9L0fVAAGFp9Vp7b+DnZBjeWu9MsNlqPzawGMoywCMok5dIcr9vu4UmtqZvLKjXvnQtkh/YGUQZ6KajdYc2WVXg7jheBuIxDEARBGeimrbypKd32iI9I1vAYv0aWj4JlR1ei5mKoHB7oBOLIxObXF0tyOYIIUhuytsr5cqnyqp9G6O1iqPL+YgdSSXEcJV1Rp03SAd4B45iUy01wxrnO0aCT03cUrK7Tk0g8sxxzGSr3pZjUpOa2MWRE6S0gieGS2yzrLY31nGpVJEZAD1fdbuyiXak5ZQtijRawQ0AAbAsyjfDaYiq00zJlrgWxJmA6MLhnqCnG/mHKmMR5/NocsyyK1UoCwzez3mGZnTDTaS4Hi4y34BOFkrVB2w1o98mq78mTB4J5ejTSqW2mD3gSNQ2XEcw3MJLLbmvcWtmQJ1afHCThOe3iq9G52Dvl1Tg49noxsN+CvspgCAAANgEDwCs2HEISoCqESpUEIEQgIhUEhCTCkUHhV0edLMNtdLAdtSlBGuWKi/UbyHcgu7uq9KFqbNCoypGfYJxNHvUnQ5vPTLJeJVrIHbFS/hH03B9Nxa4ZgtJDgeDhmFbhhl9G7H0fZrRUpjsOlo2HNvge78FpWe+GHvjAfFv7heDXN5yrXQIFcCu0bXEsrDlWbr+IOXtLWhwGknYYa783dd8CsZY3BZZXQAyJBBB2gyDyISrnaVJ7HfZOIPs6OPNhyd0lXLPfEZVWEe835tPy8FJl7NNZCZQqteJY4OHDUcxqOqetoWEIRKAQlSICUIQgEJVUvGwNrAB2IQZBGwxG0EHXagtuasyrdxZ2qdT0YE5OEsbt7OYLM9gMKjUc+jUFNlTHtIgjCD3e6cJJOgw7Ey1TixV21QN5hzAOD2g4B+Ec1i1U9Su8/1282+kPgQfmoQym7OpWLun/wBjnEK/ZKFmeJDWu4u7YndiJInhKgt1SmDgpUabnHKcDSByEdo68BBk7FNKv2OrSaMLCeeFxJ5kDNR1r2AIDWkk6SCJ5N18YVWx3E3WoAJzwiJ6uAEcmwFZdczR3H1GbYDsTfyvkK/snCJ1G0VO8QwbR/8AlpnxcVNRuZg70v5938oy/VILPXb3XtcOrD4dpvwCaL1LThqNggSZiANhL2ExPEBOPkabKYAgAAbhkOidCzv53TGpH5h+roHxVyzWpj+6ZjOOB0PEcQYW5YJfrNKgBEKoRKlISQgEIQUAkKVIoFnmkSoVHy6HiE4OlQzCcFNKR9EAhwyIII25gyMjyWvV8sLw/wC5PSnRj/41kuGadiTYvN8v7xYQXVRUaPVeymWH8rQ4cwQV2dx+daz1YZa2Gk7TEZfT6PAxs5EOHFeeVKIKo2m7t3iP2Wv1vacvoix+jqtFShVEHuuDgWk7hUacJPAweCvMvKrTyrNxcdHeMQV8zWC12iyvx0Kj2HbhMSNzm6OHAyF3/k353nsAZbKYe32mAeJpExOvcLeSl/FZ/J5e3tdlttOp3XZ+ycneG3op4XI3Te1itrZs9Vsxm3aObSA9vMiOK1G1q9HWHs2Ysx0cNixuztW0hUrNetN2Rlh3O7v5h84V7D9bCrOUIhOSKgQTAlATajZBG8EeIQZHk9RxN9M4dqpL/wAxIb4NaAFsws/yfqTRYPZaB1DnBw6EJl7Wok+ipzJjGRqATk0e87TgM1mcRVO1NbUqj0DACDm9stLiDmJbq0bT0CtizVaZxNwv3xDH8tC09YPFW7DZBTblEwJ3DcBwCtJMTajQvNpIa8YX+yRBPIHX8JKviDp/kcCNiirUmvEPaHA7CJCpuu9zYNF5EaNfLm8g6cbRwBjgryL9SYMawY3TsXNXdaKTI/iAW1dXCoDm/PE4GMLtkGVqNvNzMqzMPH1DyeMhydh5rQp1Gu0Ouw/Lf0U7GXUvcOEU24zyc74BsfEKpQxU2nDhaQXS3QguILpc3s09O6ZWpfIqeiIpyTLcQbk4snthp3xKyqVdg/oucdgcyp2RJgBpZAjgpe1XKF9iBic0u3Zn++mCPgFq2atjaHQROwrHfepEgAtiP6cROgzdqToIUtI1n5gOaN73Bp/IwAjqVZUa6ITWzAnM5TxSraBIlSSgVELPtV4ho7HaOk+rPP1uQ+CdYPSTicTBGjjmeOEZNHDXes7VeQmoVR8tAZp0pJylDTtQKHJxGSYAlCKkATgok/4qBz6YOoVStdwcrYKcCktgxDY303B1NxDgZBBLXDiCF1/k5507ZZiG1vt2bcXZqfniHc3AniFmFoOqgrWIRv5rfnL2mnslxeWt326AH+hqn1HjCSeAkh34STwC6Nlmq0s6RxN3Ay0827Cvma0XZGYy56LXuHy3t1hIDKpcwepUlzI3A6tHAGOCf5y/ybfRVC+G6VGlh3iS3qNR8VoscCJBBG8GQvMrg869jtMMtbPQPOWI5sP4wMuoAG8rtKFkDgKllqhwIkFrtRzGRHwWLMp2vDaRCy23o9mVZh+80QfDQ9IWhZrSyp3HB3D1hzbqksoxbZWdZqhMfZvJc1xnC1zoxseRoCQHA75Vy6LNkHuzJk4vace87lsHALTISAJ48mwllEIVQIQkQBErPq3U3WmTTO4ZsPOmcvCFolCWDKdaq1LvsxN9pkuHVp7bfFwVmy3nTqDI84zA5xmOoCtqrabup1DLmDF7Q7LvzCCpqxVSvZqjanpKUPY4guaCJDmjDiaTkcsokKX+aADtjD94PaT0wlv9ytWSyimIbJznMyfFLWtbGkBzoJEgQSYGpgDTimtCp/Oae8fnp/7p+CjNsLnBzC6MsWHE4QNe8AxvOTyT7dbXNcGspl0iQ8NLhOwZZdSVELJWqGXuwDdk5w5DujwKzui3WvENaJz4nIcMwMzEd0FVAKtXg3YSIb0Zq78R6K9RsTW5xid7Ts3eJ+SsrWrexVs1ha3PV3tHXpu6K0UBU72traNJz3ODQASXHRrQJc48AAT4K9IhrXkQ4htMuAMTIzjX4yheA3pflstFV9alVfSpvPYYCRhYOyzqQATxJQpr7GS3angZKIHVPBWg9IXJpKCVFSBOTAnAqBzUolNAThtKB0pZTWnJKNFA8OyzhR1LOCnfBOA0zQY9quvPLLlon3TetrsTsVnquYJkgGWH7zDkTlrC1n68E11AELc/JflNO08m/PPMMt1LLQ1GZj8TDn17XJeh3fWslsbjstZpOvZOYPFurTwyK+eLRdoMkjqFSpUqtJ2Oi9zXDRzSWvHgrrHI5j6i9PaKXfHpW7/WHXXxlWrNeNN+Qdhd7Lsj0OhXhvk354LVQhlqaK7BlJ7NUDmMj4DmvTLk8q7uvED0dQMqn+m+GVJ4bHdJWbjlibldiRCQrNFmrUv9N2JvsPz8N3Qp9K9WzFRppnjmzx1Cm1XwhK0yJBBB0IMjxCFUIhCVAgQUIKAVe0WOm8gvY1xboSNJ1/RWEIBCEIBCEBASvI/O35QGoW2Skc6kF/CkHZAx7bhPJo3r0LyqvhlmoPe8wA0l2/CN3Ekho4uXhFirOrVKlpq9+q4n7o0a0cAAAOSluufStClZwABJyGzRIm4xvKFx5ac4dUIQvQwUJQckqFAqUHJCEU/VLKVCyAD63JRqhCB8JGoQoHESU6ChCBWkhIaAchCiqdtsAPej5+KzK11EZtPQoQumOdiWOh8nPOTb7HDDU9NTH9OrLoHuv7zfGOC9X8lvOZY7cW0qjXUqzsgxwL2OMZ4ajR+oCVC7ZYzW2ZXWuuwtM0XuYd2rUz+aOpmK7PxMjP8AD/whC8946aaFKoHtDmGW78x8CnIQtTpAhIhAqEiEAlSIQIhxgHghCDw7zoX6bTaW2VpIaIqVNk5fZt5AHEeLuCyaTYAGwJELGXUah/pEIQsaV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encrypted-tbn1.gstatic.com/images?q=tbn:ANd9GcRIf1dUt1hKovWvw7O4c3XiTxu63DyCQkyod_ZgamcqyTf4u1Ers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4427984" cy="3573016"/>
          </a:xfrm>
          <a:prstGeom prst="rect">
            <a:avLst/>
          </a:prstGeom>
          <a:noFill/>
        </p:spPr>
      </p:pic>
      <p:pic>
        <p:nvPicPr>
          <p:cNvPr id="1040" name="Picture 16" descr="http://www.religionnews.com/wp-content/uploads/2012/12/qand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427984" cy="2739332"/>
          </a:xfrm>
          <a:prstGeom prst="rect">
            <a:avLst/>
          </a:prstGeom>
          <a:noFill/>
        </p:spPr>
      </p:pic>
      <p:pic>
        <p:nvPicPr>
          <p:cNvPr id="1042" name="Picture 18" descr="http://us.123rf.com/400wm/400/400/outstyle/outstyle1206/outstyle120600086/13895263-questions-3d-text-shaped-as-a-question-mark-part-of-a-seri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5728" y="3959895"/>
            <a:ext cx="2448272" cy="2898105"/>
          </a:xfrm>
          <a:prstGeom prst="rect">
            <a:avLst/>
          </a:prstGeom>
          <a:noFill/>
        </p:spPr>
      </p:pic>
      <p:pic>
        <p:nvPicPr>
          <p:cNvPr id="15" name="Picture 2" descr="https://encrypted-tbn0.gstatic.com/images?q=tbn:ANd9GcR91GFGY0bm0TbNq9zMwWpL5j_TBHB2R5rj8LlL7VLgbO2zio1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0228">
            <a:off x="3567886" y="3482377"/>
            <a:ext cx="3112772" cy="136815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63688" y="2636912"/>
            <a:ext cx="5544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yossi.vinitski@gmail.com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29249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smtClean="0"/>
              <a:t>Yossi Vinitski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i="1" dirty="0" smtClean="0"/>
              <a:t>VC Career</a:t>
            </a:r>
            <a:endParaRPr lang="en-US" sz="6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548680"/>
            <a:ext cx="54360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1995-2000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Senior Investment Manager</a:t>
            </a:r>
          </a:p>
          <a:p>
            <a:endParaRPr lang="en-US" sz="3600" b="1" i="1" dirty="0" smtClean="0">
              <a:solidFill>
                <a:schemeClr val="bg1"/>
              </a:solidFill>
            </a:endParaRPr>
          </a:p>
          <a:p>
            <a:r>
              <a:rPr lang="en-US" sz="3600" b="1" i="1" dirty="0" smtClean="0">
                <a:solidFill>
                  <a:schemeClr val="bg1"/>
                </a:solidFill>
              </a:rPr>
              <a:t>2000-2013</a:t>
            </a:r>
          </a:p>
          <a:p>
            <a:endParaRPr lang="en-US" sz="3600" b="1" i="1" dirty="0" smtClean="0"/>
          </a:p>
          <a:p>
            <a:endParaRPr lang="en-US" sz="3600" b="1" i="1" dirty="0" smtClean="0"/>
          </a:p>
          <a:p>
            <a:r>
              <a:rPr lang="en-US" sz="3200" b="1" i="1" dirty="0" smtClean="0"/>
              <a:t>Partner</a:t>
            </a:r>
          </a:p>
          <a:p>
            <a:endParaRPr lang="en-US" sz="3200" b="1" i="1" dirty="0" smtClean="0"/>
          </a:p>
          <a:p>
            <a:r>
              <a:rPr lang="en-US" sz="3200" b="1" i="1" dirty="0" err="1" smtClean="0">
                <a:solidFill>
                  <a:schemeClr val="bg1"/>
                </a:solidFill>
              </a:rPr>
              <a:t>Bs.C</a:t>
            </a:r>
            <a:r>
              <a:rPr lang="en-US" sz="3200" b="1" i="1" dirty="0" smtClean="0">
                <a:solidFill>
                  <a:schemeClr val="bg1"/>
                </a:solidFill>
              </a:rPr>
              <a:t>  Mechanical Engineer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MBA </a:t>
            </a:r>
          </a:p>
          <a:p>
            <a:endParaRPr lang="en-US" sz="44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yozm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3356992" cy="428625"/>
          </a:xfrm>
          <a:prstGeom prst="rect">
            <a:avLst/>
          </a:prstGeom>
        </p:spPr>
      </p:pic>
      <p:pic>
        <p:nvPicPr>
          <p:cNvPr id="17410" name="Picture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824483" cy="86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challenge.co.il/images-hp/images-hp/challen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429000"/>
            <a:ext cx="3888432" cy="388843"/>
          </a:xfrm>
          <a:prstGeom prst="rect">
            <a:avLst/>
          </a:prstGeom>
          <a:noFill/>
        </p:spPr>
      </p:pic>
      <p:pic>
        <p:nvPicPr>
          <p:cNvPr id="16" name="Picture 15" descr="https://cdn-media.web-view.net/i/zzdwddpc/IATIlogoactivetrail(7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933056"/>
            <a:ext cx="22208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smtClean="0"/>
              <a:t>2013 H1</a:t>
            </a:r>
            <a:br>
              <a:rPr lang="en-US" sz="4800" b="1" dirty="0" smtClean="0"/>
            </a:br>
            <a:r>
              <a:rPr lang="en-US" sz="4800" b="1" dirty="0" smtClean="0"/>
              <a:t>Summary</a:t>
            </a:r>
            <a:endParaRPr lang="en-US" sz="4800" b="1" dirty="0"/>
          </a:p>
        </p:txBody>
      </p:sp>
      <p:pic>
        <p:nvPicPr>
          <p:cNvPr id="6" name="Picture 2" descr="https://encrypted-tbn1.gstatic.com/images?q=tbn:ANd9GcQFC9Jj_WrnZR74lxRtigjrc1xPIvx42HDnk7FDrMHeyqCJNxP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427984" cy="3284984"/>
          </a:xfrm>
          <a:prstGeom prst="rect">
            <a:avLst/>
          </a:prstGeom>
          <a:noFill/>
        </p:spPr>
      </p:pic>
      <p:sp>
        <p:nvSpPr>
          <p:cNvPr id="14338" name="AutoShape 2" descr="data:image/jpeg;base64,/9j/4AAQSkZJRgABAQAAAQABAAD/2wCEAAkGBhMSERUUExQUFRUVGBcYGBYYGBkdGBobHRsYHhwbFxoXHCYfGhwlHBkcIC8gIycpLSwvGR4xNTAqNSYuLCkBCQoKDgwOGg8PGiwkHyQwKSwsLCwsLCwsLywsLCwqLC0sLCwsLCwsLSwsLCwsLCwsLCwsLCwsLC8sLCwsLCwsLP/AABEIAMIBAwMBIgACEQEDEQH/xAAcAAABBQEBAQAAAAAAAAAAAAAAAgMEBQYHAQj/xABBEAACAQMCBAQEBAIKAQMFAQABAhEAAyESMQQFQVEGImFxEzKBkUKhscEj8AcUUmJygpLR4fEzU6KyJEODs9IW/8QAGgEAAgMBAQAAAAAAAAAAAAAAAAECBAUDBv/EAC4RAAICAQMCBAQGAwAAAAAAAAABAgMRBBIhMUETIlHwFDJxwSNhgZGh8VLR4f/aAAwDAQACEQMRAD8A5Mt0vIJkTv5pPoqzEk+g+lMHhst2UwQP2qS2gqESWVENx2IiWgYIBMKGIQTvqnGqKRw7H4ZMwAV1Ebw2oEn8h9vqhnj2QsDVB75giMHH2I6fp43E3rcjW6h1ggOdLK2+xhl70vh3Cv8ACvYWYYgSUO2tI3jtsw9YIhvx7BDaBBTVq2GDESpIlZESBE6Vn5RAIYvvPUn3/nvTVFFMAr0ilWVlgPUfrXl0ySe5JoATVhwFmyyNrum28gKDbLKR1JZTqU+ymc1X07aNAF3Y4v4WEuWypj/7brsukNqADiQTOk56zNRLx8xI0wdwCNJH6j6j/mbdt2jlFthmUHRb+M5WRkE3SFAGJkvFQLvDDMQYGYztvJmPqPTvUjn3GWvTj+en7CpFhzIIgFYgtpgR/daZz3xUcWfNFSbBxkYmDgSD+/5daEDPLljWxNy6snzFmYvPuVDEk+v3rzjxYKEob73NWXcKqac/hBZtRMbt0P0nW+JRVM8KlxQIa4rXsSDDTqIU4mGESDjoKXi9Oo6CdBJ06o1RONWnE0mSiR6KKKRIKKKKACiiigAoqYeXMvz40uEcfiHWe0ETB9Kc4vleliEMwpYyVGkScaphjGnaJJgDuDwV9FFFAgpdq0WIABJOAAJJ9ABvSKm8Cjr/ABE1g2yG1qD5c4JYfLmInrQB5Y4IwXwVRlDZE+aYx1HlidsjuKfvldNrQAp0NqMnzEvc+acDywuMY9acs8QS5KiAwbUo+UiPNAnqBMdCBHSk27YByflP5CT+ZIx60shgRxPKCLxtKdZkrMaRIHnnVsFMgk4xNQr9jSSJBgkSpkYMSD1HY1apbJBLyoumWbclZmFXqSwmCRMLsJNReKuIxGhNCgAZYsSc+Yk4k9gAMbdSICvopTxNe0wHbfEuLbKGIVipZehI1aZ7xqb717Z40qjpAOvTJIyIM+U9K84MSSv9oQPf8P5wPqaYNAyTx3HfEcsFCSFELthQPzifrUWlIkmhVJoEJor0ivKAHeG+Yemftn9qapyz+I+n64/c03QPsFTOWcELjHVdt2gqlizkxuBChQWZjOAB3OACah0A0CLlbSOCLZCW0AL3LhUO3TCgyc7Is9ycSH+JsrbMEZC6tOPKsD4YeMaiWDsOnlHcVRC5nNW39XNvhdZEfHYKm2Vt5cxG2soAe6vTyRaEWbJaSMlviY9VUOT9QKeDjXr+UPGlyJg9d8MoOCO0Edi3Y5kltbULqZTdLh50EsAojSdgoBnv3EVETjh8JrbCchkPY7GfQrv6qtGRYJXMrvwrn8PXauozC4oJAR1JH8NtRaN8HYjcgiI3Hc2a8ih1t61Jm6Fi48xi4QYeM+YjVnJOIiXrzOxZiWY7kkkn3JyaRSJhRRRQAUUUUAFS+XcIrsdTKAomCwUn/DIIJG8dhuN6iVI4ErrGsCM/MWAmDBOgasHMDegCVeu4jVqAGkTEgdsEiAcxOPrUjgrrzKfMxA6QANpHXOciMda8v2gU1SBqnSsRgTLQJMSCBJ6HJpziLC2//Ip0x5GQiQWBZQ3Qg9pBgEg4gyOhW804YW7hWZIAkxGSATAk49cewqJTl5lJlQVGMEzmM5gYmf8Anem6icz0Grb+vebXaX4LH/03cAbYALE75ievpVRVzwb3FsgyltCW840/EbaQI/iH8gM5yaTATfYlQWVg2+vafyH7nBM1CD5qbaEjMAE4kATt8zYwMGJ6iN5pu3w2NWSsmfbGfz/OgY6tlnGosGPaTO+wwQKfHCuiFm4XWkeZj8UgEmFJa24AzgYgzGai3baiBtg5AlTnB7x33iNugYv2CkTADCQRlWE7g9RII9CCNwYAYww9BRXjXRNFSENA1I4pdQFz+1v/AIhv98H/ADelRqe4bPl6N+RGx/b60hr0FIY0P2OfoZ/TH0p61aKORg/OOhBgGMfamrcrqVhusx+YI7GKctGTbP8Aeg/kPzFIkhPMkXWxUiCZA7A5HfGaiU7xAyP8K/kI/am9JoQpcsWD5fc/p/2Kbp5bJOkAb/z+1NskUxNCaKIooEFOqSRA6Um1aLEKNyYHuaVw7Q3uCPuIoGkIKGJ6bTRoMT02mnLbESp2O/uNj+31Neo0K476T9v+zQGBiiil22Amc9h+9AhFFFegUAeUU41hhuCP+p/SkrbJ2BNA8MTRS/hHGDnavb/DshhlKkgGCIMHIOaAwzy3eKzHUQfbH226V6/EMcFmO25P4RA+wwOwpKLJii5aKmCINAhNFOJaOCRgnekvbI/n1I/ageBNO2rgAIIySM5xE4iYzP5U2VpduwWIAG5gUCwXHFQ6s6KRZSEtk76iZhiAAXgsxgQMDaJbtpqtrJga9ByIGpRpJ9ipJ9qrHYgRMgZicAmJ+sAfYU5b49wmgHy6w8QPmAIBnfYnFLAybw/EgakuhimZ0wWR4gMs43gMJyJ6wRAucY5QW9R0BiwWTAYgAkDuQo+wrzjOLa5cd2iXZmMYEsSTA6CTTNMQUUUUAFOAFSCR2Oe3+1LsXSDCgFjgEifsDifWktcJwxJifofrQMlKhcahkoM99Pf84PuD1r3heHbMCQMZ/tdBH3FK5JxGi50IIM/aP3j61vuVeETcfWqHRdUTnVnBkQOhAM+nrVe25V9S7RR4qyjD804XToMAhSw9D5ywn6NH2qC9lpEAiRj/AJP610hvAr3WuHASSdbQLYhYJltySWMf3RXl7w9wiMBd4q2DByFc7+uBtG05Fcfi4LpydXo22zB8vukKZ2WYPYkfh9Rv9+9Lu8nf4QeD8ME+bvsIA9wfbNbriPASkC7ZdLoiTpyTuMW5DD1Md6o+Y8C1tdDBiqKDLTMEk4XyqJkb/wC1ShqYzflFLTNR55M+UtKpY4wItCfN7tIOmYJge3eq+42ZYDPTYR9NqseLVQ0BB5RqZgDIz3JIO4GrGT1qN/WldpubdlUA+0yP3qymU5LsMXbelgV23B/OrC5y8OjMohg0wDjS22OkHHbIq05RygMmtC0gzOpZHdNEEtIn7bVquS8lZvwKDgGRDDAmIHl2G0es1Wt1CgW6dK5rnuYBUdWdiuIBIZQYJiYnIMzkUX+FUSo1EOQVJEZyIb/N19jXZbX9HQvWwSPKActjvB1TBj1nfpVVzL+jC4LZZArxJwwbMgzgk4I9eorhHWxfLR0lpksrKOOXEgkdjFepcIEQCPUD9dxWh5ty0W3g61OJ8ojbcidpxVQ4tljBgnHy4B6nBP2jr6VoRmpLKKE6nB4IqpJEDcwKs+A4AEMCjEyo2ODI1LvGROcbV5wnLmc6Z1aiNMyFY5wCYgnMfWuich8K3RpVrfmgNrEBhnJknDRAOMye01Xv1CrRa02mc3llLa8KrAUl+sNE98EfMvvESNh+J3h/B54eWfz22JBCrgAkDzdVO3tFdS4HlBaDcUaunl8w33Oe8R/vV/wfh5GVQRMZmPpn1rG+Lsm9sTSn4NfPofPfi/lT2bmoq5VlXMhYP9gkTJgzHXJzFZPiNRY6pkYM74xFfQvjbwojElowACYPSIiCDkx1muLc0T4ZCW0CLJbXqjVGDkGYExAJ+prS0ep3rY+q6lLVUprxIvhlACR0+9SvhfEWRkoM/wCHv9OvvNN8dcBby7DHp9Ose+akckv6LoMYMz/P5fU1oN8ZM+KW7a+gjhuEYzAnpmMN0kH1x9al824aNJgHSWHvLFhI+pFbblHhI3HFxUOi6gBEyNhtjuJz2HU0t/A1y677aMecwLYKqAWJbcks5j+6KqPVQT5Zf+Daic4uWSSIWJmP1/epXLrpAM7LkHsYPynv19I9a3d7w5wltgLvFWwYwQrncRvgbDpMx70q/wCAlYLdsOl0bmDJOSP/ABkhtgZMd/WovWQxyJaSUXlMwr8nf4WsA/DBPn77QAPcn86QbdoLqJjAi2M6vdpBicmB7emi5hy9rShGDFVWfNOxJOF8ozjf/aqDjEUNASYGpmAMgepJIboJxk1YhPecLavD7fuVVxTvETSKkcVxWsyY9IEf91HruVGFFFFAiVxNsyGj5u22rrEd5n61HY9D0qRwPEEGAd4idtQ2kfl9abujzdAD17e8dqRJ+pN5Ny52upA3IicA/U19G8s4JeA4WXI1FYUEDC53Cj1NcM8J8aLPFWSQLwkEjv1jOY6HbtXRPEvji3fshurNEH3gr9ge/SsnW75TSSNbSwSh+Xf/AEUXjfxT/ETzShBaQMxJGkSBGJwNprE3OL+ISMKSGG5AxmTucwdiBntU/n1pLkBZnSCVOkFY1GYnzYPTeevRq1wjKgQwfkJOpgpBEgQcEfhIA3irVUIVx4I2ynOeOw7yC9cZNQMsrgqSzDTERGnOS0Rj6RI6DzLlzXkW7AYOoMAlZIwSCIwfK2O+OlYrw9wmpWTSqaLnmI3I+Vfm7SW9YrptpTa4BTcMENgt/gWBg46Df/eqereJposaZYjycp5ryx7pCjJfzHEbA4wTMKJg5JJ71XcLwZQEm6iwYgJqPs3lidsTjrVrzrikVmcCCfKSXJJI6DSNoAMyd+vVngbNx7LsSynSxtrbiGAa0CCBtGsmW79avxb2lKcYux+pa+H7DNB+Gp1A6CEhj5hJOncyBtERvW34nn6cCo1qhvkYQj/xrG7gYJxsflBz0FVf9HhdbzBlQoiM4YSdllc4BkEGI6nYYrG+N+OuNcuNAGphL5kzJgdhkyOpE+2c6/Fu2suSn4dZdc3/AKQ711gQ8kwT5iIBJAVZ2ON694TxtcsokPruPHm2IBOBIIyM7bkfWsBwnEBVMtBGVgmesgdBv1q1RVADto040ozwcDGIwBqn/erctLWljBWhqZM2XjDkh4myvEoBrP8A5Sg3lTDKR0I8pA6j1rnqcsAySwbogEtvGRIjeImTXQvA3OUdrllwUtuPh4JjPlxORkyO0RWd5paXheKhQHa22QZAENvn8f8A3XLTznBup9un0Ol1cJ4mjT+DPD+pVJtOUJiLk6ZEkErMrnbPfGa7JwHIrQCtqz949BXGfD3M7h+NeZgEU+WWIDGcxEk5YDAO5MmtrwPiMhQGMAx9AZjrIwN5/WqNr22OU1ktyqlOtKt4NxdW3bgKB/PtQvHacCJNZq5zAyBqAggljn22xPb3+lSTxWqBqyM9hjE/ztVV3vdmPBXel/y5EeJuMxc8s6WjpPYETgnbeuJ+NONAtutsJpZpLKq/i3AK+qjcSY3PTq3iTmwtG4XMSTsJJzmAM+k1x3nXMhfLjTo+GAY2YZzMnzQO8HBmrWgi5WOeO/3OtqUKdqfVfYx9WPKuEe5cSO8Cdv5/3pni+BKZkEYMjODtt/PeDirjwdxy2+ItEprGoSvf0/5xW/ZJ7G4mNVD8RKR3zk3ALwPChnI1FfICBgHrCgTua5v448U+e2dUoZaQOgxoEgR1wO9XniPxzbv2dUQS0BfYwVH099xXOufW0uABZkqCVJUERJkZ82Nu479MfTVbpbpr36mvZJxi2vmfvCIFzjBcYgQpIYTJA2kMdz0O0DNTOQ3nZCQdRVgVOphpjaIE7sFgd+kSEWeFZbYQwcKS2pgsHIENg9ARHUTU/wAPcLIdNKoUcMxGCVBAEauzHV/lj0rRm1t4KcIz3Js2/H8A1+2t0gNrUTBIBKkSQYGCNJ+prB815a90hR5mfJxGwMDDGcCc7k9811Pg7ZtcBLtEMILf4MDBx+H+YrmHPOJQMzjf5Sxck9cCB1ABnUYnrsaOjym0i3qdrhyZDi+G0MVkH2/f1pin+M4ku0wB2AGP59TTFbCMOWM8BRRRTEFSrwkT3OfRv+f1ntTCpEEiRP8AIqw+OhJ8qhXiZJlT6HbfORsaTJJDvDk2wUIhipUHvq8ywezbSDsT3xNs8Y3wxqIOUdOwEupH/tFIuKWtwASyqCP7QZDGI3GllPrBPWpnJ+B1rcAQscQJMg3B5cj+8HH1FcJNYyy5CMs4Q7zXyi46quoG1bUx8utdRGk4kBd43/KXw3LWvcR/FdtRAZgWhhM+XRuYEfbO2PeZJL+TDF9ZE+gWHncnJkRg9K3Hg/wqbjMxmQIJBGJidRPaMe85qlbfsjx1LyqWW5dBvwl4fdnLEyJzPSCJ15IBGnp3xkRU3xnzdLlsWx5LSyBPlLEAmDkQzRMGRAPapvPubJwirYtrhmgGYa4+Mkb6RPY7Sa5v4i5+t26+kMmlTpUgEPGCSYkzpwSPSc5qVKds8vodpNRWX+hE0cPeuFNIVYlNLFtLCPLE+YZO4kHJnNWPKOB0JDopVgBYOMtPnd4/DqaM4wu43pvDXKBcuGPkCMS3WNSbYwSpEdp7Ct74e4G2bisvlChRonAEkBdPYHJmM9zMaFklHMUcKo7/ADtFl4W8PXLNu7dJhntadRERLDYDAEdBj6RXN/F3IdLku4xnSu53zGdh5frsM19IcttI1oq2kgjptFco/pM4K0r/AMOQSTOnTq29R2EfQelU6pyjNTz8wbo2qUMdDiz2NJBMASfLIJx0IG3aneXcDcvPCqzAnMAneewPr9qc4nggpOrVAgASpbb02+v2NNO4cKqggrMACRHtvON/9q2s5XBkYw+TU8hWOIMQNLS2kqZBJ+WCZ3iOnfOJnjsE8W7nTDabgGkmSyofMNsaoHtB2qN4Q4FnYaWUgbDV8kwJAYnM5z7elbDxZy67/DZXiLKHSCF6MS7b6onSBgDv0rLsmoahfQ164bqjK67tuyl24FAtr2yXJOkeYRswACjGkkYWKd4XmZKfGuNOnzKNmmLuoL1gEt5tycYMk1HOObN8JU2bV80CQCIbpuT+ISckTU7kPEKq3bxtsFLJZRjML5X88BSRGGLZy3cyOjh5dzRKNvn2p8f8NfyjxIXaWVtZ32id5AyOuCSBAIjJrU8nu+XUV0eaQMSdRmT6k/T9ufcoY2HVvh3TrCnVcYwZAyRsuYAzM6tsmthyHmdu45cfLIUMTJaOpjED377GaxdVBRflXBei9y56mY8b8xa7cIk6ELdI8+wgk9NWoQP2rEWERFN34pkMvmNvGoat86jO8x167V0PxjZOQEVi9xgEP4pJOcjG22du1YM8vtMj2luKLjlSFklSRtoMkx5iM99zsNLQzXhY6FLUwe7K98GeHFXE2YwZicg9Dg4NTeGvqACkguHRh0DGI0mZAOB9xmjjOM02xbX5YgTt2a4PUkEDsJ70zy/hiVfEmCV7ysbfRprW6rJlcqW1PJZ2OLY2/MRujp2HnZT7dP8ATU/mRhXdVXUq2EXy/L8VJI0nEwDmN/yZ5PwZcXIQsSJAkyDcGMjbzgj/ADCrPmVvzQuGLBiJzhQsPO+5iPSe9V5SSkXIRcoZfvqN8Ny9r18fFdpKBiC0MBB8umJPlGI7dttr4V8Ou1xjuAYM9ApAOuSQIAnH9o9opfg/wsbjljMhYxGJidRPQAYP1q559zRODQWba4ZomfNccx030gnsdpNZl17m8RLkIKPHf31IvjHmyPbFpTotrKyfKWME9wQWjEzge9c2ZeGu3CmkKhUldLFirBZAiZbeTgkE9djO8R8/Fy6wUMmlTpBAIuEbkmJMkeUkdNxNUfIuUm47aNvhu2rrukdMGCPr1xVrT17IbpcHGyWWoRWTNcdbC3GA2BP84pil3kIYgiCDtSK1UYr6hRRRQIsLoZgXEGTDQAAevmAGD1+lL4fgGMEoSJAI6kGYK94z+VKvo1h2DqZ2nvOfVW+1WfKOdKhXTc0bSHBI9dJBJ+8+lcpNpZiWYQTliRd8l5fq0+TCkK4mYXboc7xq6rorR8r8MN8JwF0gvbZep8pI3HbB/wAs9avfB3LLLwyKCHhtYjTORsACvYgAAiug8NyEaAIAEfz+1Y8rZ2SagjUc4UpZOY8j8FtfuecCAQxfrAjTqPsADWm57zpeGti3ZKLO7NuSBMxGQO3SnPEnH/AVrdryjacySQYOO0E+gHTeuXc54q8lwsS4VGECQdZnGTMqYMd4JPauEK5WSw379EdeqUmuPT7sTzrm63zauHUrq0q4YBdMyCSBI1GfoBnrWfTlurRd1NqAUkHMjQxIGOpAA9Se1Xlnl3xg/wALSVcF0tidSwAOsANKHb6CIrUcq8NlrVkFYZHxjqFIgxuBM/QjrV7xoUxwiHgux5kJ8H8gAtONIWDpLDOoqPMY7AwPv3prg+YjXJIChiFtxg5kFoG+JyTGcit1zV7fB8JnDuGzGYyT/qaBXIuP5sWZJcoGIU2lfIBO5E4AMDO+nHYcKlKyUm+5PxEo8dOx1fgebEqULQ1xYX/FuATMCT5QDXMPGvP2JLRhWCQVJzGZkjffHaO1S/66FuqxZgoGoy6lpGcKBKiSR/l2qx8acL8fhvj2QP4gGsYgEwwbI2aZBJERpGQKVSVdiyiM/le05BdGl2YEQDsCcz0B3pZuF4JABEAQYP8AlH0/5mpJ5e2NKl2ElpHYTO+Y69sVc8s5CSFuMVQOMyzZzkgCZ/TJ+uw7IxWTJjTKUsIvvAakkXGgyyglQNojzDfJO/Wc1af0j8RbN8gSrWwtuQTpGlVGVQFokkTirLwzbXh7fx3BELCtcxreBoAGeuSBt13FYDnPNfjAlyQ0GSSS2oMASc5/tGc5PYRkwzbc5djVk1XDBXcde0eS8q+ZVZSouEicg+Z4iP2jtXq8xuWltG3Dy2sEyTqk4mcGAN+hqNY/iagzKseY6gSu0agYOmT0XfEbAVreQcFbVlnh7j6VR/ieb4fkUQV6ndsZ3EjtoWSUI8rJVqjKyWYvBZXrr8RpVVt3AGm6CDpUBdLQBGx1NCnOrAPTT2UUWEW2sAKvlk4kGZESCe0delVvL+RfGUEAiWJA1MFYCZPoWJEiTt1itbwfLWgKF0Ltgk9AMn0z/tXm9VYmtsTXUtvLMp4nGu8yW1LOyOAeiyCA36/6o6453wvKL1pkvTpXqROpcGWcCQIg++nbNd043kp0nOcZHQiDgd5E1nuJ8JrreA6rKyqEiQvyrqPTTuI/tZkzXXS6rwouLRxlGFuGn0OP8TauhSkMWkZ1Hyj5VCj8WBk5Hm+tX/JOXTA0fKQHAzjvjfLHP9llHQ1N5+btq/8AE1aVEKZBwBgwo80SSdURkbbnZ+DeXWXh0WdcNrWNMj0ABU9MQCCRWpPU/hqXqVlSoSeexScq8Mn4dwKoUFrZXr8rmBPoB+/Wp/JfBbX7kMAYKkv+KABBY9DAArp3C8gGiIAFZ/xHx39XVrdryjqcyScA47dv+6qWO3GZdGShbGb2w6jXOucJwtsW7JQTgscSQJwIyBjHrXMOdc4XiPhO2oMH8twEBdO+o4kSQemB1zI953xN5XJLOFUjqPOZEEHMrvEbmemzNngPjavh6dNwFltCdSkAr1gBpU9ukCBXaqtQ88v6JNP5V/ZRJy7WEvFmDQpOrMiHLAYzJj6sfeugeDOQAW3GkKQQpYdSMtjsuB9/SveVeGi1i2CsMjiMZkKRHqJb8jW4482+D4SWMM+rMZAySY7kxSvvdicYijWqmn3ftnzx40vKeJYKgUCRgROdyO/3qgrXeM7i3ALh0o0wEkEx1wCYg4n7bGsjWxS/IjH1KxYwooorqVy7TmYuHUVUOBnJGsz0IMTJyCI3jtWi5FwFu4ytoayZHm0Ayd8GCR03I3rD2mX8QJ+sftWl5Fz8WmVdRW2vmJWcx0gkT7EwIJgnNV7YeXyl2i1bvMdo8KFLW4uCYPnhTM9Fnrk5rf2+c2yNxHfpXAOB58zgujFVAOSYclskwPLJnAnME4AirjhPGEAsWMIrTOQSpIAHWPmOT0bFZMVbTJ7O/U0LKoX4bZ0TxT/Vjm4WBHYA5+pFYh15fcnXec/i+RRIEdC5xjbGx+ud8ReL2uFA3yGYIPmBk47EjHuJ7iM7zTmQgkAMOukTE7HIjMqduhGIpwonJ5lxn0JKaqjtznB1fk3EcvQyjk41KDC/MT8pZj1mrI+OLVjVFqNIkiZb2B2nEkDauCjnLWwHMmJCjOnvLKdwCdupHYZlX+dnQukhyymRBBMtGwxIifUkGNzU/gZKWU/f1OfxFU09xvP6QfFlq+bcNqldYMErkgD3/P2rk3EcQTcL75DCexMj8z+dSrnMyRpZo6q28ZBgjtM+1V9osTBOFU/6ckge8/nWhp6fCjgo6i7fhR6F9qYXGIuaUuKrb4KkAN5fSWG2/tWj8P8AilrLoU+QwDqAypJBBAxBAOMjAzvWYtcWFUh48pNsDuoXKg7jJH+r7RbfGnWi6xoOkFjHyycN92Pt7CozqViw0dIW7H9TqfG8bwpdT8C2G1EAoxt5GSrASM9oAImveD55w9hSqW1LyQZZ7hlgSo80KZziOo74wHH8cWZ1IKXLR0afwuhxB9eo/ma7mPGaAvwyYYh5kwIjybDYgn7DpVWOk3LDbLMtRGPKRpOdeNWvXSLxJUbbYBE6QTgff6isdccXAqIMhmMk9GiAZ6ALk+9NcZacQWmCSd5EmDv1wRTnDXlFp1CS7QPiEnyr1HYTEZ7n6366o1rylCdrseJCeIugwifL+ZbbUf1A6A+89O8J8Kvx9FzUtzVA2OmC0FicgQBgTAxAzOB8N8KjX0GsggyYkTGYBjOR1j961fCc/Usz6zpViqqCIeM6oP8AdyZmBnFVNZulHbFF3RYitzfX7HYeE4ewgE3A2kQCAcA/QDO8jv0qy4XiLIIhm+wj9fWuVnxVcJYgMQbSso6bqNRjbcx7VYf/AOiHxLaAt5wsDcj/ABdAdpmYHvWHslB52ouypU1zJnWCLR8sjPSkcRy638NioBxWO4bm4BE5IH/OJ361JHPWC6c5Eg59DHvkV3Wqra80EVXorIvyyMh4u4dlGzRqnyqSRnOB+sdTVn4I4y1GoFiCcyVGdsAGTOd+1UXiLnjE6g0IwjQ+Bq/svIlSQDHsDWP5fz57d2fMuqV1DUGWFHzgneJz1jfpU6aZTrx6Fu6aTxLufStrnNsjcRG9Z/xT/VmE3CQR1ABzt1I71zjgvF8CSx8geZz8sQo67lpk9DiqzxH4wa5oBI0NMEHzAzsD7GRtInvFd5ePZiMipCiFT3qRori8vuTrvuZk/IokDfd/5irHk/EcvUylwkZYAwoySCQWJjM+2a5XzPmQgmAwgTAmARuQREnHTcEbVWrzdkUOZaJ0jIUk58yn8IJ26n0qfwbnHqTlqUnhneT42tWNWm1BUFiJlvYHbV3ArHf0g+LrV8W4YsCNYwSu4H1/P2OIwN7np+GpUh2YGRBBPmgSBiRkz1kYMzVXc5kSNLH/AAtvG2CO0zU6tHJNbn0OM76o8xXP7kPmNwu7N6z9Cf8Ac/nUKn2uN3kLIHsZP2OaacdjNayMmTy8iaKKKZEcSySJ6Dc1I4ZwMjLTCrAOe+eu1Rrdonb79Pr9/wA6dS+yN5CQYIB653g9CfSk0STwTW5g6Mp1FiCTJO5giR6SSP8AL61aWuJLIttD5vhyVAPmbW5YE9gjH3j1rN3rmRH4cD6f8yfrUgcQwIPXSTjqCCYMfpUJQTO0LWmT34kMCHJbRpUb/wCVvcEaT31ek01d4wrcBgaVOQNmBJ6jqdvvUPiLhDtP4iGPqDDfoaLi6rcj8JAbuZGD+RH270KKE5sRxdwMZBx0E5AG09/f9KYViNq8orocWz0mneHv6ekgxI7gEGPyFM0UAngncVdDXCVMqSXHuVBM+siPpUa5gKPqfuR+g/OvLN3SZicEfcEfvSCaQ28kkXyNLDtB9Y6H6RTl7jRquQPmMj7zPafbuaj2SNLAmMSPcdPqCfypmjA9zQrWdqU94n2HQbfz603RTI5LDgLp82Qog6m6hcYA74gAdTn0kWeJ1mCu5BGSSEXJA7kxuckx9a/h7a6WZicfKP7R7emM/wDdOpcCoXzrY6R6DrH0gfXG1c3E7Rk0kX/Bc+uIlxyc7au+Z0+omAPQHvU3hOILFfikLrugyv4DKTJmclcAzASY2rOGz/DtW1MFmlicAEhSuewVp+9SLN+HyJSwsx3Zo1FiNySSPpVadUecF2F0ljd77v8Ag6Jw3iFn49EJBUfGJgmCwBgARmI77t6CrJebgyFxJtCTtJ2ntswB7xXMuT8X/wDU27paFNxge+ksomNxOswe/tViealUupnWbFvzapBm1q2GzBtjNUJ6JZ49PuaFeq4bfr9hjiuY6zfSArMdJLNChg3ynb+8s75H+Wvu8xARHUsHQQV6MQx0vOJHQiN1HUmqzmt8tc1HOpUM+6iffMiovxCDPb9K1YVJJGRZqG2/fc0tjiiyLbUw+gkqAfM2uSCewQn+TUF+IDAq5JFsBeu34T7qfKe4PpNQRxDSp6kN+YODHtSeJukOSfxQfcGDUlDDOcrcomX+MIuA+XSucbMCTOfy+9QeMuhjIwNgs5AG0nr7++BSnXVbJX8BGruZ2P0Ij6jvUSppYOUpNnqsRtRNeUVI5i7oHSYgb9+v50iiigbCiiigRa/hhAQGXSwnBKlSTvkHSDHfbYUs2VYkwiiAsmQqwAC505YkjAEydRIMUxxJIaBjOwJIn0mnFggam+hBgD005+1IZW3EihTEH3/cVK5hE40YjKa4PWfPkHMGIGNupiM8x6f90xCrl8sADnTgd47e3+9IBryvVMHFABFTON5PctLaZwIvJ8RCGUyssv4SYIZSCDkRmre0V4q1ZskWrV20XHxIA1o8FdWkSzK05yYfstRhc1WvguCHtMxSdUwfntkbDPmGBnXnIp4JKLF8sc/1O/aW2He7ctSQAzqttbztpEahMSSDspmmuecDattaRA4YWbZvav8A1GGo6BAhQrKOuQc0jlnFFC8T5rdwAgnc23Xp6MR9aOaOzXDjdsKD1ELA+0U+w9q25RW/BMEgEgRJjAnaT0putjft37i2+CsPrF3TNq2sNc0Kui5cJVfJMlQT5QCxEmTk+K4Y23ZW3UlTBBEgwYIwfcVEi1h4GqKKKBBS7VuTH8juT9KRUhhpT1b/AOIP7kfl60DSE8Rek42GB/zHU0qyNZROkx9zk/z2qPXoNIeeSbbufEdpwslz6AAyB9IA+lOWeIJt32OzFT7sWmP9Oqq5XIn1o1mI6UnHJNWY/kncNdZviNJ1AKRAx86AR2AxUvmAZPMZE2+HPuPhwf8AaqhHIkd8H7g/qKuLtgMhmQRatHJgY0iBOSYJNQlw8++x1re6LXvuQ+YoNFqNwHQ/RyR/7XH2qIFkT239v+/1FT7/ABKPbuFh5y66IOAACCI6iNPX8NVyuRMdRBqcehysxkdQiB6Ak/oAP560h75KhTnTt3A7e05+p716B5Ce5A/c/tTVM5s9BryirbhLa/D0XFCm5D27hXIILrGo722MgkTBUHowpiKv4ZiaTV5wlkWxabGv4yNOZUKWlex/A0wfmXsZY4ngi7PdZgAxdtTHLGdoXMsZgkAYboDALJVUVNbl/wDBNwlVAOlQZ1OepURsuJJgZAyZqFQMKKKKALj8UFcaSwU4hSJz/lE+sz1pD3QAdUalIlT8ricxGx6ziZJBB3r14lgSdRkggnfBBU7+hIry/fZzLGSY7DYR09BSwAX7gJMAhZMAmTHqQBJ9YFN0UUwCrDlPL0ulw91bRCkprB0sw/CWHySJgnEwDG9QBWouc04FrShOGNpgQWbWbhJ0geUllhSVkqytBYwcxTQ0ssquI5VdtfOpHZhBX6OpKnboelIu8USdRPmBGfQbfaB/Ip030BOguucdvrH8+9M3rwbcZ7iM+4jemTfHCY6L4Fwt0MmMx22n1P3r3lvDm45Y6fKGY6vlJAJg+5xHWagz0qXw6IwIZox5YA+aV3kjGmfrGwzSFnI9f5iQjIh+czcaSS+SQJOyCdupyegAeR8T/V3u/Ab4KlS1wrGnYDJyAdYwN8dqk8v4JQ2fNBG961aX/USx+0HejxJZQWrLKvDqzaw5tXnuXGI0QbquTo9I3k9qbHJcZZnaKKKicxyw4BkjVGw6fWMxT3MLoZtQ2IXGMQI6e0/WotFLHOSW7jAUUUUyIUUUUAKU5qx468jXSUgKyACP8AEZ9RFVlehqTXOSalhYCvKKKZAfa+DbVcyGY+mQv/8ANMUUUDbyWfDvZ0KGV1cEksCrK2cTbbTEbTqM9qlPfDWgkKdPykDS0TuV6+4PTMxNRuUcQVLDSzakIKrpzkGWDowKiJ2HQyIpy+iscRJOAM//ABVFn2FNHNiDxGZ6iPuBAP6Z/u0JckCZIXZR9cknbJP3NRmt5Hc+s1IsWxE4xmDP7GmIe42wmjzXka4FgIoYqoBEKrL5ZySenqxJNU7rBIOIq7vcCba/EeyxSVEhxpk9C6ht4wJBqt4+8jaNFsW4WDDM2oycnUTp9qTJRIlFFFIkFFFFABRRRQAVZcq5Dfvrce1bLLagu2AqgzGpmIA+U7npVbVlyi18TUhuWbaga2a7AnSRhSAWLZPlXfNAEu/wtu0dJuLeYbi0fIP/AMhHnO/ygjsxqKo1mFUKOpyce7HEU7cv21VkSWWRquSF1CWkKpBIUiI6iCTuALLmHLvgoEnQbjFTq+UaILDUFyFLKkgRqV+lSO3BR2rOokDsY+n8/apotpdtqof+JGqIIGokgrJMaoVTOAdumTlvDFWYkTpB1QVmI1HTnPlB2n86Tx/ANbd1JB0acjYoQNDf4Sun/UKBJfkMvwzo5RhoYfhcR+TbfWo/H8I9uNass7SMH2Ox6bVeDxbcPC3OHuol5SFFt7mXsQT/AOJugO0bbe1Ulzm102RYLH4SubgTEBiIJB3EjoMdaTIPHYh0UUUiIUUUUAFFFFABRRRQAUUUUAFFFFABRRRQBaNzguQLgi3ibdoJaBgY+VCCc7sCd6kfFQpKrhVlgcKsmAoySxYwSxgkAgAAVRg1eJ8J7CqHFshlLhstcYlxqWICqiwIJ3ZiTkQCaGrdqfOdok46a1SQR6kj6U7w1mSYMEMQDgAEmAT/AHDBBOwkE4NSmsKw0i/wih1toBJxpM7lfLLAsxJ3PaKavFCzhb6APbto7RIMFJI1QRm2pPXJ3p5I4GuDthma2rfCutKMrFRbfupZjCGRA1SJ6rVIwzVoORpE/wBa4b2m5P8A+ukjk6yR/WeHgGJl4O2R5JjMbdDSJlZRXpFFAHlFFFABRRRQAUUUUAan+jKwr8z4ZXUMNezAEYBIwfXNVXMnJfJJxP3yfuc0UVLsPsW/hxAeZ2lIBU3ypB2IOoEEdoxFPc8un+vRJgWFSJxpHDmF/wAPptRRR3Xv0LE/m/VmRc0iiiolYKKKKACiiigAooooAKKKKACiiigAooooAKKKKACiiigAooooAKKKKACiiigD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xMTEhUUExQWFhUXGBsYFxgXFxobHhgdGRkZGBsYFxocHCggGh0lHBgaIjEiJSksLi4uFx8zODMsNygtLisBCgoKDg0OGxAQGjIkHyQsLzQ3MC03LDA0LCwsLDQsLCwsLCwsLCwvLCwsLCwsLDQsLCwsLC4sLCwsLCwsLCwsLP/AABEIALEBHAMBIgACEQEDEQH/xAAbAAABBQEBAAAAAAAAAAAAAAAAAQIDBAUGB//EADsQAAIBAwMCBAQEBQQCAQUAAAECEQADIRIxQQRRBRMiYQYycYFCkaGxBxQjwfBS0eHxM2IVJEOCkvL/xAAZAQEBAQEBAQAAAAAAAAAAAAAABAMCBQH/xAAtEQEAAgEDAwIDCQEBAAAAAAAAAQIDBBESIjFRIXEUM0ETIzJSYWKRobHBQv/aAAwDAQACEQMRAD8A8SQ+kgGCZnYYAmJ3+30qc/0wAySWWSGLQQwlWGlhwZg8jmYEVy2SocLCiEngtE/nGanFu263GHoeQbaAyCM6xmWnKkE4gNmYBBnSXAIJTUQRpAaCWBkTHq0kSPSRxkVBoJBMiRiNjgHPbj6yfelvO7EuxYknLGSZ9yeaXqen0n5lYQplTI9QmDIEEZBB5BoHdMqSuv5TI59PAbAzBMwN4jmlCgISAZVhD+rP/r2B5+xpwtF7gSSpOP6jH5iMyYxqbaRiRJwTSDqMqpWUVsqDl/UT6iNzBI1RtQQgErPAP6t//P6Vabo3EWyjByUbLKFh1GjVI9JOoGSQIO1J0zaTkgeXLpCqSW9MKdQGoAgYMxDQMmahkkn74H9hsKB9y9Jn8UQZAjaBAjGKaoBgbGcknH7Yqa9bYBbmpW1cjMFQpKsCJwGXMQeCYMM0gfMCZWVggZOx2MgZBAjI3xQKixo1akRsFgCZE5IBIDRtEgYpfLELG7KZ1QACCflhs4A3G522NIzxK6yy8QTB5GDGJ9qjmRk7bD947UD0ZSCNI1HTB1REb7mM++1S2b4BIcC5wpYsADgajEMRAwMcfQ13SI3yJyPcjGcjFKitDEbYDfcyB+n6UDrGkyCpLEQpHBntzO3tM52p2lCk6/UAfTo51CBqBzgsZI/CB9I7kzvJ2wZiMATzgCIxEUWhkiCe4xMDJgkGNt/rQNZyf1PvnudzU7M7gsWJZiqAQZYAcGI9OlBG/qFR2bTMG0rMDUSJ9IG57RkfpSWCoJ1atjGkgeqPSTI2mJoFe4W1E6QS2qAoG/aBAA7YHYVau9QHKsWwoJ0lQBm4zeWmhSI9U5CgSwjaaiERBJEkTicZzvPO1CAFSNLFpkEHAUAlpWJPBmcAHBnATo6qmCC7DlJ0/MpXJ05BDTBghYIIpt6z+Ly3VCIEzEgAE6iufVx7xUdm0GxqCn1GW2wJAkSZMEbbx9lu3STqOk6p7fTYbHnP1zQOFrSYuKywc4IMj8GcD8sTU4ueWupQ3rBKf1B6YYiSF3MCPUBMnG1Vr99m0yzNAj1cZJgZ2kk/c0vT9SRgswUgqQD+EmSBONwDHMUFq3Y806mZEnSsKsbCPlAAOF43ZlneajN0sqj0KsQzKACRIgOFy0FJ2nmq63yFKgsASCQGgGNpHeeaYVMAxg7e9BafpYV9I1KHIW5BEhQZAzp2KkjJ295iV1xr1N6YwYg5gZBkbHik8hg+iRqnT6SGBnGCk6vtNItqGKuGESDAyIngxtyMUEr6ZbSfTIIVjMgKZloXbaIB9VQeXiRBHPtM4/Timzjb7/2/ztSggQRvPIEe31/KgFciY5EGrfXsrMzS04CnTi4BK6zLSpIAMZzO1QW7LMflOQTgfr2AnHtQdAY4YrPcA7icxExI+9A1mMmRk9x3zI7f80awBEQeScyDkYIwfcU6+CWJCsBEgGTC8Z7RzTpYqSQdMBdQXEjKgngwD9hQQ6zM7kzvnf68+9DuTuSfqfef3J/OlVzKxuNo7zP5/wC1WrPXtblUCFdRI8yzadu2SykjA2BjegitXW0kAEIY16ZyJGGP1AOcTUSHSwODB7yDB7irlnpiAQzFQyyFyPMMkJp/Cy6gCTMQDEnFQ9N0msTrRRMGSZA3LEAEwBJmOIEmAQje7MyBOM7feO+w/PE5pGuE4JmTOe+2T/nNW73SpoVtQ1MJAX5QZEIzMRBiW3PAjMiF7QCK2lpM/N8pBkBk2J9SsO0rvxQMZIYkatIaA2/PsYJj3p6vK6WZR8z6tMsWiApaJzGOBqmms0gIYGnVkSdRMY3I4xA55qyvhwHlm7cRFcnVHrZAv+pBmTwO+5FBSS2zbAn/AHMn+x/KnSNOJDZDZ+YHaBGIjMkzIp9hkgqzOAWU+kAjBIJKkiSATGeTkTS9IENwBgdHPqg7cGCBnaQeJoE6prZ0lAVMQy7gEcqd4Ig52M8RUVsGcbjP5ZpFWZ9sn8wP71IvTMY0qWBxIB3iY23FBKeoDzqUF2YszsTzqnAgASQfqO2KgF2T6hqzJMmT3E+9adz4d6sWw/8ALXdIGosLb4BJADmIU4kAwSCDyKQeA3zcIt2rwVZOq5bKQACZbcL8rc8UGY9sgKceoSIIMZI9QB9JxseIOxFW+nsreuqupbQIA1XXlVKp+JowCR2xIGYqHpeme7dW2uXuOEEkD1MYEk4GTuatno79u5dtAgXELWXRSJOnXriMMo8sy08jvQVfKt+Xq8z1/wCgKf8AVGTgDGcT9qnbStx3HEOgWLigsVYK+v5gASDIORnmql64C0ougYgSTBAEmT3OfvUZM5O9A66Fn0kkQNxGYGoRJwDIB5ABgTAsWuk1IphgWuaNbQLew3Y7Hk8RWr4D4Lf6hLnl9Jeuh4S0UW4UW5rQ5YELi2WHqJjV96teIfBfiqqxudLf02wE2L6VmQqQSSsniRv70GEgQIz611yUFrQWwVguWb0jcxBJkTAwal8Bsi5d8tr69Ojqwa4wYiANWkhROSoFRXPDHCB/ScMWUNLWwjBD5i7pkiJ3qrbss06VJ0jU0AmAOT2GRn3oJ1thbZLqdTx5ZIIEAnUwMwYK6Yg7nIIzEtxkJCsRIKnS24O4JByD2qKrWhHfSp0JmGuTMQSA2mc4jA5oJLoDImq8zadIA0sVthtZKydiCAYAg6iZwaq5EK2Bg7ZyBn3xxW/8FeGdbe6hLnSdP/MNalouIGt4BMNqIXnAnciq3j/Qv07tbv2DavkL6CpVVEIdaQ5BLEMDgrnEbAMvpmUN6gGXOCSODHy53g1DVlUteWZZ/MgEDSNPzEFSdU/LpYGNwRHNavgHgFy/1CraGoa/6dx0IstD73WPyoQG7mQBGZAYthmB9O8H8hkz3GNqlu3U1PAaM6DIBy29wZB9MiFjJH33LfwL1zkpb6a8zrqLjy2UADYhmgPqgxG8c1leKeCdT0xA6ixdtTt5iMs/QkZoM+rth7JuSyMELrgNOlM6hsCx+WDI2PfEFsNcKIACflUAATJJycSZO54gbAUx7ZG4j/gwY75oJb1jLeWWuIgBLaSAAYBkcDU0Sd8d6IYgYLBVJiDAExOD3Iz3xUa3iJ0krI0mCcjEg5zJExtS2WaYBORBAMSNyPpigueL+F3emuG3eTy30qdBMmHUMGlTGxBiedqhNwXJNxwCSSYU76cSBCjOMf6jSC4o0wxMyWVlkAidI39UgDMCJNO8R67zGLKi2wQJRMLMDUQNhJEwNgAMxJCK8mhlKPOAwK4IPv2II/ap1u2mlnDaiScZ3z3HM1Xs33SCpI+YDtkQwzjIMGn3fLJJGpQZIUDVpE4BYkT+XNAy/cLsW0geyLAAAjYew3OTuSTJqTzyS0FUW4YYAHSokHYAnSD2k4qO2Cx9JAJJETp3Hc4gyRvSEQD6snBAzgHk7bgbTQLcVgCpJ0/MBkBpgBlB7j9KddVyoBMhASBPygkbDiS0wO5NRCWIEydhJ/TNMoLF064gAEBVAAA1Y3xkmfb60nTxqUMhPqEgSGInKjsftTz6GT1mQoMgK2kmWAWGIOCDwQSREiohdy0gNqBEtMiTOoQd/rO5oH3+ma2TqXEsu8iRuAymCRIO/I4NQrHP6CfpzSA99qcQMkd8A780HSfBPhY6rq8WdSW0810GoiE0gkySQCTJnudsR67d+K7llNK2untAE6NNtYQEbATBmfrj8vIPgnxM9J1JuNqC6Sl3TqlFJT1Np/Dr0j77bV297r+luqjG9aOpvxOJyOJzIJ/avQ0lcU16tt0Optki3Tvs6E/xBvhclCogGLajkfLOJAn/AAVFY/iDfa6cpoLME1IqxMgFjtOQTmMb1zb9V0gW4i9RZINwZ1KJGcgTtMfaprn8o4WepsSqgL/UQ7CIiecH6k1V9nh8Qm55fMm/FFyx1gRvJtDqVKN5oX54GrTcQehwZAyJxXmvi1vS7ahFwsxZVUBACZXy4O2TiBAivRv5RrdyRLDeP3kR9q5/+IvTf+K7pC6tS4UDaCJIwTlqn1WnpFOVY2b6bPabcbSwOj8PsP01y4eoVL6NIssrAOgGSriRr1GAp4BM10vwZ8K6XtdR1lkNZJGm2x0hzggP2EZg7843xfhDpVNzzHUMqfKDPz4IO+Yxg4zXet4hcvqLasdCktBOEYkAkccj86z02mi0crdmmo1HGeNe7Z8V+LL5hbFwWUUSq2lCKZyGxnGP1+9Y/FHVLcx1F3HHmEgmAIIMj3rObpVtAi9pCz87OAqmQCf/AGGOPb717HXWLPVE9L1SFkZglz0nVIIOGGZBPH04q7bHXp2hHvkt1byr/Ff/ANewa6E8wD/y27YDvgKFuZh40+x/OuF8b8Fu9LcNu8IaAVKwysDBkNPY/XggV6J4d0QDP5jEaEYoPLZg7R6VMEaR7zwKp+LIeotC3cLFVkISMK2509s7gcfWsM2lraOiNpbYdTas9U7w4e51FgdMi21cXyW85m0FCsqUFvGpSIM5z7gwJ/hroR1V9bLaQXObrswFtQjAs0TyVI91A/FVCz0DtdFkCH1aYPBG8nsN5rvei6Sx0gVDqKllN1lgOwG8TjYmBMA1Fg085J/SFebPGOP1dt4h8Tr06jpehAt2EwugaWcjdydxJ+9c/wDxN8RudR4cguozPavK3maJKoysNLtwpLLB59I96yOtt6rjGCEJPllyNUABlkrI1aWUn3Y1F8V3H/kIJMC4oMHBHqIk87DHtV2bDSMM7R2R4st5yxvJv8O7Kv1N3qRZtegKLalCUVznzAHZoYaZEmJavR7nxd1AhTfW2RL/ACLBIk6YC7nvtJk968o+APHE6Y3fMYKr6QN5DQ0GB+GJBPBK95HX9R1/Rtk9RZPoP41nUNpkiJArnSxhnH67butTOWL+m+zdufG/U6CfMEdyEUzgErAyZI22yfpU6b4wvaGW7cZgcgMqFSSw+ZWQg4ntk+0VjfznSm2iefZAkk/1FxtE57TU6p0hIFu/ZZ/whbisTOYAB33qvjg7bR/SXlm77z/an4z4R03UPqtBemuSqB7Q0IqyyuWtoPUSp3BGAd5rz6909ux1TI5863auwY1J5yq8EAxKalnJ2r1PpfD2tAXAysC5XRqlhAB1FIgKZ3rgv4hdLo6kNAGu2GMCBIJX74UZqLWYKVrzos0ma0zxsw+oa21y4622S0WfQgadGrUbalyPVGJ5IB23qpU/VdKU0yyNqQONDhoDcNB9LDlTkVGGEjGOc7/7V5q9NcCCCA2y7mQSANYJhSMnjbaTvUdhGaVUMWPCiZAycb8A/Y0puiCAIn9sbTsSRJP7cue2DpCEnXuvZpKgdiYzP/tHegkudfcOnUSwGYYkq0QMg4OFA+1J1NgDSWMF11wFECSYAhtog8bxxTeq6xnj8PpCQC2Qu0yTsAo7ekc1A5E4EDtQP6awzsFUSx2yBsJ3JjilEozBlBI1KQ04ORODuD+1O6tCNEhgSgJ1CN50le66NOfrTbl+STpUYAwMYXScGcncnvNAhclQuYWTz+cf396l6eQrOZ0iVX0yupxEGTj0hjOcqPqE6frCuIBWGBEkTqGZKkE8YmPSKj88zJgkAASNoiMbHAjM0C31gkKxZAcGCBnmDtMfpTbTZAJ9MyRmPfamq0Ajv/vP+fWnMRJC7GBkCePyz2oJer6rWLYCKuhNHp/F6mYsx5JLH7ADioHYkySSe5qW0VXWHWTphd/S0jJgjYavvFRPHEx7/r+tBJ0txlZWtlhcBxp3nER7zXpvw78IdBYtK/XB795oPlW2KC1zDOG9RgcdyMxNcl8DdMH6hrjgEIsj2YnBAGMCfYV1vVXXZ2AySsf/AK7feZq7Taat68rI9RqJpPGrQ6iz4PbYoPDhBXdr9wmDAGmdiYBB9z3qfyPB7ardt+HZRv8A7l244kglSyyQ4lTg9jisseFsVDXCWOBljMcAZwN/bFF7wsm82gMug+kjcQ0zPeciPaq/hMXj/UvxOTz/AI0fGQV6jYKx/qMttgVTUAfSROMnEYgb1yf8ROqAS0qmdeqZUfKChEHjM7cY5NbXiPWWrGhrrZdZdtUsx1Ek7y2e+815/wDEni/8zeLhdCAaUXso7+5JJ+9Z6vJFcfDf1aaak2vy+jpPDmW3aUW2lGOsoxGogzALADOkxitvoFtLaN1ldX1M2SNHlAEY/EWDAjOIFZadKEtopKPpGktaIdSV9OGBg7TNaHhF0rqK27dw6WUJcAdG1IVEiR379qorG2OOPhhad8k7+XAeOeLv1NzW5wMIvCrwB/c81nVN1LGQCgQqNJABBJEyWn8Xf6U2/eLnU0TAGABsABgCNhXh2mZneXsRERG0O++B/Hje12r5DELqQwAIwCIUAYwfoT2FbqdLaClSjFm9aOGhVAkXPTs86Yx/p71xv8POl/rNd1CFUqRzLRE4jScjfg12rqhdVBWTENqCwTvueCa9fSzNsUbvM1MRXJ6OY8VbprHWJcJuSyoQw+XOtLjOCAwhdEAbwe4rper8PW+yMoxpy2qQ0T6hgQCP23ri/wCIt8tetqY9NuN1MSzblT3n86w+m6i4jm0LkoXCnSZVgHBkTwSJqf4j7LJau2/q2+w+1pWd/o9A8esRc1CDgKSoCyAAq+mBwORnmqPxiynoVAwRcWciPlOwj6/pWl45e0kKNQkQ8kZ9UwAAPThcGcie1Y/xL0TnpHZVZlVkZtIYhAZEsdgJx+VV5/lT7JsPzIcr8OdV1Frqbb9L/wCcEhPSrZIKnDgrsTvtvXpPgfwh4bbW2L9q91N5tOsC4URWOCqaPU2Yrnf4ddCQH6iCDOm2YPGWg/da6MXrhclGIYMG1AmQe4PcYNTaXSVvTlZRqNTatuNV02fClYr/APGJ6X1Zu3JkFvS0/hE5XbAHFWuu8S6JvKb+R6YOiBEwSEgllhcDdpzP3qla6FtYZyWLk6zqMtOTqM5nBNVE8MLamggDvx2+vAqyNJhj/wA/6knU5fKbp74FzgiOCVAkTERmD9jFcZ/EO+v8wFADf0gCW3Uly0iIzAAzOGPtHV+LeJ2Olb1gGACFBBZjp7e/evMfFeua/de60AuZgbAbAD2AAH2qbX5a8eEd1Gjxzy5T2V7QXOokCDECcxgbiATEnjsdqXp7mllYgGCDBiDGYIIII9qd0d4I6syLcCkEo2rSwH4W0kGD7EVEa8p6Sc3/AEhc6Z1aeA2ATPMqP19qbeaZIwuo6V1TpBzHv9ajRCcD/Pp3PtTzaAgkjeCBuMAnB+4+ooHXDLyoCatgCYUHGSSTH14NT3fEGBhGJQYTUiyBvtkLkkwDEknmobTONTqxEArJOSGGgqO/paCO1NfyyTGpRwDDHbk+nmeKBouAAiDkQc+87fSmmIETOZ7e0frTry6fT6TzKmdwDE+37zSBsiAOMRMx7HeaB1syQCCQAcLg8mZg7b/SlNnBIIIABO/JiNv1295IqIU9hJhZYAYkfc4k+9BJdcKfSFJBBncSJkAHBXPMzp96hZY/7n/qnbT3+xEEZ++360zUYjj/AD/egksMZAAnfYCYjOYPH5VGhyJEjt39qdctxvG04IP7UBcExyMz3njnag9H+A+rV1uMtlLIt2rVtioP9VlLlrjE7MQwmPb2q/fZdYYZ/QniM+5PH7Vzn8OOr0+ammZ0ZlsSTJjbsNq6c9GC6gmCD3G8wOBwYr2dJ8qHlar5shfhrpGE9R4h1j3bigwogB9Ook6plRsBg+odqmv/AAf0CtA67r1wCS0HVlQzCNxGoR7TJGDSv+HO190QzBImRx3O3H7UvRdCzvBJDDkmM745wTtXz4Snmf5Pib+ITfEXwj4ddW15d9rJVBbRjYE3SHbVcvEMNZIIAgA+kzwK808d8Jfprmhg2wIYiA3crnKztMHuBtXeshYrbUtg8mRIxIXAB37z++Z8fXkt3LAIDsgLE7gkiQCrSInTIgSB3M1Pn0tKUm0N8Opte8Vk7wXr7LsbfS+bbS2AyC46lsqPMIIEfPP2IrV6ICxJKqdQOkhyNHqGYB3gEQRGZrzLo+pa24dDBH+QfY16H4Z41bvLClNeCySQTiYSQC0HGNo+hOmkzxNeE93GpwzE847NgfD3hfWEi8z2L7sCL6ElSTH/AJFbA+ojJJJFL0v8L+kMPe8VS6oBtqq24MBJwTdwQsxxIWZypz26YZe2YYZiAdvZpkbbz981N0vhuFLTDAAgmScttgHgYztxOO8mjpe2/ZxTVWrG3c231VizcH8naC2hIUOAxf8ACWuAyCSDPtjtNRhfxhgsAtngKMmfpn7Vt+JNaazb8wFGsW2UsdIUpJ8vYA7GCTmY3rz34m+IzdQ2rRHlAgMcan5AA+YqCsz7jbFd3yVw0/45rjtlswvGevN+89w8mB7AYH7VIfC7ltemvNp0XiTbhlJ9D6TqUGVz33qm9kBQSw1GCAIOCDkkHBn8JzmrXQqNAHl6nNwFXDGVVAS6+WNwZUzH4cc1482mZ3l6sRtG0PRutsXXuIuhmZshQDJGnVI9oBP0FZnxPddOhYB2UO6BlDQCPUYaDDCYOZyK3Ors6iG+ZY4EghuQG3wZFZ/xPf6e304TqUuEOD5YttB1qhCsxaZAJBaP9WO1ezqJ+6n2eTgj7yPcz+HVyOiuEnAvMIiYlEzWtdFs3TBdbbSJWC6qfxDEFgBjG8e9Yv8ADsH+WZBB1OxwZI9IEHsfTP0g810HTdKhcliR2g45LZ+3autNH3MeznUT97PuRfhPoV8y0/Vdb5pZCjtg2wD6jpDAHUDEmdpG9PHwv4f5SI3V9XqV31uhcF1YgpqVmKyokekCZBOcVnr0t1yzAkxmTJJHB3k8VZ6Tw4sHOo4UnG/Ij3wDkTFc/B4/MuvisniGZ4h/Djoi0WfEWDEnSt2wTIJxLq35nT9q4nxPwo9B1Yt9QiXlRlYqrnTdSQYDjIDCRO4z2r0ToNbNoB0qWDE6QSImMnP4jgQDPtjjf4gqp6ghSCUUKZOWlmOBHH9xUmq0lMdeVZU6fU2yW4zDATxA27zXbAFrL6F+cIrgjT6wdUK0Sc871WQLBknVjSAAQe8mcfkZ9qdZtDXpdtG8kqTBAMAjfeB7TUbLmAZzAInP05rz1x1q4VOpWKsCIIxG+ZBwdvzprSZYyc5J7mTk9zmn64gqI3gnJ2HO2N5HenNeLDSBAEtAk5jLGc7D6YoGWQMyCQAdjEHYE4OJIxz3G9XLHSO41Dp3cHlA0YxiBFV75LBcNhczJx3A4FTWeoMelFPf+krZ+pk/90FZgME8mYGkYkzt8pxtHvROhjjaQJkEHvg4I+/3qOMTS6MgYzHI599hQGoduOTscSREf4aSDvTrdwqZH7A/oaPM9OnO87mNo22+9AgGxxv7cRx96Gcn6STHAneBx/xRbBnHGfypfNMEYzvgcdsY+1A6ys+mckgASd+5xmMj/wDL60XwQSrZIMTJO2IHtt+QpGuYA/cnGT8o4nFR0G18M9R1SM/8sASQNUhY3x83M1tt4j4prBKrqkRi37e/0rK+EjDOZiNP963T4hDAnP8Avv8A2q7BHRHVMI809f4YlDZ8S8VDuVUBjMwtsAd44/KhPE/FAzelJgzIt7EQYz2qW51pW8/l7SY9QPv82x749qb0nikNLScHE8xHbafb/eteP7p/lnv+2FP/AOQ8RloABgzATA9hPHEfaud8WvXnusb+rzOdQg+2OB9K6YdcQ0if+8xn61nfFzBmR4gkQR9AM/Ssc9OnflM+7XDbq24xHsxUddJAAkggljPIYaABKnETJ3O1COGIkhYEAgRsZloEk75327UWm1AJpBOykQCCSDLGJYQCM7TXSdJ4cloA6fXAktmJyCojAgjv+uJseObyoveKwh8P6rr/AC9SligZQNa7zJEMw29O2rtAMGNPqfEvEfKgJaC6iSyaSdtsscROw5NRt14AMSTU9jxWQAQMQdXJ3+2P75q6tZiNuUoptvO/GHM+J3epuaj1DPK50sDEkgGABpG+/NZtq4ykMpKkbEGCPoRXdXeuS4rK/qBEQc7ZH0O2a5rxHwgJ6wT5UwSIYrO2CRI4k/8AcuXDMdW+6nFlifTbZlMw0gciZ/tU2gKCGIJMQBBAORLEHgE4E532ioXtERPInBB37xsfY5qTp+n1FcqJJGTnAnYSczAMb1O3a/hHV9aqxZLG2DiQCu/4SwxntWf4xfvvcJ6gt5n/ALCMew2A+mK62/1WiFjTAiAIjTiPaKzPiUh7KOSNQaMb7c/5xVmTHMY/xT6JaZN7/hQ/DXV9aiOOmAKapMhDmONXtFbA8U8W1zpXVkbW9oIjfaJqp8JytokkAFiRMnYROAeQRWovXqGEycfuIMZ2z/1WmKvRHVLPLbqnphU6bxTxaCFXGJlU+29S2fEPFXYhVtrO/wD4wBHuW5j8zTU8RZJCmQR/gyOKs2+v+YkaVIxJJ7xAOSNQORt7Vrwn88/y45R+WGbZ8U8TXKjMjZUbM9szxXK9ZfZnLOCH/ESWksNydRJmf+hXadJ12lxMsJyAYn75/Y1gfFKBrxdRCwuqJwSSJOdzB/Kp9TSdt+Uz7tsF/XbaI9mT5bOHuEkwQWJ1EksTkmCN+5E+9M1aWBRjIgg/KQYBMQTsdj7A42pWtS5VJfJCkAyw7xuMZilyzgOW3CkkEkAQsR7AQB7RUSsm85gATkzJ5jHJpwIMkQsKNzyIyscn+5+tJcRZIUznB2wMyQe/GeNqYXySBA7HO+OaB4c5BbBgkEkhuQDHOftJ2otXHA9JYD2JpEGCGJAIkY3ImP3OatdML2n+m5C+z6c84JHOJ9qCmExM8Z37x2ppiPfnH95p95pid4A2A22iN8Rmka2R24OM7iaBbYg5JUEHMfUf8U43cQBggDJmMzjsPamJbnkAZyfb6f5mkCH/ALoJGtyfTG4ETyZ27jG/uKjL4jYfvHJ980gFKQJx+tAij7UBsR/apLSjMnIBI2IO2M/fvUYNBt+AXQqXPlloHMgDMzMZyPtVh70kRAjn/N/87VlfzikrpQJCBTBPrIJ9Z9zP6UNfMzW9L7V2Y3pvO7oh4t0JCarfUh/x5Q50EEKIEgtpyeAccVbu+KeFhpB6tgQDsgjI1LtvGoztxmud6fxd7YcW2gONJMAEiQfeM9jVY9VBNOVvJxjw6brfGPDQo0L1LlSSoPlrMnZzpJwAIOd+K5jqfEtdxWKjSJGkHdSTIkgidJiY4Biaf1d624QBApVYY6idZk+rO30qj1BM5MwAB9BgCuLWt9Zd1iPpC74X6Zbk4H05q+t0mCYg7Cd4PMZFVOu6pnuf1iFIAVtAWBpEDC4OwqGx1OkNhTIiTPpyDqEHfHM7mtK34xsztXeXU+F9X0FqbvUsXYN6bCAnVEfOzCI9pzBmr/T/ABP4XeHkt0RtSTDi4oIxy7EY3MEkSAPp5zc3OZzv396dKg4E4zOMkcQeDn7VnOS0z3aRjrEOy+IOtskWLXTMXtW0JDsF1M1xtTaoAOBAg7RWV5+IiZxnsazPDHCtLqxTYhTEkCQJgx7+1SK8kCM8ff61pXJ6M5x+qnfBUlJMTMcexjvBq21k27NskWiLralIILroJUqc+kGZg7wO1VeraSD7VGVIaDggwftWE920dnSC5NxAXUDfUSQAdMwTpJwcbQf1pLvjL20ZkCyy+W2oBgQywxAaYJ3kbTG1Y929NOJVrb6n0lYKrBOszBEj5YGc1va+8Ma02le8DuxaYf8AtP6CrvT9aA0MToMa9OTA/wBMmNUEx9awOkuwsTvmM4qe91hZmYxJMmAAPsBgfalMm1di1Ord013xTw1bhg9U4kQVFsAjBI9QneeKk6fxrw07/wA2mSDlDqTGMDEzt7e9c3a8SIRk0odRU6issun/AEH8M896a/iMoqaVGkt6gPU0mYYzmOPrXzlby+8a+HQ9R8ReHIdVqx1LsrSpa4qDBx8qkj7Qa5bxrxI9RdNwoiCAFRBAUDYdz9TvNJe0t/vVaw+h1YqraWB0tkNBmD3BrO82nvLusRHaDLdwqZUkHIkGMEQR9wSPvSBjM896mFxGuFnEKSxhIETJAWeAY+1RLcIBAJgxI7xtNcOwB9ZpNWI4/wBv+6dbOe3E9vehiNhtO/P5UC2zMyYx2nYYHtsBNWbHV3EGkXAoHG/vwDVVTggCedsiMk/kKVgoO5PvtQNRoM4+4B/Q0GSSfvSCigUEjYnNKpwR9xtuPf6TTaSgcT2mPrQvvQTSUCukR7if7f2pCaSloFDROPz49/rV+yLLjLG22PdT7+1Z4oBoL79GnF9D9jUn8hbMRfUz7R/es0cyP+KQmgsdTZ0MVJGNiOe221VyaC1FATU1h1UgsusZlZI7jcfnUU880vmGI4mY99qbhGIxAjH5+9I0cbe9FBFAA08sTzOOT24z7Cm/alD4Ixn2zjsaAucb7Zn/ADtFAff9P+aTWYjj/akZpoJXuE4bGkQMDvOfzOc1GWob2pJoBd6v2rVlgP6pU86lkfaP71RSJzMe1NoNIdCs/wDntxMDf9RxTG6LtctkjjUR9hIg1QpzEYjtn603CkkU0ml9/tSCgW2wBBIBAOxnPtikUSaMikoFoP8AhoomgcTnv+ef8GKDb7THFNIomgSiiigKKKKAooooCiiigKKKKAooooCiiigKKKKApaSigUGkoooClBpKKBTSUUUBRRRQFFFFAUUUUBRRRQFFFFAUUUUBRRRQFFFFAUUUUBRRRQFFFFAUUUUBRRRQFFFFAUUUUBRRRQFFFFAUUUUBRRRQFFFFAUUUUBRRRQFFFFAUUUUBRRRQFFFFAUUUUBRRRQFFFFAUUUUBRRRQFFFFAUUUUBRRRQFFFFAUUUUBRRRQFFFFAUUUUBRRRQFFFFAUUUUBRRRQFFFFAUUUUBRRRQFFFFAUUUUBRRRQFFFFAUUUUBRRRQFFFFAUUUUBRRRQFFFFAUUUUBRRRQFFFFAUUUUH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s://encrypted-tbn0.gstatic.com/images?q=tbn:ANd9GcTAyDhDB83KcuNYkrdh5OoMwPZyjsoGaHbkyPGnQH4jzfdxMsqT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6069">
            <a:off x="5387502" y="916753"/>
            <a:ext cx="3101606" cy="2110608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Tt7bRfHGVwRtRg3AcEzI44mPGZNVqMyYLSa0U0v10JijcTmG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3757600" cy="21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284984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2013 H1</a:t>
            </a:r>
            <a:br>
              <a:rPr lang="en-US" sz="6000" b="1" dirty="0" smtClean="0"/>
            </a:br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4932040" y="980728"/>
            <a:ext cx="3851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$</a:t>
            </a:r>
            <a:r>
              <a:rPr lang="en-US" sz="4400" b="1" i="1" dirty="0" smtClean="0">
                <a:solidFill>
                  <a:schemeClr val="bg1"/>
                </a:solidFill>
              </a:rPr>
              <a:t>4.9B </a:t>
            </a:r>
            <a:r>
              <a:rPr lang="en-US" sz="4400" b="1" i="1" dirty="0" smtClean="0"/>
              <a:t>Israeli      hi-tech exits</a:t>
            </a:r>
            <a:endParaRPr lang="en-US" sz="44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s://encrypted-tbn0.gstatic.com/images?q=tbn:ANd9GcTP5wjA8rVNSaZJK2JaIXUriOyfWCi5_1DD5Cqh9icj1zF4rH8Wz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984" cy="328498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4005064"/>
            <a:ext cx="3851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</a:rPr>
              <a:t>10</a:t>
            </a:r>
            <a:r>
              <a:rPr lang="en-US" sz="4400" b="1" i="1" dirty="0" smtClean="0"/>
              <a:t> Deals of more than </a:t>
            </a:r>
            <a:r>
              <a:rPr lang="en-US" sz="4400" b="1" i="1" dirty="0" smtClean="0">
                <a:solidFill>
                  <a:schemeClr val="bg1"/>
                </a:solidFill>
              </a:rPr>
              <a:t>$100M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328498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2013 H1</a:t>
            </a:r>
            <a:br>
              <a:rPr lang="en-US" sz="6000" b="1" dirty="0" smtClean="0"/>
            </a:br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tnooz.com/wp-content/uploads/2012/03/success-exit-startu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572000" cy="3284984"/>
          </a:xfrm>
          <a:prstGeom prst="rect">
            <a:avLst/>
          </a:prstGeom>
          <a:noFill/>
        </p:spPr>
      </p:pic>
      <p:sp>
        <p:nvSpPr>
          <p:cNvPr id="38914" name="AutoShape 2" descr="data:image/jpeg;base64,/9j/4AAQSkZJRgABAQAAAQABAAD/2wCEAAkGBwgHBgkIBwgKCgkLDRYPDQwMDRsUFRAWIB0iIiAdHx8kKDQsJCYxJx8fLT0tMTU3Ojo6Iys/RD84QzQ5OjcBCgoKDQwNGg8PGjclHyU3Nzc3Nzc3Nzc3Nzc3Nzc3Nzc3Nzc3Nzc3Nzc3Nzc3Nzc3Nzc3Nzc3Nzc3Nzc3Nzc3N//AABEIAFMAigMBIgACEQEDEQH/xAAbAAABBQEBAAAAAAAAAAAAAAAAAQIEBQYDB//EAD0QAAEDAwICBwQGCQUAAAAAAAEAAgMEBRESIQYxE0FRYXGBkRQiMqEVI1KxwfAWJUJUYnKTstIkY6LR4f/EABkBAQADAQEAAAAAAAAAAAAAAAABAgMEBf/EACURAAICAgEDBAMBAAAAAAAAAAABAhEDEiEEEzEiQVFhMkJxI//aAAwDAQACEQMRAD8Au0IQvTPCBCEIAQhCAFxq6qno4TNVStijG2XHmfxXVxaxhe84a0ZJ7FbcA2KKsgi4kusQlqZ/foo3jLaeL9kgfaI3z3jGN1nkyaI3w4e4/ooYZK+qZ0lFYrrPEeT/AGfQD4aiMpj7gynnbBcKeqoJXHDW1cJjDj3O5H1W/obzdp+Kq621FnfFbYYtUNcScSO93bsOcu5ctO/NR7FWVXE9tr6fiexMpWNmMYgl94Pbjnv1jtHiFzrPI630uOuDKIXKpt7+H70+zukfJSPj6ehkecuDM4LCevSceRC64XVCWys4MkHCVMEIQrFAQhCAEIQgBCOtLhAIAlwlQgESoSoCNcBm31Q/2X/2lbbg+UO4Ssrh+4Qcv5GrzO93CX2h1vlZJRUkg0yV7onSANI30hoO/Vuru6cd0Fvs0FHwwySWVojp4JJad7YoxyGS4DJwOS5cztnf00XGP9LaycQ0tpvV/t9+rxSymudUU5q5cMdC5rdIYXHGNjt3+K68GVFNcb5xDd6JrjSTzRxRTHIEuhvvEZ6srPUPFgNRW27i+2Mr6yil0NlpKLp24689nLuz2bLhc+N7q+aq/RungpLfbYGSSRVUGh7gSBgN6tzyGPHcBY0dN+xe8eSsl4iscUZBmjjnkkx+zGQ0DPi77lCUC0sfNH9J1c76isrWNkllfttjIaAOTR2KwXZijrE83PPefAiTCVGFoYiYSFOSIBEIQgFxujxQr/g0RG5SCRoMnRZjJHLff7wqzlrFsvjhvJRKEbjI5JVpOMqNsU8FXGwN6TLHkDmeY88Z9F34Nom9HNWPYC4u0RkjkBz+Z+Sp3VpsarA+5oZQb8kuy1HGVG1vQVbGgEkxyEDntkH5FN4No2vfPVvaDowxhI5HmfwTurTYdh9zQzI35H0UG60EdzpnU1RJ7jsHHWCFuq9tsPEzW1giDRBl2vZpfnbPl29ysvpiz031bKqnaBtiPcD0VHm48Gkem5/LweW2ezwWqKRlNI463Ze52CSuFz4apLlVe01Mjw/GDp2yO9evyQW+7U4dpinjdsHt3I8COSykEVPZ7+Y64dJCwHS4tzjPwuI9R4pHJGSqhPFOElLbz7lFE2OKNsbXN0tAAHYE7Uz7Q9Vvfp2zfvEf9N3/AEp1LLTVcImpw10Zzh2jGceIUd9r2JXSp+JHmux5EIOBzOFquIqaGtutLR0jWCpcCZXNHwt2xn5/kq0hprbYqXpH6I8YBleMucfz1BWedUuCi6VuTV8IwJ22PNIvQaa42y8B8DHNlOMmOWMgkduHDdZfiK0NtsrZIM+zSnABOSx3Z+exTDLbpqiMnT6x2i7RSlInEJMLY5hwUq3VPsVfBU5wI3jV/Kdj8iVGHNPA7lDVqiYtp2jdcSU/tVnn0jU6MdI3HXjf7s+qIv1Nw/qIBdBDqI7X88eZKOHKr2q0w6jl8f1TvLl6jB81C4xqNNLDTA7yv1OH8Lf/AEj0XCk29D1ZSSi8v0Ta9outgc6MZMsQkYP4huB6jCdYoBSWeDX7upvSvJ2xnffwG3konCNR0tA+Bx96F5x/Kdx88+i78TVPs9qfG04fOejHgefyyjTvQJxce79Gdo6Ke/V9RUahHG5+p73DOAfhbjtwAraTh+1UrB7TVyMzydJK1vpsn8HvZ7FOwEa2y5I7iBj7j6KJfrPXVFzkqYYumY8ANw4AsAA23Pbk+a0cnvrdIwUIrHvrbZbWSgpqITGjqTNFKQcagQCO8eXoqHi9v61YQOcDf7nK44ctUlujmkn0iWbTlrTnAGeffuVGu9CbjxBFDqLWCnDnkc8Bx5d6rFpTuy+SLlhSSoqrFaHXGXpJQRTMPvH7Z7B+JWgvd1jtdO2Gna32hzcRsxswcsnu7utWQiMFL0VGxjSxuI2uJDc96zMvDdxnlfNNUQPlecucXO3+XJNlOVy8DR4oVBWw4PBkr6uaRxfLoGXO5nJOfuCuLzaG3R8RkqHxiIHDWgEEnrVPRRS8PXSI1jmdBUNLDI07Dszn87q2v9nF1jjcwtbNFnQXciDzB9Ak367TJxr/ACcWrfwRqThqOlqoamOrkLonZHujftHmF04tfELO5rnASGRnRjrJyM48sqog4Uq3yATuhjj6yDqPkMKNfbRDa5YRDI54kafixkYx2dW6sknNeqykpOON1CkVBTV1ITcLrPPHY3XQBIBunBQSTLbcqm3Pf7OWFr/iY8ZGeo+K51tZPXTmepcC7GkBowGjsWYfZq3pJHwdDDUZmd7Y156SXUHaWu22AJHWcaRhdpKC5yTvnLw17o5GtDKh31eXNIxtvtq/O6y97o38x124NHb62e3zmWmc3LhhzXDIcE64XCouMrX1BaAwYaxgwB2rMSWy7yQvIrXsmLCGhk7tIPRgN/5gnwPeV1jobq6tc6apLYHShxbHM74QXcuzILdhjrU8XdDlR124L2mqZqScS00pjkA3x1jsI6wrM8S3DRjRTavtaHfdlYqmtNdGyJnTFjQ0Me5kztTgC87Hn+03ZOoIbqy5QiqfK9jW5mk1nQfqwMBvL4snI37eQVWlJ8omLlFemRqoLvXw1T6gTCR8g0ubIPdIGcYAxjGT6phulYK723pmiYjT8Pu6fs47OtZr6GdDWyz0bIafpKoSOdF7jnR9ERpJA5GTBI8+aivslwqInCsmD3iKYRZmcdLnxtA3O+NQd5HySl8BSb/c3A4kuRGQ6lPhGf8AJL+kd07ab+kf8lkYbbWU1QOid/pQ8ERslLCAGxgE7e98LtjzyPLvX29t0go31VHB0jHte9krQ/QMe83lvvjxwmkfgl5Z3+RdV9fU3B7XVT2nQCGtY3AGefautDd66hYI4ZA+Ico5RqA8OtZB9LeIIAXSyy4LQ6OOVxLnBrsu1Y91pJadPLbqyh1su80MjaipLsxMw0TEZcNBx3HIduO3r6p4qqIWye2xuH8TXB7SGMp2H7QaT+KqZ5ZaiUyzyOkkPNzj+cKhda7lG2T2ao0CR73Pj6V2DmTUMY5HSTkjCmW6mrYJXOq5zMHBoyZPhwxudsYyXat0ikvCIySlJcysmOCZhdSEzC1MDoE4IQgHIQhQSCVCEAIQhCAQhCEghCEAJEIQAkKEIBpTUiFJB//Z"/>
          <p:cNvSpPr>
            <a:spLocks noChangeAspect="1" noChangeArrowheads="1"/>
          </p:cNvSpPr>
          <p:nvPr/>
        </p:nvSpPr>
        <p:spPr bwMode="auto">
          <a:xfrm>
            <a:off x="63500" y="-373063"/>
            <a:ext cx="1314450" cy="79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data:image/jpeg;base64,/9j/4AAQSkZJRgABAQAAAQABAAD/2wCEAAkGBwgHBgkIBwgKCgkLDRYPDQwMDRsUFRAWIB0iIiAdHx8kKDQsJCYxJx8fLT0tMTU3Ojo6Iys/RD84QzQ5OjcBCgoKDQwNGg8PGjclHyU3Nzc3Nzc3Nzc3Nzc3Nzc3Nzc3Nzc3Nzc3Nzc3Nzc3Nzc3Nzc3Nzc3Nzc3Nzc3Nzc3N//AABEIAFMAigMBIgACEQEDEQH/xAAbAAABBQEBAAAAAAAAAAAAAAAAAQIEBQYDB//EAD0QAAEDAwICBwQGCQUAAAAAAAEAAgMEBRESIQYxE0FRYXGBkRQiMqEVI1KxwfAWJUJUYnKTstIkY6LR4f/EABkBAQADAQEAAAAAAAAAAAAAAAABAgMEBf/EACURAAICAgEDBAMBAAAAAAAAAAABAhEDEiEEEzEiQVFhMkJxI//aAAwDAQACEQMRAD8Au0IQvTPCBCEIAQhCAFxq6qno4TNVStijG2XHmfxXVxaxhe84a0ZJ7FbcA2KKsgi4kusQlqZ/foo3jLaeL9kgfaI3z3jGN1nkyaI3w4e4/ooYZK+qZ0lFYrrPEeT/AGfQD4aiMpj7gynnbBcKeqoJXHDW1cJjDj3O5H1W/obzdp+Kq621FnfFbYYtUNcScSO93bsOcu5ctO/NR7FWVXE9tr6fiexMpWNmMYgl94Pbjnv1jtHiFzrPI630uOuDKIXKpt7+H70+zukfJSPj6ehkecuDM4LCevSceRC64XVCWys4MkHCVMEIQrFAQhCAEIQgBCOtLhAIAlwlQgESoSoCNcBm31Q/2X/2lbbg+UO4Ssrh+4Qcv5GrzO93CX2h1vlZJRUkg0yV7onSANI30hoO/Vuru6cd0Fvs0FHwwySWVojp4JJad7YoxyGS4DJwOS5cztnf00XGP9LaycQ0tpvV/t9+rxSymudUU5q5cMdC5rdIYXHGNjt3+K68GVFNcb5xDd6JrjSTzRxRTHIEuhvvEZ6srPUPFgNRW27i+2Mr6yil0NlpKLp24689nLuz2bLhc+N7q+aq/RungpLfbYGSSRVUGh7gSBgN6tzyGPHcBY0dN+xe8eSsl4iscUZBmjjnkkx+zGQ0DPi77lCUC0sfNH9J1c76isrWNkllfttjIaAOTR2KwXZijrE83PPefAiTCVGFoYiYSFOSIBEIQgFxujxQr/g0RG5SCRoMnRZjJHLff7wqzlrFsvjhvJRKEbjI5JVpOMqNsU8FXGwN6TLHkDmeY88Z9F34Nom9HNWPYC4u0RkjkBz+Z+Sp3VpsarA+5oZQb8kuy1HGVG1vQVbGgEkxyEDntkH5FN4No2vfPVvaDowxhI5HmfwTurTYdh9zQzI35H0UG60EdzpnU1RJ7jsHHWCFuq9tsPEzW1giDRBl2vZpfnbPl29ysvpiz031bKqnaBtiPcD0VHm48Gkem5/LweW2ezwWqKRlNI463Ze52CSuFz4apLlVe01Mjw/GDp2yO9evyQW+7U4dpinjdsHt3I8COSykEVPZ7+Y64dJCwHS4tzjPwuI9R4pHJGSqhPFOElLbz7lFE2OKNsbXN0tAAHYE7Uz7Q9Vvfp2zfvEf9N3/AEp1LLTVcImpw10Zzh2jGceIUd9r2JXSp+JHmux5EIOBzOFquIqaGtutLR0jWCpcCZXNHwt2xn5/kq0hprbYqXpH6I8YBleMucfz1BWedUuCi6VuTV8IwJ22PNIvQaa42y8B8DHNlOMmOWMgkduHDdZfiK0NtsrZIM+zSnABOSx3Z+exTDLbpqiMnT6x2i7RSlInEJMLY5hwUq3VPsVfBU5wI3jV/Kdj8iVGHNPA7lDVqiYtp2jdcSU/tVnn0jU6MdI3HXjf7s+qIv1Nw/qIBdBDqI7X88eZKOHKr2q0w6jl8f1TvLl6jB81C4xqNNLDTA7yv1OH8Lf/AEj0XCk29D1ZSSi8v0Ta9outgc6MZMsQkYP4huB6jCdYoBSWeDX7upvSvJ2xnffwG3konCNR0tA+Bx96F5x/Kdx88+i78TVPs9qfG04fOejHgefyyjTvQJxce79Gdo6Ke/V9RUahHG5+p73DOAfhbjtwAraTh+1UrB7TVyMzydJK1vpsn8HvZ7FOwEa2y5I7iBj7j6KJfrPXVFzkqYYumY8ANw4AsAA23Pbk+a0cnvrdIwUIrHvrbZbWSgpqITGjqTNFKQcagQCO8eXoqHi9v61YQOcDf7nK44ctUlujmkn0iWbTlrTnAGeffuVGu9CbjxBFDqLWCnDnkc8Bx5d6rFpTuy+SLlhSSoqrFaHXGXpJQRTMPvH7Z7B+JWgvd1jtdO2Gna32hzcRsxswcsnu7utWQiMFL0VGxjSxuI2uJDc96zMvDdxnlfNNUQPlecucXO3+XJNlOVy8DR4oVBWw4PBkr6uaRxfLoGXO5nJOfuCuLzaG3R8RkqHxiIHDWgEEnrVPRRS8PXSI1jmdBUNLDI07Dszn87q2v9nF1jjcwtbNFnQXciDzB9Ak367TJxr/ACcWrfwRqThqOlqoamOrkLonZHujftHmF04tfELO5rnASGRnRjrJyM48sqog4Uq3yATuhjj6yDqPkMKNfbRDa5YRDI54kafixkYx2dW6sknNeqykpOON1CkVBTV1ITcLrPPHY3XQBIBunBQSTLbcqm3Pf7OWFr/iY8ZGeo+K51tZPXTmepcC7GkBowGjsWYfZq3pJHwdDDUZmd7Y156SXUHaWu22AJHWcaRhdpKC5yTvnLw17o5GtDKh31eXNIxtvtq/O6y97o38x124NHb62e3zmWmc3LhhzXDIcE64XCouMrX1BaAwYaxgwB2rMSWy7yQvIrXsmLCGhk7tIPRgN/5gnwPeV1jobq6tc6apLYHShxbHM74QXcuzILdhjrU8XdDlR124L2mqZqScS00pjkA3x1jsI6wrM8S3DRjRTavtaHfdlYqmtNdGyJnTFjQ0Me5kztTgC87Hn+03ZOoIbqy5QiqfK9jW5mk1nQfqwMBvL4snI37eQVWlJ8omLlFemRqoLvXw1T6gTCR8g0ubIPdIGcYAxjGT6phulYK723pmiYjT8Pu6fs47OtZr6GdDWyz0bIafpKoSOdF7jnR9ERpJA5GTBI8+aivslwqInCsmD3iKYRZmcdLnxtA3O+NQd5HySl8BSb/c3A4kuRGQ6lPhGf8AJL+kd07ab+kf8lkYbbWU1QOid/pQ8ERslLCAGxgE7e98LtjzyPLvX29t0go31VHB0jHte9krQ/QMe83lvvjxwmkfgl5Z3+RdV9fU3B7XVT2nQCGtY3AGefautDd66hYI4ZA+Ico5RqA8OtZB9LeIIAXSyy4LQ6OOVxLnBrsu1Y91pJadPLbqyh1su80MjaipLsxMw0TEZcNBx3HIduO3r6p4qqIWye2xuH8TXB7SGMp2H7QaT+KqZ5ZaiUyzyOkkPNzj+cKhda7lG2T2ao0CR73Pj6V2DmTUMY5HSTkjCmW6mrYJXOq5zMHBoyZPhwxudsYyXat0ikvCIySlJcysmOCZhdSEzC1MDoE4IQgHIQhQSCVCEAIQhCAQhCEghCEAJEIQAkKEIBpTUiFJB//Z"/>
          <p:cNvSpPr>
            <a:spLocks noChangeAspect="1" noChangeArrowheads="1"/>
          </p:cNvSpPr>
          <p:nvPr/>
        </p:nvSpPr>
        <p:spPr bwMode="auto">
          <a:xfrm>
            <a:off x="63500" y="-373063"/>
            <a:ext cx="1314450" cy="79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eg;base64,/9j/4AAQSkZJRgABAQAAAQABAAD/2wCEAAkGBwgHBgkIBwgKCgkLDRYPDQwMDRsUFRAWIB0iIiAdHx8kKDQsJCYxJx8fLT0tMTU3Ojo6Iys/RD84QzQ5OjcBCgoKDQwNGg8PGjclHyU3Nzc3Nzc3Nzc3Nzc3Nzc3Nzc3Nzc3Nzc3Nzc3Nzc3Nzc3Nzc3Nzc3Nzc3Nzc3Nzc3N//AABEIAFMAigMBIgACEQEDEQH/xAAbAAABBQEBAAAAAAAAAAAAAAAAAQIEBQYDB//EAD0QAAEDAwICBwQGCQUAAAAAAAEAAgMEBRESIQYxE0FRYXGBkRQiMqEVI1KxwfAWJUJUYnKTstIkY6LR4f/EABkBAQADAQEAAAAAAAAAAAAAAAABAgMEBf/EACURAAICAgEDBAMBAAAAAAAAAAABAhEDEiEEEzEiQVFhMkJxI//aAAwDAQACEQMRAD8Au0IQvTPCBCEIAQhCAFxq6qno4TNVStijG2XHmfxXVxaxhe84a0ZJ7FbcA2KKsgi4kusQlqZ/foo3jLaeL9kgfaI3z3jGN1nkyaI3w4e4/ooYZK+qZ0lFYrrPEeT/AGfQD4aiMpj7gynnbBcKeqoJXHDW1cJjDj3O5H1W/obzdp+Kq621FnfFbYYtUNcScSO93bsOcu5ctO/NR7FWVXE9tr6fiexMpWNmMYgl94Pbjnv1jtHiFzrPI630uOuDKIXKpt7+H70+zukfJSPj6ehkecuDM4LCevSceRC64XVCWys4MkHCVMEIQrFAQhCAEIQgBCOtLhAIAlwlQgESoSoCNcBm31Q/2X/2lbbg+UO4Ssrh+4Qcv5GrzO93CX2h1vlZJRUkg0yV7onSANI30hoO/Vuru6cd0Fvs0FHwwySWVojp4JJad7YoxyGS4DJwOS5cztnf00XGP9LaycQ0tpvV/t9+rxSymudUU5q5cMdC5rdIYXHGNjt3+K68GVFNcb5xDd6JrjSTzRxRTHIEuhvvEZ6srPUPFgNRW27i+2Mr6yil0NlpKLp24689nLuz2bLhc+N7q+aq/RungpLfbYGSSRVUGh7gSBgN6tzyGPHcBY0dN+xe8eSsl4iscUZBmjjnkkx+zGQ0DPi77lCUC0sfNH9J1c76isrWNkllfttjIaAOTR2KwXZijrE83PPefAiTCVGFoYiYSFOSIBEIQgFxujxQr/g0RG5SCRoMnRZjJHLff7wqzlrFsvjhvJRKEbjI5JVpOMqNsU8FXGwN6TLHkDmeY88Z9F34Nom9HNWPYC4u0RkjkBz+Z+Sp3VpsarA+5oZQb8kuy1HGVG1vQVbGgEkxyEDntkH5FN4No2vfPVvaDowxhI5HmfwTurTYdh9zQzI35H0UG60EdzpnU1RJ7jsHHWCFuq9tsPEzW1giDRBl2vZpfnbPl29ysvpiz031bKqnaBtiPcD0VHm48Gkem5/LweW2ezwWqKRlNI463Ze52CSuFz4apLlVe01Mjw/GDp2yO9evyQW+7U4dpinjdsHt3I8COSykEVPZ7+Y64dJCwHS4tzjPwuI9R4pHJGSqhPFOElLbz7lFE2OKNsbXN0tAAHYE7Uz7Q9Vvfp2zfvEf9N3/AEp1LLTVcImpw10Zzh2jGceIUd9r2JXSp+JHmux5EIOBzOFquIqaGtutLR0jWCpcCZXNHwt2xn5/kq0hprbYqXpH6I8YBleMucfz1BWedUuCi6VuTV8IwJ22PNIvQaa42y8B8DHNlOMmOWMgkduHDdZfiK0NtsrZIM+zSnABOSx3Z+exTDLbpqiMnT6x2i7RSlInEJMLY5hwUq3VPsVfBU5wI3jV/Kdj8iVGHNPA7lDVqiYtp2jdcSU/tVnn0jU6MdI3HXjf7s+qIv1Nw/qIBdBDqI7X88eZKOHKr2q0w6jl8f1TvLl6jB81C4xqNNLDTA7yv1OH8Lf/AEj0XCk29D1ZSSi8v0Ta9outgc6MZMsQkYP4huB6jCdYoBSWeDX7upvSvJ2xnffwG3konCNR0tA+Bx96F5x/Kdx88+i78TVPs9qfG04fOejHgefyyjTvQJxce79Gdo6Ke/V9RUahHG5+p73DOAfhbjtwAraTh+1UrB7TVyMzydJK1vpsn8HvZ7FOwEa2y5I7iBj7j6KJfrPXVFzkqYYumY8ANw4AsAA23Pbk+a0cnvrdIwUIrHvrbZbWSgpqITGjqTNFKQcagQCO8eXoqHi9v61YQOcDf7nK44ctUlujmkn0iWbTlrTnAGeffuVGu9CbjxBFDqLWCnDnkc8Bx5d6rFpTuy+SLlhSSoqrFaHXGXpJQRTMPvH7Z7B+JWgvd1jtdO2Gna32hzcRsxswcsnu7utWQiMFL0VGxjSxuI2uJDc96zMvDdxnlfNNUQPlecucXO3+XJNlOVy8DR4oVBWw4PBkr6uaRxfLoGXO5nJOfuCuLzaG3R8RkqHxiIHDWgEEnrVPRRS8PXSI1jmdBUNLDI07Dszn87q2v9nF1jjcwtbNFnQXciDzB9Ak367TJxr/ACcWrfwRqThqOlqoamOrkLonZHujftHmF04tfELO5rnASGRnRjrJyM48sqog4Uq3yATuhjj6yDqPkMKNfbRDa5YRDI54kafixkYx2dW6sknNeqykpOON1CkVBTV1ITcLrPPHY3XQBIBunBQSTLbcqm3Pf7OWFr/iY8ZGeo+K51tZPXTmepcC7GkBowGjsWYfZq3pJHwdDDUZmd7Y156SXUHaWu22AJHWcaRhdpKC5yTvnLw17o5GtDKh31eXNIxtvtq/O6y97o38x124NHb62e3zmWmc3LhhzXDIcE64XCouMrX1BaAwYaxgwB2rMSWy7yQvIrXsmLCGhk7tIPRgN/5gnwPeV1jobq6tc6apLYHShxbHM74QXcuzILdhjrU8XdDlR124L2mqZqScS00pjkA3x1jsI6wrM8S3DRjRTavtaHfdlYqmtNdGyJnTFjQ0Me5kztTgC87Hn+03ZOoIbqy5QiqfK9jW5mk1nQfqwMBvL4snI37eQVWlJ8omLlFemRqoLvXw1T6gTCR8g0ubIPdIGcYAxjGT6phulYK723pmiYjT8Pu6fs47OtZr6GdDWyz0bIafpKoSOdF7jnR9ERpJA5GTBI8+aivslwqInCsmD3iKYRZmcdLnxtA3O+NQd5HySl8BSb/c3A4kuRGQ6lPhGf8AJL+kd07ab+kf8lkYbbWU1QOid/pQ8ERslLCAGxgE7e98LtjzyPLvX29t0go31VHB0jHte9krQ/QMe83lvvjxwmkfgl5Z3+RdV9fU3B7XVT2nQCGtY3AGefautDd66hYI4ZA+Ico5RqA8OtZB9LeIIAXSyy4LQ6OOVxLnBrsu1Y91pJadPLbqyh1su80MjaipLsxMw0TEZcNBx3HIduO3r6p4qqIWye2xuH8TXB7SGMp2H7QaT+KqZ5ZaiUyzyOkkPNzj+cKhda7lG2T2ao0CR73Pj6V2DmTUMY5HSTkjCmW6mrYJXOq5zMHBoyZPhwxudsYyXat0ikvCIySlJcysmOCZhdSEzC1MDoE4IQgHIQhQSCVCEAIQhCAQhCEghCEAJEIQAkKEIBpTUiFJB//Z"/>
          <p:cNvSpPr>
            <a:spLocks noChangeAspect="1" noChangeArrowheads="1"/>
          </p:cNvSpPr>
          <p:nvPr/>
        </p:nvSpPr>
        <p:spPr bwMode="auto">
          <a:xfrm>
            <a:off x="63500" y="-373063"/>
            <a:ext cx="1314450" cy="79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eg;base64,/9j/4AAQSkZJRgABAQAAAQABAAD/2wCEAAkGBwgHBgkIBwgKCgkLDRYPDQwMDRsUFRAWIB0iIiAdHx8kKDQsJCYxJx8fLT0tMTU3Ojo6Iys/RD84QzQ5OjcBCgoKDQwNGg8PGjclHyU3Nzc3Nzc3Nzc3Nzc3Nzc3Nzc3Nzc3Nzc3Nzc3Nzc3Nzc3Nzc3Nzc3Nzc3Nzc3Nzc3N//AABEIAFMAigMBIgACEQEDEQH/xAAbAAABBQEBAAAAAAAAAAAAAAAAAQIEBQYDB//EAD0QAAEDAwICBwQGCQUAAAAAAAEAAgMEBRESIQYxE0FRYXGBkRQiMqEVI1KxwfAWJUJUYnKTstIkY6LR4f/EABkBAQADAQEAAAAAAAAAAAAAAAABAgMEBf/EACURAAICAgEDBAMBAAAAAAAAAAABAhEDEiEEEzEiQVFhMkJxI//aAAwDAQACEQMRAD8Au0IQvTPCBCEIAQhCAFxq6qno4TNVStijG2XHmfxXVxaxhe84a0ZJ7FbcA2KKsgi4kusQlqZ/foo3jLaeL9kgfaI3z3jGN1nkyaI3w4e4/ooYZK+qZ0lFYrrPEeT/AGfQD4aiMpj7gynnbBcKeqoJXHDW1cJjDj3O5H1W/obzdp+Kq621FnfFbYYtUNcScSO93bsOcu5ctO/NR7FWVXE9tr6fiexMpWNmMYgl94Pbjnv1jtHiFzrPI630uOuDKIXKpt7+H70+zukfJSPj6ehkecuDM4LCevSceRC64XVCWys4MkHCVMEIQrFAQhCAEIQgBCOtLhAIAlwlQgESoSoCNcBm31Q/2X/2lbbg+UO4Ssrh+4Qcv5GrzO93CX2h1vlZJRUkg0yV7onSANI30hoO/Vuru6cd0Fvs0FHwwySWVojp4JJad7YoxyGS4DJwOS5cztnf00XGP9LaycQ0tpvV/t9+rxSymudUU5q5cMdC5rdIYXHGNjt3+K68GVFNcb5xDd6JrjSTzRxRTHIEuhvvEZ6srPUPFgNRW27i+2Mr6yil0NlpKLp24689nLuz2bLhc+N7q+aq/RungpLfbYGSSRVUGh7gSBgN6tzyGPHcBY0dN+xe8eSsl4iscUZBmjjnkkx+zGQ0DPi77lCUC0sfNH9J1c76isrWNkllfttjIaAOTR2KwXZijrE83PPefAiTCVGFoYiYSFOSIBEIQgFxujxQr/g0RG5SCRoMnRZjJHLff7wqzlrFsvjhvJRKEbjI5JVpOMqNsU8FXGwN6TLHkDmeY88Z9F34Nom9HNWPYC4u0RkjkBz+Z+Sp3VpsarA+5oZQb8kuy1HGVG1vQVbGgEkxyEDntkH5FN4No2vfPVvaDowxhI5HmfwTurTYdh9zQzI35H0UG60EdzpnU1RJ7jsHHWCFuq9tsPEzW1giDRBl2vZpfnbPl29ysvpiz031bKqnaBtiPcD0VHm48Gkem5/LweW2ezwWqKRlNI463Ze52CSuFz4apLlVe01Mjw/GDp2yO9evyQW+7U4dpinjdsHt3I8COSykEVPZ7+Y64dJCwHS4tzjPwuI9R4pHJGSqhPFOElLbz7lFE2OKNsbXN0tAAHYE7Uz7Q9Vvfp2zfvEf9N3/AEp1LLTVcImpw10Zzh2jGceIUd9r2JXSp+JHmux5EIOBzOFquIqaGtutLR0jWCpcCZXNHwt2xn5/kq0hprbYqXpH6I8YBleMucfz1BWedUuCi6VuTV8IwJ22PNIvQaa42y8B8DHNlOMmOWMgkduHDdZfiK0NtsrZIM+zSnABOSx3Z+exTDLbpqiMnT6x2i7RSlInEJMLY5hwUq3VPsVfBU5wI3jV/Kdj8iVGHNPA7lDVqiYtp2jdcSU/tVnn0jU6MdI3HXjf7s+qIv1Nw/qIBdBDqI7X88eZKOHKr2q0w6jl8f1TvLl6jB81C4xqNNLDTA7yv1OH8Lf/AEj0XCk29D1ZSSi8v0Ta9outgc6MZMsQkYP4huB6jCdYoBSWeDX7upvSvJ2xnffwG3konCNR0tA+Bx96F5x/Kdx88+i78TVPs9qfG04fOejHgefyyjTvQJxce79Gdo6Ke/V9RUahHG5+p73DOAfhbjtwAraTh+1UrB7TVyMzydJK1vpsn8HvZ7FOwEa2y5I7iBj7j6KJfrPXVFzkqYYumY8ANw4AsAA23Pbk+a0cnvrdIwUIrHvrbZbWSgpqITGjqTNFKQcagQCO8eXoqHi9v61YQOcDf7nK44ctUlujmkn0iWbTlrTnAGeffuVGu9CbjxBFDqLWCnDnkc8Bx5d6rFpTuy+SLlhSSoqrFaHXGXpJQRTMPvH7Z7B+JWgvd1jtdO2Gna32hzcRsxswcsnu7utWQiMFL0VGxjSxuI2uJDc96zMvDdxnlfNNUQPlecucXO3+XJNlOVy8DR4oVBWw4PBkr6uaRxfLoGXO5nJOfuCuLzaG3R8RkqHxiIHDWgEEnrVPRRS8PXSI1jmdBUNLDI07Dszn87q2v9nF1jjcwtbNFnQXciDzB9Ak367TJxr/ACcWrfwRqThqOlqoamOrkLonZHujftHmF04tfELO5rnASGRnRjrJyM48sqog4Uq3yATuhjj6yDqPkMKNfbRDa5YRDI54kafixkYx2dW6sknNeqykpOON1CkVBTV1ITcLrPPHY3XQBIBunBQSTLbcqm3Pf7OWFr/iY8ZGeo+K51tZPXTmepcC7GkBowGjsWYfZq3pJHwdDDUZmd7Y156SXUHaWu22AJHWcaRhdpKC5yTvnLw17o5GtDKh31eXNIxtvtq/O6y97o38x124NHb62e3zmWmc3LhhzXDIcE64XCouMrX1BaAwYaxgwB2rMSWy7yQvIrXsmLCGhk7tIPRgN/5gnwPeV1jobq6tc6apLYHShxbHM74QXcuzILdhjrU8XdDlR124L2mqZqScS00pjkA3x1jsI6wrM8S3DRjRTavtaHfdlYqmtNdGyJnTFjQ0Me5kztTgC87Hn+03ZOoIbqy5QiqfK9jW5mk1nQfqwMBvL4snI37eQVWlJ8omLlFemRqoLvXw1T6gTCR8g0ubIPdIGcYAxjGT6phulYK723pmiYjT8Pu6fs47OtZr6GdDWyz0bIafpKoSOdF7jnR9ERpJA5GTBI8+aivslwqInCsmD3iKYRZmcdLnxtA3O+NQd5HySl8BSb/c3A4kuRGQ6lPhGf8AJL+kd07ab+kf8lkYbbWU1QOid/pQ8ERslLCAGxgE7e98LtjzyPLvX29t0go31VHB0jHte9krQ/QMe83lvvjxwmkfgl5Z3+RdV9fU3B7XVT2nQCGtY3AGefautDd66hYI4ZA+Ico5RqA8OtZB9LeIIAXSyy4LQ6OOVxLnBrsu1Y91pJadPLbqyh1su80MjaipLsxMw0TEZcNBx3HIduO3r6p4qqIWye2xuH8TXB7SGMp2H7QaT+KqZ5ZaiUyzyOkkPNzj+cKhda7lG2T2ao0CR73Pj6V2DmTUMY5HSTkjCmW6mrYJXOq5zMHBoyZPhwxudsYyXat0ikvCIySlJcysmOCZhdSEzC1MDoE4IQgHIQhQSCVCEAIQhCAQhCEghCEAJEIQAkKEIBpTUiFJB//Z"/>
          <p:cNvSpPr>
            <a:spLocks noChangeAspect="1" noChangeArrowheads="1"/>
          </p:cNvSpPr>
          <p:nvPr/>
        </p:nvSpPr>
        <p:spPr bwMode="auto">
          <a:xfrm>
            <a:off x="63500" y="-373063"/>
            <a:ext cx="1314450" cy="79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eg;base64,/9j/4AAQSkZJRgABAQAAAQABAAD/2wCEAAkGBwgHBgkIBwgKCgkLDRYPDQwMDRsUFRAWIB0iIiAdHx8kKDQsJCYxJx8fLT0tMTU3Ojo6Iys/RD84QzQ5OjcBCgoKDQwNGg8PGjclHyU3Nzc3Nzc3Nzc3Nzc3Nzc3Nzc3Nzc3Nzc3Nzc3Nzc3Nzc3Nzc3Nzc3Nzc3Nzc3Nzc3N//AABEIAFMAigMBIgACEQEDEQH/xAAbAAABBQEBAAAAAAAAAAAAAAAAAQIEBQYDB//EAD0QAAEDAwICBwQGCQUAAAAAAAEAAgMEBRESIQYxE0FRYXGBkRQiMqEVI1KxwfAWJUJUYnKTstIkY6LR4f/EABkBAQADAQEAAAAAAAAAAAAAAAABAgMEBf/EACURAAICAgEDBAMBAAAAAAAAAAABAhEDEiEEEzEiQVFhMkJxI//aAAwDAQACEQMRAD8Au0IQvTPCBCEIAQhCAFxq6qno4TNVStijG2XHmfxXVxaxhe84a0ZJ7FbcA2KKsgi4kusQlqZ/foo3jLaeL9kgfaI3z3jGN1nkyaI3w4e4/ooYZK+qZ0lFYrrPEeT/AGfQD4aiMpj7gynnbBcKeqoJXHDW1cJjDj3O5H1W/obzdp+Kq621FnfFbYYtUNcScSO93bsOcu5ctO/NR7FWVXE9tr6fiexMpWNmMYgl94Pbjnv1jtHiFzrPI630uOuDKIXKpt7+H70+zukfJSPj6ehkecuDM4LCevSceRC64XVCWys4MkHCVMEIQrFAQhCAEIQgBCOtLhAIAlwlQgESoSoCNcBm31Q/2X/2lbbg+UO4Ssrh+4Qcv5GrzO93CX2h1vlZJRUkg0yV7onSANI30hoO/Vuru6cd0Fvs0FHwwySWVojp4JJad7YoxyGS4DJwOS5cztnf00XGP9LaycQ0tpvV/t9+rxSymudUU5q5cMdC5rdIYXHGNjt3+K68GVFNcb5xDd6JrjSTzRxRTHIEuhvvEZ6srPUPFgNRW27i+2Mr6yil0NlpKLp24689nLuz2bLhc+N7q+aq/RungpLfbYGSSRVUGh7gSBgN6tzyGPHcBY0dN+xe8eSsl4iscUZBmjjnkkx+zGQ0DPi77lCUC0sfNH9J1c76isrWNkllfttjIaAOTR2KwXZijrE83PPefAiTCVGFoYiYSFOSIBEIQgFxujxQr/g0RG5SCRoMnRZjJHLff7wqzlrFsvjhvJRKEbjI5JVpOMqNsU8FXGwN6TLHkDmeY88Z9F34Nom9HNWPYC4u0RkjkBz+Z+Sp3VpsarA+5oZQb8kuy1HGVG1vQVbGgEkxyEDntkH5FN4No2vfPVvaDowxhI5HmfwTurTYdh9zQzI35H0UG60EdzpnU1RJ7jsHHWCFuq9tsPEzW1giDRBl2vZpfnbPl29ysvpiz031bKqnaBtiPcD0VHm48Gkem5/LweW2ezwWqKRlNI463Ze52CSuFz4apLlVe01Mjw/GDp2yO9evyQW+7U4dpinjdsHt3I8COSykEVPZ7+Y64dJCwHS4tzjPwuI9R4pHJGSqhPFOElLbz7lFE2OKNsbXN0tAAHYE7Uz7Q9Vvfp2zfvEf9N3/AEp1LLTVcImpw10Zzh2jGceIUd9r2JXSp+JHmux5EIOBzOFquIqaGtutLR0jWCpcCZXNHwt2xn5/kq0hprbYqXpH6I8YBleMucfz1BWedUuCi6VuTV8IwJ22PNIvQaa42y8B8DHNlOMmOWMgkduHDdZfiK0NtsrZIM+zSnABOSx3Z+exTDLbpqiMnT6x2i7RSlInEJMLY5hwUq3VPsVfBU5wI3jV/Kdj8iVGHNPA7lDVqiYtp2jdcSU/tVnn0jU6MdI3HXjf7s+qIv1Nw/qIBdBDqI7X88eZKOHKr2q0w6jl8f1TvLl6jB81C4xqNNLDTA7yv1OH8Lf/AEj0XCk29D1ZSSi8v0Ta9outgc6MZMsQkYP4huB6jCdYoBSWeDX7upvSvJ2xnffwG3konCNR0tA+Bx96F5x/Kdx88+i78TVPs9qfG04fOejHgefyyjTvQJxce79Gdo6Ke/V9RUahHG5+p73DOAfhbjtwAraTh+1UrB7TVyMzydJK1vpsn8HvZ7FOwEa2y5I7iBj7j6KJfrPXVFzkqYYumY8ANw4AsAA23Pbk+a0cnvrdIwUIrHvrbZbWSgpqITGjqTNFKQcagQCO8eXoqHi9v61YQOcDf7nK44ctUlujmkn0iWbTlrTnAGeffuVGu9CbjxBFDqLWCnDnkc8Bx5d6rFpTuy+SLlhSSoqrFaHXGXpJQRTMPvH7Z7B+JWgvd1jtdO2Gna32hzcRsxswcsnu7utWQiMFL0VGxjSxuI2uJDc96zMvDdxnlfNNUQPlecucXO3+XJNlOVy8DR4oVBWw4PBkr6uaRxfLoGXO5nJOfuCuLzaG3R8RkqHxiIHDWgEEnrVPRRS8PXSI1jmdBUNLDI07Dszn87q2v9nF1jjcwtbNFnQXciDzB9Ak367TJxr/ACcWrfwRqThqOlqoamOrkLonZHujftHmF04tfELO5rnASGRnRjrJyM48sqog4Uq3yATuhjj6yDqPkMKNfbRDa5YRDI54kafixkYx2dW6sknNeqykpOON1CkVBTV1ITcLrPPHY3XQBIBunBQSTLbcqm3Pf7OWFr/iY8ZGeo+K51tZPXTmepcC7GkBowGjsWYfZq3pJHwdDDUZmd7Y156SXUHaWu22AJHWcaRhdpKC5yTvnLw17o5GtDKh31eXNIxtvtq/O6y97o38x124NHb62e3zmWmc3LhhzXDIcE64XCouMrX1BaAwYaxgwB2rMSWy7yQvIrXsmLCGhk7tIPRgN/5gnwPeV1jobq6tc6apLYHShxbHM74QXcuzILdhjrU8XdDlR124L2mqZqScS00pjkA3x1jsI6wrM8S3DRjRTavtaHfdlYqmtNdGyJnTFjQ0Me5kztTgC87Hn+03ZOoIbqy5QiqfK9jW5mk1nQfqwMBvL4snI37eQVWlJ8omLlFemRqoLvXw1T6gTCR8g0ubIPdIGcYAxjGT6phulYK723pmiYjT8Pu6fs47OtZr6GdDWyz0bIafpKoSOdF7jnR9ERpJA5GTBI8+aivslwqInCsmD3iKYRZmcdLnxtA3O+NQd5HySl8BSb/c3A4kuRGQ6lPhGf8AJL+kd07ab+kf8lkYbbWU1QOid/pQ8ERslLCAGxgE7e98LtjzyPLvX29t0go31VHB0jHte9krQ/QMe83lvvjxwmkfgl5Z3+RdV9fU3B7XVT2nQCGtY3AGefautDd66hYI4ZA+Ico5RqA8OtZB9LeIIAXSyy4LQ6OOVxLnBrsu1Y91pJadPLbqyh1su80MjaipLsxMw0TEZcNBx3HIduO3r6p4qqIWye2xuH8TXB7SGMp2H7QaT+KqZ5ZaiUyzyOkkPNzj+cKhda7lG2T2ao0CR73Pj6V2DmTUMY5HSTkjCmW6mrYJXOq5zMHBoyZPhwxudsYyXat0ikvCIySlJcysmOCZhdSEzC1MDoE4IQgHIQhQSCVCEAIQhCAQhCEghCEAJEIQAkKEIBpTUiFJB//Z"/>
          <p:cNvSpPr>
            <a:spLocks noChangeAspect="1" noChangeArrowheads="1"/>
          </p:cNvSpPr>
          <p:nvPr/>
        </p:nvSpPr>
        <p:spPr bwMode="auto">
          <a:xfrm>
            <a:off x="63500" y="-373063"/>
            <a:ext cx="1314450" cy="79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4" name="Picture 12" descr="http://www.iandroidil.net/wp-content/uploads/2013/05/waze-logo-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501008"/>
            <a:ext cx="1584176" cy="950506"/>
          </a:xfrm>
          <a:prstGeom prst="rect">
            <a:avLst/>
          </a:prstGeom>
          <a:noFill/>
        </p:spPr>
      </p:pic>
      <p:pic>
        <p:nvPicPr>
          <p:cNvPr id="38926" name="Picture 14" descr="http://t0.gstatic.com/images?q=tbn:ANd9GcTq93Z-DIrHEHk2j90wlP9_FQ86MzEhBJkAeV0gFvUqM79TCuYoVQ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501008"/>
            <a:ext cx="1872207" cy="936104"/>
          </a:xfrm>
          <a:prstGeom prst="rect">
            <a:avLst/>
          </a:prstGeom>
          <a:noFill/>
        </p:spPr>
      </p:pic>
      <p:pic>
        <p:nvPicPr>
          <p:cNvPr id="38928" name="Picture 16" descr="http://t2.gstatic.com/images?q=tbn:ANd9GcTzHZS4mEEY87FkjtS_gCDcZmn7GoWLsRAAsdD6kzMn_sVkXfj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797152"/>
            <a:ext cx="2240360" cy="448072"/>
          </a:xfrm>
          <a:prstGeom prst="rect">
            <a:avLst/>
          </a:prstGeom>
          <a:noFill/>
        </p:spPr>
      </p:pic>
      <p:pic>
        <p:nvPicPr>
          <p:cNvPr id="38930" name="Picture 18" descr="https://www.toopher.com/wp-content/uploads/2013/06/ibm-logo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4509120"/>
            <a:ext cx="1446022" cy="102609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36296" y="3645024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$</a:t>
            </a:r>
            <a:r>
              <a:rPr lang="en-US" sz="4400" b="1" i="1" dirty="0" smtClean="0">
                <a:solidFill>
                  <a:schemeClr val="bg1"/>
                </a:solidFill>
              </a:rPr>
              <a:t>1B </a:t>
            </a:r>
            <a:endParaRPr lang="en-US" sz="4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7092280" y="4725144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$</a:t>
            </a:r>
            <a:r>
              <a:rPr lang="en-US" sz="4400" b="1" i="1" dirty="0" smtClean="0">
                <a:solidFill>
                  <a:schemeClr val="bg1"/>
                </a:solidFill>
              </a:rPr>
              <a:t>0.9B </a:t>
            </a:r>
            <a:endParaRPr lang="en-US" sz="4400" b="1" i="1" dirty="0"/>
          </a:p>
        </p:txBody>
      </p:sp>
      <p:sp>
        <p:nvSpPr>
          <p:cNvPr id="21" name="Right Arrow 20"/>
          <p:cNvSpPr/>
          <p:nvPr/>
        </p:nvSpPr>
        <p:spPr>
          <a:xfrm>
            <a:off x="3059832" y="3861048"/>
            <a:ext cx="936104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59832" y="4797152"/>
            <a:ext cx="936104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32" name="Picture 20" descr="http://itrade.gov.il/content/uploads/2013/01/intucell_283_224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5661248"/>
            <a:ext cx="1296144" cy="1024001"/>
          </a:xfrm>
          <a:prstGeom prst="rect">
            <a:avLst/>
          </a:prstGeom>
          <a:noFill/>
        </p:spPr>
      </p:pic>
      <p:sp>
        <p:nvSpPr>
          <p:cNvPr id="38934" name="AutoShape 22" descr="data:image/jpeg;base64,/9j/4AAQSkZJRgABAQAAAQABAAD/2wCEAAkGBxQSEhQUEhQUFBQUFRQUFRQUGBgXFxwXFx0XGBccHRccHCggHBwlHBwcITEhJSksLi4uHR8zODMsNygtLisBCgoKDg0OGhAQGiwkHyQsLCwsLCwsLCwsLCwsLCwsLCwsLCwsLCwsLCwsLCwsLCwsLCwsLCwsLCwsLCwsLCwsLP/AABEIAL8BBwMBEQACEQEDEQH/xAAcAAEAAgMBAQEAAAAAAAAAAAAAAQcFBggDBAL/xABAEAABAwICBQkFBgUEAwAAAAABAAIDBBESMQUGByFBE1FhcXJzkbGyMzQ1gaEUIiMyUmIldJKzwhckQsFTg/H/xAAbAQEAAgMBAQAAAAAAAAAAAAAABAUCAwYBB//EADQRAQACAQIEBAMGBgMBAAAAAAABAgMEEQUSMTIhM0FxE1GhFGGBkbHRIjRScuHwFULBI//aAAwDAQACEQMRAD8AvC6BdAugXQLoF0C6BdAugXQLoF0C6BdAugXQLoF0C6BdAugXQLoF0C6BdAugXQLoF0C6BdAQEBAQQgICAgICAgICCUBBCCUBBCAgICAgIJQQgICAgICAglACAUBAQEBAQEBAQEBAQEBAQEBAQEBBCCUBAQEBAQEBAQQgIJCAghBKCEEoIQSghAQEBBKAgICAgICCEBAQEEoIQSghBKCEEoCCEEoAQEEICAgICAgICAgICAgICAgICAgICAgICAgICAgICAgIJCAUEICAgICAgICD8TPwtcc7AnwR5M7QomXX2uMpkExAxXEYAwW/Ta2X1VnGnpttsop1ubm33Xboat5eCGUixkjY8jgC4AkKuvHLaYXeK/PSLfOH2rFmhAQEBAQAgIAQEGM1m0kaalmmaAXRsu0HK5IAv8ys8dea0Q1Z8nw8c2+SntE69VrZ2OfM6Rpe0OY4DCQTY2AG7dlZT7YKcvhCnx6zLzxvO69Aq1eiAgICAgICCQgIIQEBBKCEBAQSg8az2b+y7yK9jqxt2y5lGSuHMOiNUPcaXuIvSFVZe+fd0em8qvtDLrW3CAgICAgICAgINe2g/DqnsD1NW3B5kI+r8myh6P2kfbZ5hWdukqCndDplU7pxBKCEBAQEBBIQCgIIQEBAQY7WLSwpKaSdwxCMD7o4kkNaL8N5CzpXntFWrNk+HSbfJXmre0uZ9QxlQxnJyODAWAgtJ3A8bi6lZNLEV3hX4dfab7WjwlaihLV5Vns39h3kV7HVjbtlzKMlcOYdEaoe40vcRekKqy98+7o9N5VfaGXWtuVjrdtGlhqHw0zWYYnYXOeCS5wzAFxYA7lMxaaLV3sq9RrrUvy1jo3bVLTYrKZk2HCTia5uYDmmxsebj81HyU5LbJ2DL8WkWZha25KCEEoNe131i+w0/KBoc9zgxgO4X3m56AAtuHH8S2yPqc/wab+rWdR9f5KmoEFQ1l33wPYCN4BOEjfwGfQt2bTxSvNCNpdbOS/LaFjKIsWu7Qvh1T2B6mrbg74RtX5NlEUftI+2zzCs7dJUNO6HTIVO6cJsgqXSe1KYTu5GOPkWuIDXXLnAHMnhf526VOrpY5fGfFUX4jbn/hjwWfomvbUQxzNBDZGNcAcxfgoVq8s7LWl4vWLR6vrXjJKCEBBIQEEICCCbZ5IIZIHflIPUbps8iYno/SPWrbT/AIbUdcP91i36fzIRNb5Nvw/VS+hveIO+i9QVhbtlSY++PeHSSqHTPGs9m/sO8l7HVjbtlzKMlcOYdEaoe40vcRekKqy98+7o9N5NfaGXWtuc8a2++1PfSeZVri7Ic5qPNt7rU2S/Dx3sn/ShanvW2g8puajpr8veALkgDp3ITPzS1wIuN458wh1Sgr/bN7rD33+LlK0ndPsruJdlff8A8aHs8+JU3af6HKTn8uUDR+dVfirHQNe2hfDqnsD1NW3B5kI2r8myh6P2kfbZ5hWdukqGnWHTIVO6d+ZfynqKPJ6OZpfzO6z5q5hzE9V/6i/D6Xum/wDaqs3fLodN5VfZnFrb35klDcyB1m3mjyZiOr9Ao9EEhAKCEBBXm2Wqe2CBjXFrXyOxgEi+ECwPON97KVpYibTur+I2mKRt82t7I6p7a3kw44HxvxNvuuLEG3P0rdqojk3ReH2n4m3psudV66attP8AhtR1w/3Y1u0/mQia3yJ/D9VLaG94g76L1BWNu2VJj7494dJqodM8az2b+w7yK9jqxt2y5lGSuHMOiNUPcaXuIvSFVZe+fd0em8qvtDLrW3OeNbffanvpPNWuLshzmo823utTZL8PHeyeYULU9620HlN0UdNVDtirXmojhxHk2xh+EE2LnEgkjjuCn6Wscsyp+I3nnivo+7YzWPPLxFxLGhj2gk7ibg25gVhq6x4S2cOvM81VnqGtFf7ZvdYe+/xcpek7p9ldxLsr7tD2efEqbtP9D1Iz+XKBo/OqvxVjoGvbQvh1T2B6mrdg8yEbV+TZQ9H7SPts8wrK3SVDTuh0yqd078y/lPUUeT0czTfmd1nzKuIcxPVf+o3w+l7pqq83fLodN5VfZnFrb1F7TKp79ITNc4lseBrGk7gMDCbDpJJVlp4iKRKi11pnLMT6N92R1b5KNwe4u5OZzG33kNwtda56SVF1NYi/gn6C82xePpLd1HTkhAQQgIK221ezpu3J5NUvSdZVvEuyPdreyf4g3upPILdqexG4f5v4LtVcu2r7Th/Daj/1f3GLdp/MhF1vk2/31UtoQXqYAM+Wi9QVjftlR4++vvDpJVDpnjWezf2XeRXsdWNu2XMoyVw5h0Rqh7jS9xF6QqrL3z7uj03lV9oZda25zxreLV1Vf/zP81a4uyHO6jzbe61dko/h46ZZbeKhanzFroPJbko6apvbA0/bWGxsYW2+TnXVhpexS8R8yPZ9+xYfiVJ4YIxf5lYavpDZw2P4rLVUJbNA2yj/AGsPfD0uUrSd0+yu4lH/AM492h7Omk6RprcHPJ6sDlJz+XKBo/OqvtVjoGu7Qvh1T2B6mrbg74RtX5NlEUftI+2zzCs7dJUNO6HTIVO6d+ZMj1FHk9HM0ws53ad5q4hzE9V/6jD+H0vdNVXm75dDpvKr7M6tbeoTaKP4lU9qP+2xWeDy4UGs86zfdjQ/2cv8w70RqLq++PZP4d5c+/7N9UZYJCAUEICDH6b0NDVx8lO3E29wb2cDzg8Cs6Xmk7w15cVcleWz49XtVKaiLnQtOJwsXvOJ1s7A8Be3gsr5bX6sMWmx4p3rDOLU3vKqpmyMcx7Q5jgWuaciCvYnbxh5asWjaejX9D6i0lNKJY2OL23w43Yg0ndcDn61ttnvaNpRsekx47c0NlWlKeVZ7N/Zd5Fex1Y26S5lGSuHMOiNUPcaXuIvSFVZe+fd0em8qvtDLrW3Nd07qVS1cnKytcH7gSx2HFbK/PzLbTNekbQjZdLjyTzTDM6OoY4I2xRNDWMFmgeJ38Sc7rC1ptO8t9KRSsVr0fSsWTEaw6twVrWidpJbfC5ps4XzF+ZbKZLU6NObBTL3Q9NA6Cho4yyBtgTdxJu4npPQvL3m87y9xYa4o2qyawbXx6X0XHUxOimbiY75EEZEHgVlW01neGGTHXJXlt0Y3V/VCmo3F8LXYyLYnuxEDmHMs75bXjaWrFpseKd69WeWpIa9tC+HVPYHqatuDzIRtX5NlD0f54+2zzCs7dJUNO6HTKp3TiDV6/UCimmMrmOBccTmtcQwnM3HT0LdGe8Rsi20WK1uaYbNFGGgNaA1oAAA3AAZABaZSYjbwh+ketf0/qbS1jxJK1wfaxcx2EkDK+7fbJbaZrUjaEfLpceSd7R4srorRkdNE2KFoaxuQGZJzJPErC1ptO8tuPHXHXlq+tYs0hAQQgICAgICAgIDm33FBXc2ymIzYhM8RE35PCL53wh98vkpcaqeXbbxV08OrN99/BYFNA2NjWMADWNDWgZAAWA8lFmZmd1hWsVjaHovHqUBBCAgICAgIBQeGkKNk0b4pBdkjS1w6D0r2tprO8Mb0i9ZrPSWi6L2WxRTtkdM6RjHBzWFoFyN4xOvvHUFJtqpmNtkDHw+tb80zvCwVFWIgICAgICAgkIBQQgICCUEICAgICAgICAgIJQQgICAgICAglBCCUEICAgIJQEAIBQEEICAglB5zStYC5xDWjeXEgAdN15vEPa1m07RHir3Tu1mmiJbTsdUEbsV8DL9BIJPgo99VWOniu9PwPLeN8k8v1lgW7ZJr76aK3NjdfxWr7VPyTP+Ax/1z+UN61G1ybpFslonRGPDiBdiBxXyNgeHMpGLL8T0VGv4fOkmP4t9/wAG0rcrla6U2sshmliNK53JSPjxCQC5Y4tvbDuyUWdVETtsvsXA5yY635+sRPT5+PzbhqhrAK+nE4YY7vc3CTi/L02C3Y789d1ZrdL9my/D33ZpbERqetmv1NQnAbyzcY2Ebu07IdWa05M9aeCy0fDM2pjmjwr85/8AGkP2xzX+7TRgcLvcT47lo+1z8ltHAMfrefyhsOqG0v7ZOyndT4HPxWc1+Ju4E5FoPDnWzHqOadtkLW8H+z45yRfeI+5YSkqQQanrPtBpaMlhcZZRnHHvt2nZDqzWm+etfBZaXhefURzdI+c/s0qfbJLc4KaMDhie4n6ALR9rn5LWvAKbeN5/JmtVdqAqp44JKcsdI7CHMfdvE7wRf6rPHqeadphF1fBvg45yVvvEekwsdSlEh7gASbADeSdwsOlCI36NE1i2pUtO4shBqHi4JYcLAe2Qb/IFR76mteniuNNwXNljmv8Awx9fyax/rHNf3aK3bdfxWn7XPyWH/AY/65+jZdXtqdLO4Mma6neSAC44mEn99hb5iy201NZ8J8EDU8FzYo5qTzR+U/k31jgQCLEGxBG8H5qSppjbqlAQEEoAQCghAQEBAQUftY1rdPO6licRDCbPsdz5Ba97cGndbnBUDUZd55Y6Q63g+hjHjjLaP4p6fdH+Wl6I0TNVSCKCN0jzzZAc5OQHSVorSbTtC1zZ8eGvNedobm3ZHW4b44A79OJ3nhst/wBlvsq547p99tp29v8ALbtlWrtRRPqW1DMOLki1wILXWxXsQt2nx2pM7qzi+rxaitJxzv1WIpKkcxa1++1f8zP63Kpyd0+7v9J/L4/7a/pC5djvw1vey+YU7TdjluNfzU+0Ns0xV8jBLLa/JxvfbnIBI+q32naN1bhx/EyVp852cvVNQ6R7nvcXPcS5zjmSc1UTO76FSlaVitY2iFjat7KvtEEc0lRg5VoeGsaHWB3i5JzUqmm5q7zKi1XG/hZJpWm+3g2LVrZmaOrinbUB7WYrtLMJ3tLdxDjzrbTT8londB1XGPtGG2Oabb/esVSVI0Harra6kibDCbTTA/e4sjyJHSTuHUVH1GXljaOsrnhGhjPecl+2PrKjWtLnWF3OcbADeST5klV7rd4iPubvo3ZXXStDncnFcXDZHHF0XABspFdNeVTl41pqTtG8+zI6uahVlHX00kjGvjEm98bsQG47yCAQOmyyphvW8TLRqeJ6fPp71rO07dJXQpzllQ7YNbH4zRQus0AGcjMki4Z0C28jjcKFqcvjyw6bguhry/HvHj6furTRuj5KiRscLHPe7JrR9TzDpKi1rNp2hfZctMVea87Q3IbJ6/Di/Bv+jGcXjht9Vv8As11X/wA3pt9vH8mn6T0bLTyGKZjo3tzDhw5xzjpC0WrNZ2lZ4s1Mteak7wsfY/rW4P8AsUziWuBMBP8AxIuSzqI3jmt0qVpss78kqLjWhjl+PSPH1/db6muZEBAQSEAoCCEBAQeNdNgje/8AQxzv6QSvJnaN2VI5rRHzcrSyFzi47y4kk9J3lVD6JEREbQvbY/otkVA2YAcpO57nu42Y5zGi/Nuv81YaasRTf5uQ41mtfUzSeldvrG7eVIVAglBzFrX77V/zM/rcqm/dPu7/AEn8vj/tr+kLl2O/DW97L5hTtN2OW41/NT7Q3CupWyxvjd+V7XMPU4WW+Y3jZWY7zS0Wj0cz6waElo5nRTNIIJwuscLhwc0nMf8AxVV6TWdpd7ptTTPSL0n/AA+/QOutZRtDIpbxjKN4DmjqvvHyKyplvTpLTqOHafPO96+PzjqtLUraTHWOEM7RDM78pB/DeeYXNw482/rUzFqIt4T1c9ruEXwRz0nev1hvykKZz/tZqjJpKUHKNrIx1Wxebiq3UTvkl2nB6RXS1n57yyWxXRbJaqSV4uYGAsH7nki/yAPis9LWJtM/JH45mtTDFI/7T4/gu5T3JiAg5c07VmapmkOb5Xu8SbfRVN53tMvoWnx/DxVr8ohb+xXRTGUjp9xkme5t+IazcB43Km6WsRXdzHHM9rZox+kR9ZWIpKkV7tn0Sx9GJ7ASQvaMXEsecJb4kHx51G1VYmu674HntXP8P0tE/nHqpvRNWYZ4pRf8ORj92f3SCoNZ2mJdRmx/Ex2p842dTBW754lBCAgkICCEBBKCEH4njD2uacnAtPURYpL2JmJiYctaSonQSyRPBDo3uYb9BVRaNp2l9DxZIyUi8dJ8VrbH9ao+R+xyuDHMLjEXEAOa4lzmj9wNzbpUzTZY25Zc5xrRX5/j1jeJ6/dstIKW555MqGOcWtc0ubYkAgkXva44LzeOjKaTEbzD2XrFzFrX77V/zM/rcqm/dPu7/Sfy+P8Atj9Fy7Hfhre9l8wp2m7HLca/mp9obupCpfHpTRUNSzBPGyRvM4XsecHMHqWNqxaNphtxZ8mKealpiVZ66bMYIoJZ6Z7mGNpeY5HAsLRmA61wbZXJUXLpoiN6r/Q8Yy3yVx5Y338N46qojkLSHNJBBBBG4gjeCFDdHMRMbS6l0TMXwQvd+Z8Ubj1loJVvWd4iZfPM1YrktWPSZUltk0eY6/lLG00bX3/c37hH0HioGprtff5us4Jl59Ny/wBMz+749mesjaKq/FNoZW4HnmObXdQPmscGTkt49GziuknUYf4eseML/gna9ocxzXNO8OaQQfmFZRO7jbVms7TGyJqljS0Oe1pcbNBIBJ5gOJXm5FLWjeIeq9YuZ9ctGmmraiMiwEjnN7LvvNt0WKqsteW0w73RZoy4KW+76w3vY9rXHG11JO8Mu7HC525t3WxMvwN946ypGmyxEcsqfjWiveYzUjfw8f3W5iFr3Fs78PFTXN7eipdsGtcb2ijgcHfeDpnNILRhvhZfnvvPNYdKh6nLExyw6TguhtW3xrxt6R+Pq0DVLRxqKyCIC+KRpd2W/ed9AVGx15rRC51mWMWC15+X+/V00FauBEEoIQSEAoIQEBAQEFb7TtRHVR+00wBlDbSR8ZLWsQf1Abt+dhzKLnw838Veq94VxKMMfCy9vpPy/wAKYljLSWuBa4biHCxHWCoMxs6mLRaN4l9I0nNhw8tLh/Tjdbwuveafmw+Bj335Y39oWdsKPvd8/wAL/JS9J6uf4/8A9Px/8WwpjnHMetfvtX/Mz+tyqb90+76BpP5fH/bX9IXLsc+Gt72XzCnabscrxv8Amp9obHrSbUdSRuIhkII3f8StuTtlB0njnp7x+qgaTXWvjFm1Utv3HH6gVXRmvHq7O/DtLed5pH6fo8dLa1VdS3BPO97L3wbg02yu1oAPzXlslreEyzw6LBhnmpWIn5vbU3ViWvnaxoIjBBlksbNbxF/1HgF7ixzedmGt1lNNjm09fSHR8MYa0NGTQAOoCw+is/Bwtp3neWC111XZpCDkycMjTijk5ncx/aeI6lhlxxeNkzQ622lyc0eMT1hz7prQ01JIY52FjgTY/wDFwHFpyIVbak1naXaYNRjz15sc7x/vV4U1dLH7OSRnYc5vkV5EzHRnbFS/dET+DPagzOdpOlLnFx5TNxJOTudbMM73hD4hWK6W8RHo6LVm4do+0rUn7c0Sw2FRGLAHKRu84b8DfI9PzEfPh5/GOq34XxH7NPJftn6ff+6jKulfE8ska5j2mxa4WI+Sr5iY8JddTJW8Ras7wn7ZJhw8o/DlhxG3hde7yfDpvvtG780tM+R4ZG0ve42a1ouSepeREzO0F71pWbWnaF5bNNSTQtdLNYzyADCN/JtzLb8SeNt24KwwYeTxnq5HinEY1M8lO2PrP+9G9KQqBAQEEhAKCEBAQEBAQY3SegKao3zwRyHnc0Yv6s1jalbdYb8WpzYuy0wwjdmujQb/AGfp3yS28MS1/Z8fyS54vq/6/pH7M/ovQ8FMCIImRA2vgaBe3OeK2VrFekIWXPky+ZaZ933LJqYSfVKie5z30sLnOJc5xbvJO8k9aw+FSfRKrrtRWIiLztDJaO0fFAzBCxsbLk4Wiwuc1lFYrG0NOTLfLbmvO8vaaFr2lrwHNcCC05EHMEL3bdhW01neOrXKrZ/o6TOmYOwXs9JC1Tgxz6J1OJ6qvS8/jtP6vzS7PNHRm4pmk/vc948HOISMGOPR7fiurtG03/LaP0hsdNTMjaGxsaxoya0ADwC2RER0QbXtad7TvL1XrEQfPW0MczcEsbJG/pe0OH1XkxE+Es6ZL453pO0/c12o2daOe7EaYA8zXyNHgHALXODHPonV4rq6xtz/AEj9mQ0XqnR0xDoaeNrm/lebuf8A1OJKyripXpDTl12oyxMXvO0/l9GaWaIIPh0noaCoFp4Y5Ol7QT8jmsbUrbrDdiz5cXZaYYH/AE20be/2fje3KS28MWS1/Z8fyTP+X1e23P8ASP2Z3Rmhqen9hDHH0saAfHNbK1rXpCHl1GXL32mfd99lk0iAgICCQgICCEBAQEBBKCEBAQSghAQEBAQEBBKCEEoCCLoCAglBCCUEICCUAIBQQglBCAglBCAgICAgICAgIJQQglBCAgIJQQglAQQglBCCUBBCAgkIBQQgICAgICAgICAgICAgICAgICAgICAgIJQQgICAgICAgkICAgIIQEBBKCEBAQEBBKCEBBNkEXQEBAQSgIIQEBBKBZAQQgICAglB/9k=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1325563"/>
            <a:ext cx="380047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6" name="AutoShape 24" descr="data:image/jpeg;base64,/9j/4AAQSkZJRgABAQAAAQABAAD/2wCEAAkGBxQSEhQUEhQUFBQUFRQUFRQUGBgXFxwXFx0XGBccHRccHCggHBwlHBwcITEhJSksLi4uHR8zODMsNygtLisBCgoKDg0OGhAQGiwkHyQsLCwsLCwsLCwsLCwsLCwsLCwsLCwsLCwsLCwsLCwsLCwsLCwsLCwsLCwsLCwsLCwsLP/AABEIAL8BBwMBEQACEQEDEQH/xAAcAAEAAgMBAQEAAAAAAAAAAAAAAQcFBggDBAL/xABAEAABAwICBQkFBgUEAwAAAAABAAIDBBESMQUGByFBE1FhcXJzkbGyMzQ1gaEUIiMyUmIldJKzwhckQsFTg/H/xAAbAQEAAgMBAQAAAAAAAAAAAAAABAUCAwYBB//EADQRAQACAQIEBAMGBgMBAAAAAAABAgMEEQUSMTIhM0FxE1GhFGGBkbHRIjRScuHwFULBI//aAAwDAQACEQMRAD8AvC6BdAugXQLoF0C6BdAugXQLoF0C6BdAugXQLoF0C6BdAugXQLoF0C6BdAugXQLoF0C6BdAQEBAQQgICAgICAgICCUBBCCUBBCAgICAgIJQQgICAgICAglACAUBAQEBAQEBAQEBAQEBAQEBAQEBBCCUBAQEBAQEBAQQgIJCAghBKCEEoIQSghAQEBBKAgICAgICCEBAQEEoIQSghBKCEEoCCEEoAQEEICAgICAgICAgICAgICAgICAgICAgICAgICAgICAgIJCAUEICAgICAgICD8TPwtcc7AnwR5M7QomXX2uMpkExAxXEYAwW/Ta2X1VnGnpttsop1ubm33Xboat5eCGUixkjY8jgC4AkKuvHLaYXeK/PSLfOH2rFmhAQEBAQAgIAQEGM1m0kaalmmaAXRsu0HK5IAv8ys8dea0Q1Z8nw8c2+SntE69VrZ2OfM6Rpe0OY4DCQTY2AG7dlZT7YKcvhCnx6zLzxvO69Aq1eiAgICAgICCQgIIQEBBKCEBAQSg8az2b+y7yK9jqxt2y5lGSuHMOiNUPcaXuIvSFVZe+fd0em8qvtDLrW3CAgICAgICAgINe2g/DqnsD1NW3B5kI+r8myh6P2kfbZ5hWdukqCndDplU7pxBKCEBAQEBBIQCgIIQEBAQY7WLSwpKaSdwxCMD7o4kkNaL8N5CzpXntFWrNk+HSbfJXmre0uZ9QxlQxnJyODAWAgtJ3A8bi6lZNLEV3hX4dfab7WjwlaihLV5Vns39h3kV7HVjbtlzKMlcOYdEaoe40vcRekKqy98+7o9N5VfaGXWtuVjrdtGlhqHw0zWYYnYXOeCS5wzAFxYA7lMxaaLV3sq9RrrUvy1jo3bVLTYrKZk2HCTia5uYDmmxsebj81HyU5LbJ2DL8WkWZha25KCEEoNe131i+w0/KBoc9zgxgO4X3m56AAtuHH8S2yPqc/wab+rWdR9f5KmoEFQ1l33wPYCN4BOEjfwGfQt2bTxSvNCNpdbOS/LaFjKIsWu7Qvh1T2B6mrbg74RtX5NlEUftI+2zzCs7dJUNO6HTIVO6cJsgqXSe1KYTu5GOPkWuIDXXLnAHMnhf526VOrpY5fGfFUX4jbn/hjwWfomvbUQxzNBDZGNcAcxfgoVq8s7LWl4vWLR6vrXjJKCEBBIQEEICCCbZ5IIZIHflIPUbps8iYno/SPWrbT/AIbUdcP91i36fzIRNb5Nvw/VS+hveIO+i9QVhbtlSY++PeHSSqHTPGs9m/sO8l7HVjbtlzKMlcOYdEaoe40vcRekKqy98+7o9N5NfaGXWtuc8a2++1PfSeZVri7Ic5qPNt7rU2S/Dx3sn/ShanvW2g8puajpr8veALkgDp3ITPzS1wIuN458wh1Sgr/bN7rD33+LlK0ndPsruJdlff8A8aHs8+JU3af6HKTn8uUDR+dVfirHQNe2hfDqnsD1NW3B5kI2r8myh6P2kfbZ5hWdukqGnWHTIVO6d+ZfynqKPJ6OZpfzO6z5q5hzE9V/6i/D6Xum/wDaqs3fLodN5VfZnFrb35klDcyB1m3mjyZiOr9Ao9EEhAKCEBBXm2Wqe2CBjXFrXyOxgEi+ECwPON97KVpYibTur+I2mKRt82t7I6p7a3kw44HxvxNvuuLEG3P0rdqojk3ReH2n4m3psudV66attP8AhtR1w/3Y1u0/mQia3yJ/D9VLaG94g76L1BWNu2VJj7494dJqodM8az2b+w7yK9jqxt2y5lGSuHMOiNUPcaXuIvSFVZe+fd0em8qvtDLrW3OeNbffanvpPNWuLshzmo823utTZL8PHeyeYULU9620HlN0UdNVDtirXmojhxHk2xh+EE2LnEgkjjuCn6Wscsyp+I3nnivo+7YzWPPLxFxLGhj2gk7ibg25gVhq6x4S2cOvM81VnqGtFf7ZvdYe+/xcpek7p9ldxLsr7tD2efEqbtP9D1Iz+XKBo/OqvxVjoGvbQvh1T2B6mrdg8yEbV+TZQ9H7SPts8wrK3SVDTuh0yqd078y/lPUUeT0czTfmd1nzKuIcxPVf+o3w+l7pqq83fLodN5VfZnFrb1F7TKp79ITNc4lseBrGk7gMDCbDpJJVlp4iKRKi11pnLMT6N92R1b5KNwe4u5OZzG33kNwtda56SVF1NYi/gn6C82xePpLd1HTkhAQQgIK221ezpu3J5NUvSdZVvEuyPdreyf4g3upPILdqexG4f5v4LtVcu2r7Th/Daj/1f3GLdp/MhF1vk2/31UtoQXqYAM+Wi9QVjftlR4++vvDpJVDpnjWezf2XeRXsdWNu2XMoyVw5h0Rqh7jS9xF6QqrL3z7uj03lV9oZda25zxreLV1Vf/zP81a4uyHO6jzbe61dko/h46ZZbeKhanzFroPJbko6apvbA0/bWGxsYW2+TnXVhpexS8R8yPZ9+xYfiVJ4YIxf5lYavpDZw2P4rLVUJbNA2yj/AGsPfD0uUrSd0+yu4lH/AM492h7Omk6RprcHPJ6sDlJz+XKBo/OqvtVjoGu7Qvh1T2B6mrbg74RtX5NlEUftI+2zzCs7dJUNO6HTIVO6d+ZMj1FHk9HM0ws53ad5q4hzE9V/6jD+H0vdNVXm75dDpvKr7M6tbeoTaKP4lU9qP+2xWeDy4UGs86zfdjQ/2cv8w70RqLq++PZP4d5c+/7N9UZYJCAUEICDH6b0NDVx8lO3E29wb2cDzg8Cs6Xmk7w15cVcleWz49XtVKaiLnQtOJwsXvOJ1s7A8Be3gsr5bX6sMWmx4p3rDOLU3vKqpmyMcx7Q5jgWuaciCvYnbxh5asWjaejX9D6i0lNKJY2OL23w43Yg0ndcDn61ttnvaNpRsekx47c0NlWlKeVZ7N/Zd5Fex1Y26S5lGSuHMOiNUPcaXuIvSFVZe+fd0em8qvtDLrW3Nd07qVS1cnKytcH7gSx2HFbK/PzLbTNekbQjZdLjyTzTDM6OoY4I2xRNDWMFmgeJ38Sc7rC1ptO8t9KRSsVr0fSsWTEaw6twVrWidpJbfC5ps4XzF+ZbKZLU6NObBTL3Q9NA6Cho4yyBtgTdxJu4npPQvL3m87y9xYa4o2qyawbXx6X0XHUxOimbiY75EEZEHgVlW01neGGTHXJXlt0Y3V/VCmo3F8LXYyLYnuxEDmHMs75bXjaWrFpseKd69WeWpIa9tC+HVPYHqatuDzIRtX5NlD0f54+2zzCs7dJUNO6HTKp3TiDV6/UCimmMrmOBccTmtcQwnM3HT0LdGe8Rsi20WK1uaYbNFGGgNaA1oAAA3AAZABaZSYjbwh+ketf0/qbS1jxJK1wfaxcx2EkDK+7fbJbaZrUjaEfLpceSd7R4srorRkdNE2KFoaxuQGZJzJPErC1ptO8tuPHXHXlq+tYs0hAQQgICAgICAgIDm33FBXc2ymIzYhM8RE35PCL53wh98vkpcaqeXbbxV08OrN99/BYFNA2NjWMADWNDWgZAAWA8lFmZmd1hWsVjaHovHqUBBCAgICAgIBQeGkKNk0b4pBdkjS1w6D0r2tprO8Mb0i9ZrPSWi6L2WxRTtkdM6RjHBzWFoFyN4xOvvHUFJtqpmNtkDHw+tb80zvCwVFWIgICAgICAgkIBQQgICCUEICAgICAgICAgIJQQgICAgICAglBCCUEICAgIJQEAIBQEEICAglB5zStYC5xDWjeXEgAdN15vEPa1m07RHir3Tu1mmiJbTsdUEbsV8DL9BIJPgo99VWOniu9PwPLeN8k8v1lgW7ZJr76aK3NjdfxWr7VPyTP+Ax/1z+UN61G1ybpFslonRGPDiBdiBxXyNgeHMpGLL8T0VGv4fOkmP4t9/wAG0rcrla6U2sshmliNK53JSPjxCQC5Y4tvbDuyUWdVETtsvsXA5yY635+sRPT5+PzbhqhrAK+nE4YY7vc3CTi/L02C3Y789d1ZrdL9my/D33ZpbERqetmv1NQnAbyzcY2Ebu07IdWa05M9aeCy0fDM2pjmjwr85/8AGkP2xzX+7TRgcLvcT47lo+1z8ltHAMfrefyhsOqG0v7ZOyndT4HPxWc1+Ju4E5FoPDnWzHqOadtkLW8H+z45yRfeI+5YSkqQQanrPtBpaMlhcZZRnHHvt2nZDqzWm+etfBZaXhefURzdI+c/s0qfbJLc4KaMDhie4n6ALR9rn5LWvAKbeN5/JmtVdqAqp44JKcsdI7CHMfdvE7wRf6rPHqeadphF1fBvg45yVvvEekwsdSlEh7gASbADeSdwsOlCI36NE1i2pUtO4shBqHi4JYcLAe2Qb/IFR76mteniuNNwXNljmv8Awx9fyax/rHNf3aK3bdfxWn7XPyWH/AY/65+jZdXtqdLO4Mma6neSAC44mEn99hb5iy201NZ8J8EDU8FzYo5qTzR+U/k31jgQCLEGxBG8H5qSppjbqlAQEEoAQCghAQEBAQUftY1rdPO6licRDCbPsdz5Ba97cGndbnBUDUZd55Y6Q63g+hjHjjLaP4p6fdH+Wl6I0TNVSCKCN0jzzZAc5OQHSVorSbTtC1zZ8eGvNedobm3ZHW4b44A79OJ3nhst/wBlvsq547p99tp29v8ALbtlWrtRRPqW1DMOLki1wILXWxXsQt2nx2pM7qzi+rxaitJxzv1WIpKkcxa1++1f8zP63Kpyd0+7v9J/L4/7a/pC5djvw1vey+YU7TdjluNfzU+0Ns0xV8jBLLa/JxvfbnIBI+q32naN1bhx/EyVp852cvVNQ6R7nvcXPcS5zjmSc1UTO76FSlaVitY2iFjat7KvtEEc0lRg5VoeGsaHWB3i5JzUqmm5q7zKi1XG/hZJpWm+3g2LVrZmaOrinbUB7WYrtLMJ3tLdxDjzrbTT8londB1XGPtGG2Oabb/esVSVI0Harra6kibDCbTTA/e4sjyJHSTuHUVH1GXljaOsrnhGhjPecl+2PrKjWtLnWF3OcbADeST5klV7rd4iPubvo3ZXXStDncnFcXDZHHF0XABspFdNeVTl41pqTtG8+zI6uahVlHX00kjGvjEm98bsQG47yCAQOmyyphvW8TLRqeJ6fPp71rO07dJXQpzllQ7YNbH4zRQus0AGcjMki4Z0C28jjcKFqcvjyw6bguhry/HvHj6furTRuj5KiRscLHPe7JrR9TzDpKi1rNp2hfZctMVea87Q3IbJ6/Di/Bv+jGcXjht9Vv8As11X/wA3pt9vH8mn6T0bLTyGKZjo3tzDhw5xzjpC0WrNZ2lZ4s1Mteak7wsfY/rW4P8AsUziWuBMBP8AxIuSzqI3jmt0qVpss78kqLjWhjl+PSPH1/db6muZEBAQSEAoCCEBAQeNdNgje/8AQxzv6QSvJnaN2VI5rRHzcrSyFzi47y4kk9J3lVD6JEREbQvbY/otkVA2YAcpO57nu42Y5zGi/Nuv81YaasRTf5uQ41mtfUzSeldvrG7eVIVAglBzFrX77V/zM/rcqm/dPu7/AEn8vj/tr+kLl2O/DW97L5hTtN2OW41/NT7Q3CupWyxvjd+V7XMPU4WW+Y3jZWY7zS0Wj0cz6waElo5nRTNIIJwuscLhwc0nMf8AxVV6TWdpd7ptTTPSL0n/AA+/QOutZRtDIpbxjKN4DmjqvvHyKyplvTpLTqOHafPO96+PzjqtLUraTHWOEM7RDM78pB/DeeYXNw482/rUzFqIt4T1c9ruEXwRz0nev1hvykKZz/tZqjJpKUHKNrIx1Wxebiq3UTvkl2nB6RXS1n57yyWxXRbJaqSV4uYGAsH7nki/yAPis9LWJtM/JH45mtTDFI/7T4/gu5T3JiAg5c07VmapmkOb5Xu8SbfRVN53tMvoWnx/DxVr8ohb+xXRTGUjp9xkme5t+IazcB43Km6WsRXdzHHM9rZox+kR9ZWIpKkV7tn0Sx9GJ7ASQvaMXEsecJb4kHx51G1VYmu674HntXP8P0tE/nHqpvRNWYZ4pRf8ORj92f3SCoNZ2mJdRmx/Ex2p842dTBW754lBCAgkICCEBBKCEH4njD2uacnAtPURYpL2JmJiYctaSonQSyRPBDo3uYb9BVRaNp2l9DxZIyUi8dJ8VrbH9ao+R+xyuDHMLjEXEAOa4lzmj9wNzbpUzTZY25Zc5xrRX5/j1jeJ6/dstIKW555MqGOcWtc0ubYkAgkXva44LzeOjKaTEbzD2XrFzFrX77V/zM/rcqm/dPu7/Sfy+P8Atj9Fy7Hfhre9l8wp2m7HLca/mp9obupCpfHpTRUNSzBPGyRvM4XsecHMHqWNqxaNphtxZ8mKealpiVZ66bMYIoJZ6Z7mGNpeY5HAsLRmA61wbZXJUXLpoiN6r/Q8Yy3yVx5Y338N46qojkLSHNJBBBBG4gjeCFDdHMRMbS6l0TMXwQvd+Z8Ubj1loJVvWd4iZfPM1YrktWPSZUltk0eY6/lLG00bX3/c37hH0HioGprtff5us4Jl59Ny/wBMz+749mesjaKq/FNoZW4HnmObXdQPmscGTkt49GziuknUYf4eseML/gna9ocxzXNO8OaQQfmFZRO7jbVms7TGyJqljS0Oe1pcbNBIBJ5gOJXm5FLWjeIeq9YuZ9ctGmmraiMiwEjnN7LvvNt0WKqsteW0w73RZoy4KW+76w3vY9rXHG11JO8Mu7HC525t3WxMvwN946ypGmyxEcsqfjWiveYzUjfw8f3W5iFr3Fs78PFTXN7eipdsGtcb2ijgcHfeDpnNILRhvhZfnvvPNYdKh6nLExyw6TguhtW3xrxt6R+Pq0DVLRxqKyCIC+KRpd2W/ed9AVGx15rRC51mWMWC15+X+/V00FauBEEoIQSEAoIQEBAQEFb7TtRHVR+00wBlDbSR8ZLWsQf1Abt+dhzKLnw838Veq94VxKMMfCy9vpPy/wAKYljLSWuBa4biHCxHWCoMxs6mLRaN4l9I0nNhw8tLh/Tjdbwuveafmw+Bj335Y39oWdsKPvd8/wAL/JS9J6uf4/8A9Px/8WwpjnHMetfvtX/Mz+tyqb90+76BpP5fH/bX9IXLsc+Gt72XzCnabscrxv8Amp9obHrSbUdSRuIhkII3f8StuTtlB0njnp7x+qgaTXWvjFm1Utv3HH6gVXRmvHq7O/DtLed5pH6fo8dLa1VdS3BPO97L3wbg02yu1oAPzXlslreEyzw6LBhnmpWIn5vbU3ViWvnaxoIjBBlksbNbxF/1HgF7ixzedmGt1lNNjm09fSHR8MYa0NGTQAOoCw+is/Bwtp3neWC111XZpCDkycMjTijk5ncx/aeI6lhlxxeNkzQ622lyc0eMT1hz7prQ01JIY52FjgTY/wDFwHFpyIVbak1naXaYNRjz15sc7x/vV4U1dLH7OSRnYc5vkV5EzHRnbFS/dET+DPagzOdpOlLnFx5TNxJOTudbMM73hD4hWK6W8RHo6LVm4do+0rUn7c0Sw2FRGLAHKRu84b8DfI9PzEfPh5/GOq34XxH7NPJftn6ff+6jKulfE8ska5j2mxa4WI+Sr5iY8JddTJW8Ras7wn7ZJhw8o/DlhxG3hde7yfDpvvtG780tM+R4ZG0ve42a1ouSepeREzO0F71pWbWnaF5bNNSTQtdLNYzyADCN/JtzLb8SeNt24KwwYeTxnq5HinEY1M8lO2PrP+9G9KQqBAQEEhAKCEBAQEBAQY3SegKao3zwRyHnc0Yv6s1jalbdYb8WpzYuy0wwjdmujQb/AGfp3yS28MS1/Z8fyS54vq/6/pH7M/ovQ8FMCIImRA2vgaBe3OeK2VrFekIWXPky+ZaZ933LJqYSfVKie5z30sLnOJc5xbvJO8k9aw+FSfRKrrtRWIiLztDJaO0fFAzBCxsbLk4Wiwuc1lFYrG0NOTLfLbmvO8vaaFr2lrwHNcCC05EHMEL3bdhW01neOrXKrZ/o6TOmYOwXs9JC1Tgxz6J1OJ6qvS8/jtP6vzS7PNHRm4pmk/vc948HOISMGOPR7fiurtG03/LaP0hsdNTMjaGxsaxoya0ADwC2RER0QbXtad7TvL1XrEQfPW0MczcEsbJG/pe0OH1XkxE+Es6ZL453pO0/c12o2daOe7EaYA8zXyNHgHALXODHPonV4rq6xtz/AEj9mQ0XqnR0xDoaeNrm/lebuf8A1OJKyripXpDTl12oyxMXvO0/l9GaWaIIPh0noaCoFp4Y5Ol7QT8jmsbUrbrDdiz5cXZaYYH/AE20be/2fje3KS28MWS1/Z8fyTP+X1e23P8ASP2Z3Rmhqen9hDHH0saAfHNbK1rXpCHl1GXL32mfd99lk0iAgICCQgICCEBAQEBBKCEBAQSghAQEBAQEBBKCEEoCCLoCAglBCCUEICCUAIBQQglBCAglBCAgICAgICAgIJQQglBCAgIJQQglAQQglBCCUBBCAgkIBQQgICAgICAgICAgICAgICAgICAgICAgIJQQgICAgICAgkICAgIIQEBBKCEBAQEBBKCEBBNkEXQEBAQSgIIQEBBKBZAQQgICAglB/9k=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1325563"/>
            <a:ext cx="380047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8" name="AutoShape 26" descr="data:image/jpeg;base64,/9j/4AAQSkZJRgABAQAAAQABAAD/2wCEAAkGBxQSEhQUEhQUFBQUFRQUFRQUGBgXFxwXFx0XGBccHRccHCggHBwlHBwcITEhJSksLi4uHR8zODMsNygtLisBCgoKDg0OGhAQGiwkHyQsLCwsLCwsLCwsLCwsLCwsLCwsLCwsLCwsLCwsLCwsLCwsLCwsLCwsLCwsLCwsLCwsLP/AABEIAL8BBwMBEQACEQEDEQH/xAAcAAEAAgMBAQEAAAAAAAAAAAAAAQcFBggDBAL/xABAEAABAwICBQkFBgUEAwAAAAABAAIDBBESMQUGByFBE1FhcXJzkbGyMzQ1gaEUIiMyUmIldJKzwhckQsFTg/H/xAAbAQEAAgMBAQAAAAAAAAAAAAAABAUCAwYBB//EADQRAQACAQIEBAMGBgMBAAAAAAABAgMEEQUSMTIhM0FxE1GhFGGBkbHRIjRScuHwFULBI//aAAwDAQACEQMRAD8AvC6BdAugXQLoF0C6BdAugXQLoF0C6BdAugXQLoF0C6BdAugXQLoF0C6BdAugXQLoF0C6BdAQEBAQQgICAgICAgICCUBBCCUBBCAgICAgIJQQgICAgICAglACAUBAQEBAQEBAQEBAQEBAQEBAQEBBCCUBAQEBAQEBAQQgIJCAghBKCEEoIQSghAQEBBKAgICAgICCEBAQEEoIQSghBKCEEoCCEEoAQEEICAgICAgICAgICAgICAgICAgICAgICAgICAgICAgIJCAUEICAgICAgICD8TPwtcc7AnwR5M7QomXX2uMpkExAxXEYAwW/Ta2X1VnGnpttsop1ubm33Xboat5eCGUixkjY8jgC4AkKuvHLaYXeK/PSLfOH2rFmhAQEBAQAgIAQEGM1m0kaalmmaAXRsu0HK5IAv8ys8dea0Q1Z8nw8c2+SntE69VrZ2OfM6Rpe0OY4DCQTY2AG7dlZT7YKcvhCnx6zLzxvO69Aq1eiAgICAgICCQgIIQEBBKCEBAQSg8az2b+y7yK9jqxt2y5lGSuHMOiNUPcaXuIvSFVZe+fd0em8qvtDLrW3CAgICAgICAgINe2g/DqnsD1NW3B5kI+r8myh6P2kfbZ5hWdukqCndDplU7pxBKCEBAQEBBIQCgIIQEBAQY7WLSwpKaSdwxCMD7o4kkNaL8N5CzpXntFWrNk+HSbfJXmre0uZ9QxlQxnJyODAWAgtJ3A8bi6lZNLEV3hX4dfab7WjwlaihLV5Vns39h3kV7HVjbtlzKMlcOYdEaoe40vcRekKqy98+7o9N5VfaGXWtuVjrdtGlhqHw0zWYYnYXOeCS5wzAFxYA7lMxaaLV3sq9RrrUvy1jo3bVLTYrKZk2HCTia5uYDmmxsebj81HyU5LbJ2DL8WkWZha25KCEEoNe131i+w0/KBoc9zgxgO4X3m56AAtuHH8S2yPqc/wab+rWdR9f5KmoEFQ1l33wPYCN4BOEjfwGfQt2bTxSvNCNpdbOS/LaFjKIsWu7Qvh1T2B6mrbg74RtX5NlEUftI+2zzCs7dJUNO6HTIVO6cJsgqXSe1KYTu5GOPkWuIDXXLnAHMnhf526VOrpY5fGfFUX4jbn/hjwWfomvbUQxzNBDZGNcAcxfgoVq8s7LWl4vWLR6vrXjJKCEBBIQEEICCCbZ5IIZIHflIPUbps8iYno/SPWrbT/AIbUdcP91i36fzIRNb5Nvw/VS+hveIO+i9QVhbtlSY++PeHSSqHTPGs9m/sO8l7HVjbtlzKMlcOYdEaoe40vcRekKqy98+7o9N5NfaGXWtuc8a2++1PfSeZVri7Ic5qPNt7rU2S/Dx3sn/ShanvW2g8puajpr8veALkgDp3ITPzS1wIuN458wh1Sgr/bN7rD33+LlK0ndPsruJdlff8A8aHs8+JU3af6HKTn8uUDR+dVfirHQNe2hfDqnsD1NW3B5kI2r8myh6P2kfbZ5hWdukqGnWHTIVO6d+ZfynqKPJ6OZpfzO6z5q5hzE9V/6i/D6Xum/wDaqs3fLodN5VfZnFrb35klDcyB1m3mjyZiOr9Ao9EEhAKCEBBXm2Wqe2CBjXFrXyOxgEi+ECwPON97KVpYibTur+I2mKRt82t7I6p7a3kw44HxvxNvuuLEG3P0rdqojk3ReH2n4m3psudV66attP8AhtR1w/3Y1u0/mQia3yJ/D9VLaG94g76L1BWNu2VJj7494dJqodM8az2b+w7yK9jqxt2y5lGSuHMOiNUPcaXuIvSFVZe+fd0em8qvtDLrW3OeNbffanvpPNWuLshzmo823utTZL8PHeyeYULU9620HlN0UdNVDtirXmojhxHk2xh+EE2LnEgkjjuCn6Wscsyp+I3nnivo+7YzWPPLxFxLGhj2gk7ibg25gVhq6x4S2cOvM81VnqGtFf7ZvdYe+/xcpek7p9ldxLsr7tD2efEqbtP9D1Iz+XKBo/OqvxVjoGvbQvh1T2B6mrdg8yEbV+TZQ9H7SPts8wrK3SVDTuh0yqd078y/lPUUeT0czTfmd1nzKuIcxPVf+o3w+l7pqq83fLodN5VfZnFrb1F7TKp79ITNc4lseBrGk7gMDCbDpJJVlp4iKRKi11pnLMT6N92R1b5KNwe4u5OZzG33kNwtda56SVF1NYi/gn6C82xePpLd1HTkhAQQgIK221ezpu3J5NUvSdZVvEuyPdreyf4g3upPILdqexG4f5v4LtVcu2r7Th/Daj/1f3GLdp/MhF1vk2/31UtoQXqYAM+Wi9QVjftlR4++vvDpJVDpnjWezf2XeRXsdWNu2XMoyVw5h0Rqh7jS9xF6QqrL3z7uj03lV9oZda25zxreLV1Vf/zP81a4uyHO6jzbe61dko/h46ZZbeKhanzFroPJbko6apvbA0/bWGxsYW2+TnXVhpexS8R8yPZ9+xYfiVJ4YIxf5lYavpDZw2P4rLVUJbNA2yj/AGsPfD0uUrSd0+yu4lH/AM492h7Omk6RprcHPJ6sDlJz+XKBo/OqvtVjoGu7Qvh1T2B6mrbg74RtX5NlEUftI+2zzCs7dJUNO6HTIVO6d+ZMj1FHk9HM0ws53ad5q4hzE9V/6jD+H0vdNVXm75dDpvKr7M6tbeoTaKP4lU9qP+2xWeDy4UGs86zfdjQ/2cv8w70RqLq++PZP4d5c+/7N9UZYJCAUEICDH6b0NDVx8lO3E29wb2cDzg8Cs6Xmk7w15cVcleWz49XtVKaiLnQtOJwsXvOJ1s7A8Be3gsr5bX6sMWmx4p3rDOLU3vKqpmyMcx7Q5jgWuaciCvYnbxh5asWjaejX9D6i0lNKJY2OL23w43Yg0ndcDn61ttnvaNpRsekx47c0NlWlKeVZ7N/Zd5Fex1Y26S5lGSuHMOiNUPcaXuIvSFVZe+fd0em8qvtDLrW3Nd07qVS1cnKytcH7gSx2HFbK/PzLbTNekbQjZdLjyTzTDM6OoY4I2xRNDWMFmgeJ38Sc7rC1ptO8t9KRSsVr0fSsWTEaw6twVrWidpJbfC5ps4XzF+ZbKZLU6NObBTL3Q9NA6Cho4yyBtgTdxJu4npPQvL3m87y9xYa4o2qyawbXx6X0XHUxOimbiY75EEZEHgVlW01neGGTHXJXlt0Y3V/VCmo3F8LXYyLYnuxEDmHMs75bXjaWrFpseKd69WeWpIa9tC+HVPYHqatuDzIRtX5NlD0f54+2zzCs7dJUNO6HTKp3TiDV6/UCimmMrmOBccTmtcQwnM3HT0LdGe8Rsi20WK1uaYbNFGGgNaA1oAAA3AAZABaZSYjbwh+ketf0/qbS1jxJK1wfaxcx2EkDK+7fbJbaZrUjaEfLpceSd7R4srorRkdNE2KFoaxuQGZJzJPErC1ptO8tuPHXHXlq+tYs0hAQQgICAgICAgIDm33FBXc2ymIzYhM8RE35PCL53wh98vkpcaqeXbbxV08OrN99/BYFNA2NjWMADWNDWgZAAWA8lFmZmd1hWsVjaHovHqUBBCAgICAgIBQeGkKNk0b4pBdkjS1w6D0r2tprO8Mb0i9ZrPSWi6L2WxRTtkdM6RjHBzWFoFyN4xOvvHUFJtqpmNtkDHw+tb80zvCwVFWIgICAgICAgkIBQQgICCUEICAgICAgICAgIJQQgICAgICAglBCCUEICAgIJQEAIBQEEICAglB5zStYC5xDWjeXEgAdN15vEPa1m07RHir3Tu1mmiJbTsdUEbsV8DL9BIJPgo99VWOniu9PwPLeN8k8v1lgW7ZJr76aK3NjdfxWr7VPyTP+Ax/1z+UN61G1ybpFslonRGPDiBdiBxXyNgeHMpGLL8T0VGv4fOkmP4t9/wAG0rcrla6U2sshmliNK53JSPjxCQC5Y4tvbDuyUWdVETtsvsXA5yY635+sRPT5+PzbhqhrAK+nE4YY7vc3CTi/L02C3Y789d1ZrdL9my/D33ZpbERqetmv1NQnAbyzcY2Ebu07IdWa05M9aeCy0fDM2pjmjwr85/8AGkP2xzX+7TRgcLvcT47lo+1z8ltHAMfrefyhsOqG0v7ZOyndT4HPxWc1+Ju4E5FoPDnWzHqOadtkLW8H+z45yRfeI+5YSkqQQanrPtBpaMlhcZZRnHHvt2nZDqzWm+etfBZaXhefURzdI+c/s0qfbJLc4KaMDhie4n6ALR9rn5LWvAKbeN5/JmtVdqAqp44JKcsdI7CHMfdvE7wRf6rPHqeadphF1fBvg45yVvvEekwsdSlEh7gASbADeSdwsOlCI36NE1i2pUtO4shBqHi4JYcLAe2Qb/IFR76mteniuNNwXNljmv8Awx9fyax/rHNf3aK3bdfxWn7XPyWH/AY/65+jZdXtqdLO4Mma6neSAC44mEn99hb5iy201NZ8J8EDU8FzYo5qTzR+U/k31jgQCLEGxBG8H5qSppjbqlAQEEoAQCghAQEBAQUftY1rdPO6licRDCbPsdz5Ba97cGndbnBUDUZd55Y6Q63g+hjHjjLaP4p6fdH+Wl6I0TNVSCKCN0jzzZAc5OQHSVorSbTtC1zZ8eGvNedobm3ZHW4b44A79OJ3nhst/wBlvsq547p99tp29v8ALbtlWrtRRPqW1DMOLki1wILXWxXsQt2nx2pM7qzi+rxaitJxzv1WIpKkcxa1++1f8zP63Kpyd0+7v9J/L4/7a/pC5djvw1vey+YU7TdjluNfzU+0Ns0xV8jBLLa/JxvfbnIBI+q32naN1bhx/EyVp852cvVNQ6R7nvcXPcS5zjmSc1UTO76FSlaVitY2iFjat7KvtEEc0lRg5VoeGsaHWB3i5JzUqmm5q7zKi1XG/hZJpWm+3g2LVrZmaOrinbUB7WYrtLMJ3tLdxDjzrbTT8londB1XGPtGG2Oabb/esVSVI0Harra6kibDCbTTA/e4sjyJHSTuHUVH1GXljaOsrnhGhjPecl+2PrKjWtLnWF3OcbADeST5klV7rd4iPubvo3ZXXStDncnFcXDZHHF0XABspFdNeVTl41pqTtG8+zI6uahVlHX00kjGvjEm98bsQG47yCAQOmyyphvW8TLRqeJ6fPp71rO07dJXQpzllQ7YNbH4zRQus0AGcjMki4Z0C28jjcKFqcvjyw6bguhry/HvHj6furTRuj5KiRscLHPe7JrR9TzDpKi1rNp2hfZctMVea87Q3IbJ6/Di/Bv+jGcXjht9Vv8As11X/wA3pt9vH8mn6T0bLTyGKZjo3tzDhw5xzjpC0WrNZ2lZ4s1Mteak7wsfY/rW4P8AsUziWuBMBP8AxIuSzqI3jmt0qVpss78kqLjWhjl+PSPH1/db6muZEBAQSEAoCCEBAQeNdNgje/8AQxzv6QSvJnaN2VI5rRHzcrSyFzi47y4kk9J3lVD6JEREbQvbY/otkVA2YAcpO57nu42Y5zGi/Nuv81YaasRTf5uQ41mtfUzSeldvrG7eVIVAglBzFrX77V/zM/rcqm/dPu7/AEn8vj/tr+kLl2O/DW97L5hTtN2OW41/NT7Q3CupWyxvjd+V7XMPU4WW+Y3jZWY7zS0Wj0cz6waElo5nRTNIIJwuscLhwc0nMf8AxVV6TWdpd7ptTTPSL0n/AA+/QOutZRtDIpbxjKN4DmjqvvHyKyplvTpLTqOHafPO96+PzjqtLUraTHWOEM7RDM78pB/DeeYXNw482/rUzFqIt4T1c9ruEXwRz0nev1hvykKZz/tZqjJpKUHKNrIx1Wxebiq3UTvkl2nB6RXS1n57yyWxXRbJaqSV4uYGAsH7nki/yAPis9LWJtM/JH45mtTDFI/7T4/gu5T3JiAg5c07VmapmkOb5Xu8SbfRVN53tMvoWnx/DxVr8ohb+xXRTGUjp9xkme5t+IazcB43Km6WsRXdzHHM9rZox+kR9ZWIpKkV7tn0Sx9GJ7ASQvaMXEsecJb4kHx51G1VYmu674HntXP8P0tE/nHqpvRNWYZ4pRf8ORj92f3SCoNZ2mJdRmx/Ex2p842dTBW754lBCAgkICCEBBKCEH4njD2uacnAtPURYpL2JmJiYctaSonQSyRPBDo3uYb9BVRaNp2l9DxZIyUi8dJ8VrbH9ao+R+xyuDHMLjEXEAOa4lzmj9wNzbpUzTZY25Zc5xrRX5/j1jeJ6/dstIKW555MqGOcWtc0ubYkAgkXva44LzeOjKaTEbzD2XrFzFrX77V/zM/rcqm/dPu7/Sfy+P8Atj9Fy7Hfhre9l8wp2m7HLca/mp9obupCpfHpTRUNSzBPGyRvM4XsecHMHqWNqxaNphtxZ8mKealpiVZ66bMYIoJZ6Z7mGNpeY5HAsLRmA61wbZXJUXLpoiN6r/Q8Yy3yVx5Y338N46qojkLSHNJBBBBG4gjeCFDdHMRMbS6l0TMXwQvd+Z8Ubj1loJVvWd4iZfPM1YrktWPSZUltk0eY6/lLG00bX3/c37hH0HioGprtff5us4Jl59Ny/wBMz+749mesjaKq/FNoZW4HnmObXdQPmscGTkt49GziuknUYf4eseML/gna9ocxzXNO8OaQQfmFZRO7jbVms7TGyJqljS0Oe1pcbNBIBJ5gOJXm5FLWjeIeq9YuZ9ctGmmraiMiwEjnN7LvvNt0WKqsteW0w73RZoy4KW+76w3vY9rXHG11JO8Mu7HC525t3WxMvwN946ypGmyxEcsqfjWiveYzUjfw8f3W5iFr3Fs78PFTXN7eipdsGtcb2ijgcHfeDpnNILRhvhZfnvvPNYdKh6nLExyw6TguhtW3xrxt6R+Pq0DVLRxqKyCIC+KRpd2W/ed9AVGx15rRC51mWMWC15+X+/V00FauBEEoIQSEAoIQEBAQEFb7TtRHVR+00wBlDbSR8ZLWsQf1Abt+dhzKLnw838Veq94VxKMMfCy9vpPy/wAKYljLSWuBa4biHCxHWCoMxs6mLRaN4l9I0nNhw8tLh/Tjdbwuveafmw+Bj335Y39oWdsKPvd8/wAL/JS9J6uf4/8A9Px/8WwpjnHMetfvtX/Mz+tyqb90+76BpP5fH/bX9IXLsc+Gt72XzCnabscrxv8Amp9obHrSbUdSRuIhkII3f8StuTtlB0njnp7x+qgaTXWvjFm1Utv3HH6gVXRmvHq7O/DtLed5pH6fo8dLa1VdS3BPO97L3wbg02yu1oAPzXlslreEyzw6LBhnmpWIn5vbU3ViWvnaxoIjBBlksbNbxF/1HgF7ixzedmGt1lNNjm09fSHR8MYa0NGTQAOoCw+is/Bwtp3neWC111XZpCDkycMjTijk5ncx/aeI6lhlxxeNkzQ622lyc0eMT1hz7prQ01JIY52FjgTY/wDFwHFpyIVbak1naXaYNRjz15sc7x/vV4U1dLH7OSRnYc5vkV5EzHRnbFS/dET+DPagzOdpOlLnFx5TNxJOTudbMM73hD4hWK6W8RHo6LVm4do+0rUn7c0Sw2FRGLAHKRu84b8DfI9PzEfPh5/GOq34XxH7NPJftn6ff+6jKulfE8ska5j2mxa4WI+Sr5iY8JddTJW8Ras7wn7ZJhw8o/DlhxG3hde7yfDpvvtG780tM+R4ZG0ve42a1ouSepeREzO0F71pWbWnaF5bNNSTQtdLNYzyADCN/JtzLb8SeNt24KwwYeTxnq5HinEY1M8lO2PrP+9G9KQqBAQEEhAKCEBAQEBAQY3SegKao3zwRyHnc0Yv6s1jalbdYb8WpzYuy0wwjdmujQb/AGfp3yS28MS1/Z8fyS54vq/6/pH7M/ovQ8FMCIImRA2vgaBe3OeK2VrFekIWXPky+ZaZ933LJqYSfVKie5z30sLnOJc5xbvJO8k9aw+FSfRKrrtRWIiLztDJaO0fFAzBCxsbLk4Wiwuc1lFYrG0NOTLfLbmvO8vaaFr2lrwHNcCC05EHMEL3bdhW01neOrXKrZ/o6TOmYOwXs9JC1Tgxz6J1OJ6qvS8/jtP6vzS7PNHRm4pmk/vc948HOISMGOPR7fiurtG03/LaP0hsdNTMjaGxsaxoya0ADwC2RER0QbXtad7TvL1XrEQfPW0MczcEsbJG/pe0OH1XkxE+Es6ZL453pO0/c12o2daOe7EaYA8zXyNHgHALXODHPonV4rq6xtz/AEj9mQ0XqnR0xDoaeNrm/lebuf8A1OJKyripXpDTl12oyxMXvO0/l9GaWaIIPh0noaCoFp4Y5Ol7QT8jmsbUrbrDdiz5cXZaYYH/AE20be/2fje3KS28MWS1/Z8fyTP+X1e23P8ASP2Z3Rmhqen9hDHH0saAfHNbK1rXpCHl1GXL32mfd99lk0iAgICCQgICCEBAQEBBKCEBAQSghAQEBAQEBBKCEEoCCLoCAglBCCUEICCUAIBQQglBCAglBCAgICAgICAgIJQQglBCAgIJQQglAQQglBCCUBBCAgkIBQQgICAgICAgICAgICAgICAgICAgICAgIJQQgICAgICAgkICAgIIQEBBKCEBAQEBBKCEBBNkEXQEBAQSgIIQEBBKBZAQQgICAglB/9k=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1325563"/>
            <a:ext cx="380047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AutoShape 28" descr="data:image/jpeg;base64,/9j/4AAQSkZJRgABAQAAAQABAAD/2wCEAAkGBxQSEhQUEhQUFBQUFRQUFRQUGBgXFxwXFx0XGBccHRccHCggHBwlHBwcITEhJSksLi4uHR8zODMsNygtLisBCgoKDg0OGhAQGiwkHyQsLCwsLCwsLCwsLCwsLCwsLCwsLCwsLCwsLCwsLCwsLCwsLCwsLCwsLCwsLCwsLCwsLP/AABEIAL8BBwMBEQACEQEDEQH/xAAcAAEAAgMBAQEAAAAAAAAAAAAAAQcFBggDBAL/xABAEAABAwICBQkFBgUEAwAAAAABAAIDBBESMQUGByFBE1FhcXJzkbGyMzQ1gaEUIiMyUmIldJKzwhckQsFTg/H/xAAbAQEAAgMBAQAAAAAAAAAAAAAABAUCAwYBB//EADQRAQACAQIEBAMGBgMBAAAAAAABAgMEEQUSMTIhM0FxE1GhFGGBkbHRIjRScuHwFULBI//aAAwDAQACEQMRAD8AvC6BdAugXQLoF0C6BdAugXQLoF0C6BdAugXQLoF0C6BdAugXQLoF0C6BdAugXQLoF0C6BdAQEBAQQgICAgICAgICCUBBCCUBBCAgICAgIJQQgICAgICAglACAUBAQEBAQEBAQEBAQEBAQEBAQEBBCCUBAQEBAQEBAQQgIJCAghBKCEEoIQSghAQEBBKAgICAgICCEBAQEEoIQSghBKCEEoCCEEoAQEEICAgICAgICAgICAgICAgICAgICAgICAgICAgICAgIJCAUEICAgICAgICD8TPwtcc7AnwR5M7QomXX2uMpkExAxXEYAwW/Ta2X1VnGnpttsop1ubm33Xboat5eCGUixkjY8jgC4AkKuvHLaYXeK/PSLfOH2rFmhAQEBAQAgIAQEGM1m0kaalmmaAXRsu0HK5IAv8ys8dea0Q1Z8nw8c2+SntE69VrZ2OfM6Rpe0OY4DCQTY2AG7dlZT7YKcvhCnx6zLzxvO69Aq1eiAgICAgICCQgIIQEBBKCEBAQSg8az2b+y7yK9jqxt2y5lGSuHMOiNUPcaXuIvSFVZe+fd0em8qvtDLrW3CAgICAgICAgINe2g/DqnsD1NW3B5kI+r8myh6P2kfbZ5hWdukqCndDplU7pxBKCEBAQEBBIQCgIIQEBAQY7WLSwpKaSdwxCMD7o4kkNaL8N5CzpXntFWrNk+HSbfJXmre0uZ9QxlQxnJyODAWAgtJ3A8bi6lZNLEV3hX4dfab7WjwlaihLV5Vns39h3kV7HVjbtlzKMlcOYdEaoe40vcRekKqy98+7o9N5VfaGXWtuVjrdtGlhqHw0zWYYnYXOeCS5wzAFxYA7lMxaaLV3sq9RrrUvy1jo3bVLTYrKZk2HCTia5uYDmmxsebj81HyU5LbJ2DL8WkWZha25KCEEoNe131i+w0/KBoc9zgxgO4X3m56AAtuHH8S2yPqc/wab+rWdR9f5KmoEFQ1l33wPYCN4BOEjfwGfQt2bTxSvNCNpdbOS/LaFjKIsWu7Qvh1T2B6mrbg74RtX5NlEUftI+2zzCs7dJUNO6HTIVO6cJsgqXSe1KYTu5GOPkWuIDXXLnAHMnhf526VOrpY5fGfFUX4jbn/hjwWfomvbUQxzNBDZGNcAcxfgoVq8s7LWl4vWLR6vrXjJKCEBBIQEEICCCbZ5IIZIHflIPUbps8iYno/SPWrbT/AIbUdcP91i36fzIRNb5Nvw/VS+hveIO+i9QVhbtlSY++PeHSSqHTPGs9m/sO8l7HVjbtlzKMlcOYdEaoe40vcRekKqy98+7o9N5NfaGXWtuc8a2++1PfSeZVri7Ic5qPNt7rU2S/Dx3sn/ShanvW2g8puajpr8veALkgDp3ITPzS1wIuN458wh1Sgr/bN7rD33+LlK0ndPsruJdlff8A8aHs8+JU3af6HKTn8uUDR+dVfirHQNe2hfDqnsD1NW3B5kI2r8myh6P2kfbZ5hWdukqGnWHTIVO6d+ZfynqKPJ6OZpfzO6z5q5hzE9V/6i/D6Xum/wDaqs3fLodN5VfZnFrb35klDcyB1m3mjyZiOr9Ao9EEhAKCEBBXm2Wqe2CBjXFrXyOxgEi+ECwPON97KVpYibTur+I2mKRt82t7I6p7a3kw44HxvxNvuuLEG3P0rdqojk3ReH2n4m3psudV66attP8AhtR1w/3Y1u0/mQia3yJ/D9VLaG94g76L1BWNu2VJj7494dJqodM8az2b+w7yK9jqxt2y5lGSuHMOiNUPcaXuIvSFVZe+fd0em8qvtDLrW3OeNbffanvpPNWuLshzmo823utTZL8PHeyeYULU9620HlN0UdNVDtirXmojhxHk2xh+EE2LnEgkjjuCn6Wscsyp+I3nnivo+7YzWPPLxFxLGhj2gk7ibg25gVhq6x4S2cOvM81VnqGtFf7ZvdYe+/xcpek7p9ldxLsr7tD2efEqbtP9D1Iz+XKBo/OqvxVjoGvbQvh1T2B6mrdg8yEbV+TZQ9H7SPts8wrK3SVDTuh0yqd078y/lPUUeT0czTfmd1nzKuIcxPVf+o3w+l7pqq83fLodN5VfZnFrb1F7TKp79ITNc4lseBrGk7gMDCbDpJJVlp4iKRKi11pnLMT6N92R1b5KNwe4u5OZzG33kNwtda56SVF1NYi/gn6C82xePpLd1HTkhAQQgIK221ezpu3J5NUvSdZVvEuyPdreyf4g3upPILdqexG4f5v4LtVcu2r7Th/Daj/1f3GLdp/MhF1vk2/31UtoQXqYAM+Wi9QVjftlR4++vvDpJVDpnjWezf2XeRXsdWNu2XMoyVw5h0Rqh7jS9xF6QqrL3z7uj03lV9oZda25zxreLV1Vf/zP81a4uyHO6jzbe61dko/h46ZZbeKhanzFroPJbko6apvbA0/bWGxsYW2+TnXVhpexS8R8yPZ9+xYfiVJ4YIxf5lYavpDZw2P4rLVUJbNA2yj/AGsPfD0uUrSd0+yu4lH/AM492h7Omk6RprcHPJ6sDlJz+XKBo/OqvtVjoGu7Qvh1T2B6mrbg74RtX5NlEUftI+2zzCs7dJUNO6HTIVO6d+ZMj1FHk9HM0ws53ad5q4hzE9V/6jD+H0vdNVXm75dDpvKr7M6tbeoTaKP4lU9qP+2xWeDy4UGs86zfdjQ/2cv8w70RqLq++PZP4d5c+/7N9UZYJCAUEICDH6b0NDVx8lO3E29wb2cDzg8Cs6Xmk7w15cVcleWz49XtVKaiLnQtOJwsXvOJ1s7A8Be3gsr5bX6sMWmx4p3rDOLU3vKqpmyMcx7Q5jgWuaciCvYnbxh5asWjaejX9D6i0lNKJY2OL23w43Yg0ndcDn61ttnvaNpRsekx47c0NlWlKeVZ7N/Zd5Fex1Y26S5lGSuHMOiNUPcaXuIvSFVZe+fd0em8qvtDLrW3Nd07qVS1cnKytcH7gSx2HFbK/PzLbTNekbQjZdLjyTzTDM6OoY4I2xRNDWMFmgeJ38Sc7rC1ptO8t9KRSsVr0fSsWTEaw6twVrWidpJbfC5ps4XzF+ZbKZLU6NObBTL3Q9NA6Cho4yyBtgTdxJu4npPQvL3m87y9xYa4o2qyawbXx6X0XHUxOimbiY75EEZEHgVlW01neGGTHXJXlt0Y3V/VCmo3F8LXYyLYnuxEDmHMs75bXjaWrFpseKd69WeWpIa9tC+HVPYHqatuDzIRtX5NlD0f54+2zzCs7dJUNO6HTKp3TiDV6/UCimmMrmOBccTmtcQwnM3HT0LdGe8Rsi20WK1uaYbNFGGgNaA1oAAA3AAZABaZSYjbwh+ketf0/qbS1jxJK1wfaxcx2EkDK+7fbJbaZrUjaEfLpceSd7R4srorRkdNE2KFoaxuQGZJzJPErC1ptO8tuPHXHXlq+tYs0hAQQgICAgICAgIDm33FBXc2ymIzYhM8RE35PCL53wh98vkpcaqeXbbxV08OrN99/BYFNA2NjWMADWNDWgZAAWA8lFmZmd1hWsVjaHovHqUBBCAgICAgIBQeGkKNk0b4pBdkjS1w6D0r2tprO8Mb0i9ZrPSWi6L2WxRTtkdM6RjHBzWFoFyN4xOvvHUFJtqpmNtkDHw+tb80zvCwVFWIgICAgICAgkIBQQgICCUEICAgICAgICAgIJQQgICAgICAglBCCUEICAgIJQEAIBQEEICAglB5zStYC5xDWjeXEgAdN15vEPa1m07RHir3Tu1mmiJbTsdUEbsV8DL9BIJPgo99VWOniu9PwPLeN8k8v1lgW7ZJr76aK3NjdfxWr7VPyTP+Ax/1z+UN61G1ybpFslonRGPDiBdiBxXyNgeHMpGLL8T0VGv4fOkmP4t9/wAG0rcrla6U2sshmliNK53JSPjxCQC5Y4tvbDuyUWdVETtsvsXA5yY635+sRPT5+PzbhqhrAK+nE4YY7vc3CTi/L02C3Y789d1ZrdL9my/D33ZpbERqetmv1NQnAbyzcY2Ebu07IdWa05M9aeCy0fDM2pjmjwr85/8AGkP2xzX+7TRgcLvcT47lo+1z8ltHAMfrefyhsOqG0v7ZOyndT4HPxWc1+Ju4E5FoPDnWzHqOadtkLW8H+z45yRfeI+5YSkqQQanrPtBpaMlhcZZRnHHvt2nZDqzWm+etfBZaXhefURzdI+c/s0qfbJLc4KaMDhie4n6ALR9rn5LWvAKbeN5/JmtVdqAqp44JKcsdI7CHMfdvE7wRf6rPHqeadphF1fBvg45yVvvEekwsdSlEh7gASbADeSdwsOlCI36NE1i2pUtO4shBqHi4JYcLAe2Qb/IFR76mteniuNNwXNljmv8Awx9fyax/rHNf3aK3bdfxWn7XPyWH/AY/65+jZdXtqdLO4Mma6neSAC44mEn99hb5iy201NZ8J8EDU8FzYo5qTzR+U/k31jgQCLEGxBG8H5qSppjbqlAQEEoAQCghAQEBAQUftY1rdPO6licRDCbPsdz5Ba97cGndbnBUDUZd55Y6Q63g+hjHjjLaP4p6fdH+Wl6I0TNVSCKCN0jzzZAc5OQHSVorSbTtC1zZ8eGvNedobm3ZHW4b44A79OJ3nhst/wBlvsq547p99tp29v8ALbtlWrtRRPqW1DMOLki1wILXWxXsQt2nx2pM7qzi+rxaitJxzv1WIpKkcxa1++1f8zP63Kpyd0+7v9J/L4/7a/pC5djvw1vey+YU7TdjluNfzU+0Ns0xV8jBLLa/JxvfbnIBI+q32naN1bhx/EyVp852cvVNQ6R7nvcXPcS5zjmSc1UTO76FSlaVitY2iFjat7KvtEEc0lRg5VoeGsaHWB3i5JzUqmm5q7zKi1XG/hZJpWm+3g2LVrZmaOrinbUB7WYrtLMJ3tLdxDjzrbTT8londB1XGPtGG2Oabb/esVSVI0Harra6kibDCbTTA/e4sjyJHSTuHUVH1GXljaOsrnhGhjPecl+2PrKjWtLnWF3OcbADeST5klV7rd4iPubvo3ZXXStDncnFcXDZHHF0XABspFdNeVTl41pqTtG8+zI6uahVlHX00kjGvjEm98bsQG47yCAQOmyyphvW8TLRqeJ6fPp71rO07dJXQpzllQ7YNbH4zRQus0AGcjMki4Z0C28jjcKFqcvjyw6bguhry/HvHj6furTRuj5KiRscLHPe7JrR9TzDpKi1rNp2hfZctMVea87Q3IbJ6/Di/Bv+jGcXjht9Vv8As11X/wA3pt9vH8mn6T0bLTyGKZjo3tzDhw5xzjpC0WrNZ2lZ4s1Mteak7wsfY/rW4P8AsUziWuBMBP8AxIuSzqI3jmt0qVpss78kqLjWhjl+PSPH1/db6muZEBAQSEAoCCEBAQeNdNgje/8AQxzv6QSvJnaN2VI5rRHzcrSyFzi47y4kk9J3lVD6JEREbQvbY/otkVA2YAcpO57nu42Y5zGi/Nuv81YaasRTf5uQ41mtfUzSeldvrG7eVIVAglBzFrX77V/zM/rcqm/dPu7/AEn8vj/tr+kLl2O/DW97L5hTtN2OW41/NT7Q3CupWyxvjd+V7XMPU4WW+Y3jZWY7zS0Wj0cz6waElo5nRTNIIJwuscLhwc0nMf8AxVV6TWdpd7ptTTPSL0n/AA+/QOutZRtDIpbxjKN4DmjqvvHyKyplvTpLTqOHafPO96+PzjqtLUraTHWOEM7RDM78pB/DeeYXNw482/rUzFqIt4T1c9ruEXwRz0nev1hvykKZz/tZqjJpKUHKNrIx1Wxebiq3UTvkl2nB6RXS1n57yyWxXRbJaqSV4uYGAsH7nki/yAPis9LWJtM/JH45mtTDFI/7T4/gu5T3JiAg5c07VmapmkOb5Xu8SbfRVN53tMvoWnx/DxVr8ohb+xXRTGUjp9xkme5t+IazcB43Km6WsRXdzHHM9rZox+kR9ZWIpKkV7tn0Sx9GJ7ASQvaMXEsecJb4kHx51G1VYmu674HntXP8P0tE/nHqpvRNWYZ4pRf8ORj92f3SCoNZ2mJdRmx/Ex2p842dTBW754lBCAgkICCEBBKCEH4njD2uacnAtPURYpL2JmJiYctaSonQSyRPBDo3uYb9BVRaNp2l9DxZIyUi8dJ8VrbH9ao+R+xyuDHMLjEXEAOa4lzmj9wNzbpUzTZY25Zc5xrRX5/j1jeJ6/dstIKW555MqGOcWtc0ubYkAgkXva44LzeOjKaTEbzD2XrFzFrX77V/zM/rcqm/dPu7/Sfy+P8Atj9Fy7Hfhre9l8wp2m7HLca/mp9obupCpfHpTRUNSzBPGyRvM4XsecHMHqWNqxaNphtxZ8mKealpiVZ66bMYIoJZ6Z7mGNpeY5HAsLRmA61wbZXJUXLpoiN6r/Q8Yy3yVx5Y338N46qojkLSHNJBBBBG4gjeCFDdHMRMbS6l0TMXwQvd+Z8Ubj1loJVvWd4iZfPM1YrktWPSZUltk0eY6/lLG00bX3/c37hH0HioGprtff5us4Jl59Ny/wBMz+749mesjaKq/FNoZW4HnmObXdQPmscGTkt49GziuknUYf4eseML/gna9ocxzXNO8OaQQfmFZRO7jbVms7TGyJqljS0Oe1pcbNBIBJ5gOJXm5FLWjeIeq9YuZ9ctGmmraiMiwEjnN7LvvNt0WKqsteW0w73RZoy4KW+76w3vY9rXHG11JO8Mu7HC525t3WxMvwN946ypGmyxEcsqfjWiveYzUjfw8f3W5iFr3Fs78PFTXN7eipdsGtcb2ijgcHfeDpnNILRhvhZfnvvPNYdKh6nLExyw6TguhtW3xrxt6R+Pq0DVLRxqKyCIC+KRpd2W/ed9AVGx15rRC51mWMWC15+X+/V00FauBEEoIQSEAoIQEBAQEFb7TtRHVR+00wBlDbSR8ZLWsQf1Abt+dhzKLnw838Veq94VxKMMfCy9vpPy/wAKYljLSWuBa4biHCxHWCoMxs6mLRaN4l9I0nNhw8tLh/Tjdbwuveafmw+Bj335Y39oWdsKPvd8/wAL/JS9J6uf4/8A9Px/8WwpjnHMetfvtX/Mz+tyqb90+76BpP5fH/bX9IXLsc+Gt72XzCnabscrxv8Amp9obHrSbUdSRuIhkII3f8StuTtlB0njnp7x+qgaTXWvjFm1Utv3HH6gVXRmvHq7O/DtLed5pH6fo8dLa1VdS3BPO97L3wbg02yu1oAPzXlslreEyzw6LBhnmpWIn5vbU3ViWvnaxoIjBBlksbNbxF/1HgF7ixzedmGt1lNNjm09fSHR8MYa0NGTQAOoCw+is/Bwtp3neWC111XZpCDkycMjTijk5ncx/aeI6lhlxxeNkzQ622lyc0eMT1hz7prQ01JIY52FjgTY/wDFwHFpyIVbak1naXaYNRjz15sc7x/vV4U1dLH7OSRnYc5vkV5EzHRnbFS/dET+DPagzOdpOlLnFx5TNxJOTudbMM73hD4hWK6W8RHo6LVm4do+0rUn7c0Sw2FRGLAHKRu84b8DfI9PzEfPh5/GOq34XxH7NPJftn6ff+6jKulfE8ska5j2mxa4WI+Sr5iY8JddTJW8Ras7wn7ZJhw8o/DlhxG3hde7yfDpvvtG780tM+R4ZG0ve42a1ouSepeREzO0F71pWbWnaF5bNNSTQtdLNYzyADCN/JtzLb8SeNt24KwwYeTxnq5HinEY1M8lO2PrP+9G9KQqBAQEEhAKCEBAQEBAQY3SegKao3zwRyHnc0Yv6s1jalbdYb8WpzYuy0wwjdmujQb/AGfp3yS28MS1/Z8fyS54vq/6/pH7M/ovQ8FMCIImRA2vgaBe3OeK2VrFekIWXPky+ZaZ933LJqYSfVKie5z30sLnOJc5xbvJO8k9aw+FSfRKrrtRWIiLztDJaO0fFAzBCxsbLk4Wiwuc1lFYrG0NOTLfLbmvO8vaaFr2lrwHNcCC05EHMEL3bdhW01neOrXKrZ/o6TOmYOwXs9JC1Tgxz6J1OJ6qvS8/jtP6vzS7PNHRm4pmk/vc948HOISMGOPR7fiurtG03/LaP0hsdNTMjaGxsaxoya0ADwC2RER0QbXtad7TvL1XrEQfPW0MczcEsbJG/pe0OH1XkxE+Es6ZL453pO0/c12o2daOe7EaYA8zXyNHgHALXODHPonV4rq6xtz/AEj9mQ0XqnR0xDoaeNrm/lebuf8A1OJKyripXpDTl12oyxMXvO0/l9GaWaIIPh0noaCoFp4Y5Ol7QT8jmsbUrbrDdiz5cXZaYYH/AE20be/2fje3KS28MWS1/Z8fyTP+X1e23P8ASP2Z3Rmhqen9hDHH0saAfHNbK1rXpCHl1GXL32mfd99lk0iAgICCQgICCEBAQEBBKCEBAQSghAQEBAQEBBKCEEoCCLoCAglBCCUEICCUAIBQQglBCAglBCAgICAgICAgIJQQglBCAgIJQQglAQQglBCCUBBCAgkIBQQgICAgICAgICAgICAgICAgICAgICAgIJQQgICAgICAgkICAgIIQEBBKCEBAQEBBKCEBBNkEXQEBAQSgIIQEBBKBZAQQgICAglB/9k=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1325563"/>
            <a:ext cx="380047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AutoShape 30" descr="data:image/jpeg;base64,/9j/4AAQSkZJRgABAQAAAQABAAD/2wCEAAkGBxQSEhQUEhQUFBQUFRQUFRQUGBgXFxwXFx0XGBccHRccHCggHBwlHBwcITEhJSksLi4uHR8zODMsNygtLisBCgoKDg0OGhAQGiwkHyQsLCwsLCwsLCwsLCwsLCwsLCwsLCwsLCwsLCwsLCwsLCwsLCwsLCwsLCwsLCwsLCwsLP/AABEIAL8BBwMBEQACEQEDEQH/xAAcAAEAAgMBAQEAAAAAAAAAAAAAAQcFBggDBAL/xABAEAABAwICBQkFBgUEAwAAAAABAAIDBBESMQUGByFBE1FhcXJzkbGyMzQ1gaEUIiMyUmIldJKzwhckQsFTg/H/xAAbAQEAAgMBAQAAAAAAAAAAAAAABAUCAwYBB//EADQRAQACAQIEBAMGBgMBAAAAAAABAgMEEQUSMTIhM0FxE1GhFGGBkbHRIjRScuHwFULBI//aAAwDAQACEQMRAD8AvC6BdAugXQLoF0C6BdAugXQLoF0C6BdAugXQLoF0C6BdAugXQLoF0C6BdAugXQLoF0C6BdAQEBAQQgICAgICAgICCUBBCCUBBCAgICAgIJQQgICAgICAglACAUBAQEBAQEBAQEBAQEBAQEBAQEBBCCUBAQEBAQEBAQQgIJCAghBKCEEoIQSghAQEBBKAgICAgICCEBAQEEoIQSghBKCEEoCCEEoAQEEICAgICAgICAgICAgICAgICAgICAgICAgICAgICAgIJCAUEICAgICAgICD8TPwtcc7AnwR5M7QomXX2uMpkExAxXEYAwW/Ta2X1VnGnpttsop1ubm33Xboat5eCGUixkjY8jgC4AkKuvHLaYXeK/PSLfOH2rFmhAQEBAQAgIAQEGM1m0kaalmmaAXRsu0HK5IAv8ys8dea0Q1Z8nw8c2+SntE69VrZ2OfM6Rpe0OY4DCQTY2AG7dlZT7YKcvhCnx6zLzxvO69Aq1eiAgICAgICCQgIIQEBBKCEBAQSg8az2b+y7yK9jqxt2y5lGSuHMOiNUPcaXuIvSFVZe+fd0em8qvtDLrW3CAgICAgICAgINe2g/DqnsD1NW3B5kI+r8myh6P2kfbZ5hWdukqCndDplU7pxBKCEBAQEBBIQCgIIQEBAQY7WLSwpKaSdwxCMD7o4kkNaL8N5CzpXntFWrNk+HSbfJXmre0uZ9QxlQxnJyODAWAgtJ3A8bi6lZNLEV3hX4dfab7WjwlaihLV5Vns39h3kV7HVjbtlzKMlcOYdEaoe40vcRekKqy98+7o9N5VfaGXWtuVjrdtGlhqHw0zWYYnYXOeCS5wzAFxYA7lMxaaLV3sq9RrrUvy1jo3bVLTYrKZk2HCTia5uYDmmxsebj81HyU5LbJ2DL8WkWZha25KCEEoNe131i+w0/KBoc9zgxgO4X3m56AAtuHH8S2yPqc/wab+rWdR9f5KmoEFQ1l33wPYCN4BOEjfwGfQt2bTxSvNCNpdbOS/LaFjKIsWu7Qvh1T2B6mrbg74RtX5NlEUftI+2zzCs7dJUNO6HTIVO6cJsgqXSe1KYTu5GOPkWuIDXXLnAHMnhf526VOrpY5fGfFUX4jbn/hjwWfomvbUQxzNBDZGNcAcxfgoVq8s7LWl4vWLR6vrXjJKCEBBIQEEICCCbZ5IIZIHflIPUbps8iYno/SPWrbT/AIbUdcP91i36fzIRNb5Nvw/VS+hveIO+i9QVhbtlSY++PeHSSqHTPGs9m/sO8l7HVjbtlzKMlcOYdEaoe40vcRekKqy98+7o9N5NfaGXWtuc8a2++1PfSeZVri7Ic5qPNt7rU2S/Dx3sn/ShanvW2g8puajpr8veALkgDp3ITPzS1wIuN458wh1Sgr/bN7rD33+LlK0ndPsruJdlff8A8aHs8+JU3af6HKTn8uUDR+dVfirHQNe2hfDqnsD1NW3B5kI2r8myh6P2kfbZ5hWdukqGnWHTIVO6d+ZfynqKPJ6OZpfzO6z5q5hzE9V/6i/D6Xum/wDaqs3fLodN5VfZnFrb35klDcyB1m3mjyZiOr9Ao9EEhAKCEBBXm2Wqe2CBjXFrXyOxgEi+ECwPON97KVpYibTur+I2mKRt82t7I6p7a3kw44HxvxNvuuLEG3P0rdqojk3ReH2n4m3psudV66attP8AhtR1w/3Y1u0/mQia3yJ/D9VLaG94g76L1BWNu2VJj7494dJqodM8az2b+w7yK9jqxt2y5lGSuHMOiNUPcaXuIvSFVZe+fd0em8qvtDLrW3OeNbffanvpPNWuLshzmo823utTZL8PHeyeYULU9620HlN0UdNVDtirXmojhxHk2xh+EE2LnEgkjjuCn6Wscsyp+I3nnivo+7YzWPPLxFxLGhj2gk7ibg25gVhq6x4S2cOvM81VnqGtFf7ZvdYe+/xcpek7p9ldxLsr7tD2efEqbtP9D1Iz+XKBo/OqvxVjoGvbQvh1T2B6mrdg8yEbV+TZQ9H7SPts8wrK3SVDTuh0yqd078y/lPUUeT0czTfmd1nzKuIcxPVf+o3w+l7pqq83fLodN5VfZnFrb1F7TKp79ITNc4lseBrGk7gMDCbDpJJVlp4iKRKi11pnLMT6N92R1b5KNwe4u5OZzG33kNwtda56SVF1NYi/gn6C82xePpLd1HTkhAQQgIK221ezpu3J5NUvSdZVvEuyPdreyf4g3upPILdqexG4f5v4LtVcu2r7Th/Daj/1f3GLdp/MhF1vk2/31UtoQXqYAM+Wi9QVjftlR4++vvDpJVDpnjWezf2XeRXsdWNu2XMoyVw5h0Rqh7jS9xF6QqrL3z7uj03lV9oZda25zxreLV1Vf/zP81a4uyHO6jzbe61dko/h46ZZbeKhanzFroPJbko6apvbA0/bWGxsYW2+TnXVhpexS8R8yPZ9+xYfiVJ4YIxf5lYavpDZw2P4rLVUJbNA2yj/AGsPfD0uUrSd0+yu4lH/AM492h7Omk6RprcHPJ6sDlJz+XKBo/OqvtVjoGu7Qvh1T2B6mrbg74RtX5NlEUftI+2zzCs7dJUNO6HTIVO6d+ZMj1FHk9HM0ws53ad5q4hzE9V/6jD+H0vdNVXm75dDpvKr7M6tbeoTaKP4lU9qP+2xWeDy4UGs86zfdjQ/2cv8w70RqLq++PZP4d5c+/7N9UZYJCAUEICDH6b0NDVx8lO3E29wb2cDzg8Cs6Xmk7w15cVcleWz49XtVKaiLnQtOJwsXvOJ1s7A8Be3gsr5bX6sMWmx4p3rDOLU3vKqpmyMcx7Q5jgWuaciCvYnbxh5asWjaejX9D6i0lNKJY2OL23w43Yg0ndcDn61ttnvaNpRsekx47c0NlWlKeVZ7N/Zd5Fex1Y26S5lGSuHMOiNUPcaXuIvSFVZe+fd0em8qvtDLrW3Nd07qVS1cnKytcH7gSx2HFbK/PzLbTNekbQjZdLjyTzTDM6OoY4I2xRNDWMFmgeJ38Sc7rC1ptO8t9KRSsVr0fSsWTEaw6twVrWidpJbfC5ps4XzF+ZbKZLU6NObBTL3Q9NA6Cho4yyBtgTdxJu4npPQvL3m87y9xYa4o2qyawbXx6X0XHUxOimbiY75EEZEHgVlW01neGGTHXJXlt0Y3V/VCmo3F8LXYyLYnuxEDmHMs75bXjaWrFpseKd69WeWpIa9tC+HVPYHqatuDzIRtX5NlD0f54+2zzCs7dJUNO6HTKp3TiDV6/UCimmMrmOBccTmtcQwnM3HT0LdGe8Rsi20WK1uaYbNFGGgNaA1oAAA3AAZABaZSYjbwh+ketf0/qbS1jxJK1wfaxcx2EkDK+7fbJbaZrUjaEfLpceSd7R4srorRkdNE2KFoaxuQGZJzJPErC1ptO8tuPHXHXlq+tYs0hAQQgICAgICAgIDm33FBXc2ymIzYhM8RE35PCL53wh98vkpcaqeXbbxV08OrN99/BYFNA2NjWMADWNDWgZAAWA8lFmZmd1hWsVjaHovHqUBBCAgICAgIBQeGkKNk0b4pBdkjS1w6D0r2tprO8Mb0i9ZrPSWi6L2WxRTtkdM6RjHBzWFoFyN4xOvvHUFJtqpmNtkDHw+tb80zvCwVFWIgICAgICAgkIBQQgICCUEICAgICAgICAgIJQQgICAgICAglBCCUEICAgIJQEAIBQEEICAglB5zStYC5xDWjeXEgAdN15vEPa1m07RHir3Tu1mmiJbTsdUEbsV8DL9BIJPgo99VWOniu9PwPLeN8k8v1lgW7ZJr76aK3NjdfxWr7VPyTP+Ax/1z+UN61G1ybpFslonRGPDiBdiBxXyNgeHMpGLL8T0VGv4fOkmP4t9/wAG0rcrla6U2sshmliNK53JSPjxCQC5Y4tvbDuyUWdVETtsvsXA5yY635+sRPT5+PzbhqhrAK+nE4YY7vc3CTi/L02C3Y789d1ZrdL9my/D33ZpbERqetmv1NQnAbyzcY2Ebu07IdWa05M9aeCy0fDM2pjmjwr85/8AGkP2xzX+7TRgcLvcT47lo+1z8ltHAMfrefyhsOqG0v7ZOyndT4HPxWc1+Ju4E5FoPDnWzHqOadtkLW8H+z45yRfeI+5YSkqQQanrPtBpaMlhcZZRnHHvt2nZDqzWm+etfBZaXhefURzdI+c/s0qfbJLc4KaMDhie4n6ALR9rn5LWvAKbeN5/JmtVdqAqp44JKcsdI7CHMfdvE7wRf6rPHqeadphF1fBvg45yVvvEekwsdSlEh7gASbADeSdwsOlCI36NE1i2pUtO4shBqHi4JYcLAe2Qb/IFR76mteniuNNwXNljmv8Awx9fyax/rHNf3aK3bdfxWn7XPyWH/AY/65+jZdXtqdLO4Mma6neSAC44mEn99hb5iy201NZ8J8EDU8FzYo5qTzR+U/k31jgQCLEGxBG8H5qSppjbqlAQEEoAQCghAQEBAQUftY1rdPO6licRDCbPsdz5Ba97cGndbnBUDUZd55Y6Q63g+hjHjjLaP4p6fdH+Wl6I0TNVSCKCN0jzzZAc5OQHSVorSbTtC1zZ8eGvNedobm3ZHW4b44A79OJ3nhst/wBlvsq547p99tp29v8ALbtlWrtRRPqW1DMOLki1wILXWxXsQt2nx2pM7qzi+rxaitJxzv1WIpKkcxa1++1f8zP63Kpyd0+7v9J/L4/7a/pC5djvw1vey+YU7TdjluNfzU+0Ns0xV8jBLLa/JxvfbnIBI+q32naN1bhx/EyVp852cvVNQ6R7nvcXPcS5zjmSc1UTO76FSlaVitY2iFjat7KvtEEc0lRg5VoeGsaHWB3i5JzUqmm5q7zKi1XG/hZJpWm+3g2LVrZmaOrinbUB7WYrtLMJ3tLdxDjzrbTT8londB1XGPtGG2Oabb/esVSVI0Harra6kibDCbTTA/e4sjyJHSTuHUVH1GXljaOsrnhGhjPecl+2PrKjWtLnWF3OcbADeST5klV7rd4iPubvo3ZXXStDncnFcXDZHHF0XABspFdNeVTl41pqTtG8+zI6uahVlHX00kjGvjEm98bsQG47yCAQOmyyphvW8TLRqeJ6fPp71rO07dJXQpzllQ7YNbH4zRQus0AGcjMki4Z0C28jjcKFqcvjyw6bguhry/HvHj6furTRuj5KiRscLHPe7JrR9TzDpKi1rNp2hfZctMVea87Q3IbJ6/Di/Bv+jGcXjht9Vv8As11X/wA3pt9vH8mn6T0bLTyGKZjo3tzDhw5xzjpC0WrNZ2lZ4s1Mteak7wsfY/rW4P8AsUziWuBMBP8AxIuSzqI3jmt0qVpss78kqLjWhjl+PSPH1/db6muZEBAQSEAoCCEBAQeNdNgje/8AQxzv6QSvJnaN2VI5rRHzcrSyFzi47y4kk9J3lVD6JEREbQvbY/otkVA2YAcpO57nu42Y5zGi/Nuv81YaasRTf5uQ41mtfUzSeldvrG7eVIVAglBzFrX77V/zM/rcqm/dPu7/AEn8vj/tr+kLl2O/DW97L5hTtN2OW41/NT7Q3CupWyxvjd+V7XMPU4WW+Y3jZWY7zS0Wj0cz6waElo5nRTNIIJwuscLhwc0nMf8AxVV6TWdpd7ptTTPSL0n/AA+/QOutZRtDIpbxjKN4DmjqvvHyKyplvTpLTqOHafPO96+PzjqtLUraTHWOEM7RDM78pB/DeeYXNw482/rUzFqIt4T1c9ruEXwRz0nev1hvykKZz/tZqjJpKUHKNrIx1Wxebiq3UTvkl2nB6RXS1n57yyWxXRbJaqSV4uYGAsH7nki/yAPis9LWJtM/JH45mtTDFI/7T4/gu5T3JiAg5c07VmapmkOb5Xu8SbfRVN53tMvoWnx/DxVr8ohb+xXRTGUjp9xkme5t+IazcB43Km6WsRXdzHHM9rZox+kR9ZWIpKkV7tn0Sx9GJ7ASQvaMXEsecJb4kHx51G1VYmu674HntXP8P0tE/nHqpvRNWYZ4pRf8ORj92f3SCoNZ2mJdRmx/Ex2p842dTBW754lBCAgkICCEBBKCEH4njD2uacnAtPURYpL2JmJiYctaSonQSyRPBDo3uYb9BVRaNp2l9DxZIyUi8dJ8VrbH9ao+R+xyuDHMLjEXEAOa4lzmj9wNzbpUzTZY25Zc5xrRX5/j1jeJ6/dstIKW555MqGOcWtc0ubYkAgkXva44LzeOjKaTEbzD2XrFzFrX77V/zM/rcqm/dPu7/Sfy+P8Atj9Fy7Hfhre9l8wp2m7HLca/mp9obupCpfHpTRUNSzBPGyRvM4XsecHMHqWNqxaNphtxZ8mKealpiVZ66bMYIoJZ6Z7mGNpeY5HAsLRmA61wbZXJUXLpoiN6r/Q8Yy3yVx5Y338N46qojkLSHNJBBBBG4gjeCFDdHMRMbS6l0TMXwQvd+Z8Ubj1loJVvWd4iZfPM1YrktWPSZUltk0eY6/lLG00bX3/c37hH0HioGprtff5us4Jl59Ny/wBMz+749mesjaKq/FNoZW4HnmObXdQPmscGTkt49GziuknUYf4eseML/gna9ocxzXNO8OaQQfmFZRO7jbVms7TGyJqljS0Oe1pcbNBIBJ5gOJXm5FLWjeIeq9YuZ9ctGmmraiMiwEjnN7LvvNt0WKqsteW0w73RZoy4KW+76w3vY9rXHG11JO8Mu7HC525t3WxMvwN946ypGmyxEcsqfjWiveYzUjfw8f3W5iFr3Fs78PFTXN7eipdsGtcb2ijgcHfeDpnNILRhvhZfnvvPNYdKh6nLExyw6TguhtW3xrxt6R+Pq0DVLRxqKyCIC+KRpd2W/ed9AVGx15rRC51mWMWC15+X+/V00FauBEEoIQSEAoIQEBAQEFb7TtRHVR+00wBlDbSR8ZLWsQf1Abt+dhzKLnw838Veq94VxKMMfCy9vpPy/wAKYljLSWuBa4biHCxHWCoMxs6mLRaN4l9I0nNhw8tLh/Tjdbwuveafmw+Bj335Y39oWdsKPvd8/wAL/JS9J6uf4/8A9Px/8WwpjnHMetfvtX/Mz+tyqb90+76BpP5fH/bX9IXLsc+Gt72XzCnabscrxv8Amp9obHrSbUdSRuIhkII3f8StuTtlB0njnp7x+qgaTXWvjFm1Utv3HH6gVXRmvHq7O/DtLed5pH6fo8dLa1VdS3BPO97L3wbg02yu1oAPzXlslreEyzw6LBhnmpWIn5vbU3ViWvnaxoIjBBlksbNbxF/1HgF7ixzedmGt1lNNjm09fSHR8MYa0NGTQAOoCw+is/Bwtp3neWC111XZpCDkycMjTijk5ncx/aeI6lhlxxeNkzQ622lyc0eMT1hz7prQ01JIY52FjgTY/wDFwHFpyIVbak1naXaYNRjz15sc7x/vV4U1dLH7OSRnYc5vkV5EzHRnbFS/dET+DPagzOdpOlLnFx5TNxJOTudbMM73hD4hWK6W8RHo6LVm4do+0rUn7c0Sw2FRGLAHKRu84b8DfI9PzEfPh5/GOq34XxH7NPJftn6ff+6jKulfE8ska5j2mxa4WI+Sr5iY8JddTJW8Ras7wn7ZJhw8o/DlhxG3hde7yfDpvvtG780tM+R4ZG0ve42a1ouSepeREzO0F71pWbWnaF5bNNSTQtdLNYzyADCN/JtzLb8SeNt24KwwYeTxnq5HinEY1M8lO2PrP+9G9KQqBAQEEhAKCEBAQEBAQY3SegKao3zwRyHnc0Yv6s1jalbdYb8WpzYuy0wwjdmujQb/AGfp3yS28MS1/Z8fyS54vq/6/pH7M/ovQ8FMCIImRA2vgaBe3OeK2VrFekIWXPky+ZaZ933LJqYSfVKie5z30sLnOJc5xbvJO8k9aw+FSfRKrrtRWIiLztDJaO0fFAzBCxsbLk4Wiwuc1lFYrG0NOTLfLbmvO8vaaFr2lrwHNcCC05EHMEL3bdhW01neOrXKrZ/o6TOmYOwXs9JC1Tgxz6J1OJ6qvS8/jtP6vzS7PNHRm4pmk/vc948HOISMGOPR7fiurtG03/LaP0hsdNTMjaGxsaxoya0ADwC2RER0QbXtad7TvL1XrEQfPW0MczcEsbJG/pe0OH1XkxE+Es6ZL453pO0/c12o2daOe7EaYA8zXyNHgHALXODHPonV4rq6xtz/AEj9mQ0XqnR0xDoaeNrm/lebuf8A1OJKyripXpDTl12oyxMXvO0/l9GaWaIIPh0noaCoFp4Y5Ol7QT8jmsbUrbrDdiz5cXZaYYH/AE20be/2fje3KS28MWS1/Z8fyTP+X1e23P8ASP2Z3Rmhqen9hDHH0saAfHNbK1rXpCHl1GXL32mfd99lk0iAgICCQgICCEBAQEBBKCEBAQSghAQEBAQEBBKCEEoCCLoCAglBCCUEICCUAIBQQglBCAglBCAgICAgICAgIJQQglBCAgIJQQglAQQglBCCUBBCAgkIBQQgICAgICAgICAgICAgICAgICAgICAgIJQQgICAgICAgkICAgIIQEBBKCEBAQEBBKCEBBNkEXQEBAQSgIIQEBBKBZAQQgICAglB/9k=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1325563"/>
            <a:ext cx="380047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44" name="Picture 32" descr="http://www.theinquirer.net/img/7576/Cisco-new-logo-should-be.gif?1241332100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7984" y="5589240"/>
            <a:ext cx="1512168" cy="1099071"/>
          </a:xfrm>
          <a:prstGeom prst="rect">
            <a:avLst/>
          </a:prstGeom>
          <a:noFill/>
        </p:spPr>
      </p:pic>
      <p:sp>
        <p:nvSpPr>
          <p:cNvPr id="30" name="Right Arrow 29"/>
          <p:cNvSpPr/>
          <p:nvPr/>
        </p:nvSpPr>
        <p:spPr>
          <a:xfrm>
            <a:off x="3059832" y="5877272"/>
            <a:ext cx="936104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6256" y="5805264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$</a:t>
            </a:r>
            <a:r>
              <a:rPr lang="en-US" sz="4400" b="1" i="1" dirty="0" smtClean="0">
                <a:solidFill>
                  <a:schemeClr val="bg1"/>
                </a:solidFill>
              </a:rPr>
              <a:t>0.475B 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2013 H1</a:t>
            </a:r>
            <a:br>
              <a:rPr lang="en-US" sz="6000" b="1" dirty="0" smtClean="0"/>
            </a:br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4221088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312 </a:t>
            </a:r>
            <a:r>
              <a:rPr lang="en-US" sz="3600" b="1" i="1" dirty="0" smtClean="0"/>
              <a:t>Israeli hi-tech companies raised   </a:t>
            </a:r>
            <a:r>
              <a:rPr lang="en-US" sz="3600" b="1" i="1" dirty="0" smtClean="0">
                <a:solidFill>
                  <a:schemeClr val="bg1"/>
                </a:solidFill>
              </a:rPr>
              <a:t>$967M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4.bp.blogspot.com/-ae867Y2SpqQ/ThbwaQNYsBI/AAAAAAAAAHM/XCRDl4XOVWE/s1600/FUND+RAIS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101" y="0"/>
            <a:ext cx="4411899" cy="2924944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://rooseveltblog.ipage.com/wordpress/wp-content/uploads/2011/05/fundrais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24944"/>
            <a:ext cx="301969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284984"/>
            <a:ext cx="4716016" cy="35730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2013 H1</a:t>
            </a:r>
            <a:br>
              <a:rPr lang="en-US" sz="6000" b="1" dirty="0" smtClean="0"/>
            </a:br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4644008" y="620688"/>
            <a:ext cx="449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$763M  (79%)  </a:t>
            </a:r>
            <a:r>
              <a:rPr lang="en-US" sz="4000" b="1" i="1" dirty="0" smtClean="0"/>
              <a:t>VC investments in </a:t>
            </a:r>
            <a:r>
              <a:rPr lang="en-US" sz="4000" b="1" i="1" dirty="0" smtClean="0">
                <a:solidFill>
                  <a:schemeClr val="bg1"/>
                </a:solidFill>
              </a:rPr>
              <a:t>184</a:t>
            </a:r>
            <a:r>
              <a:rPr lang="en-US" sz="4000" b="1" i="1" dirty="0" smtClean="0"/>
              <a:t> companies</a:t>
            </a:r>
            <a:endParaRPr lang="en-US" sz="40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4.bp.blogspot.com/-ae867Y2SpqQ/ThbwaQNYsBI/AAAAAAAAAHM/XCRDl4XOVWE/s1600/FUND+RAIS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11899" cy="3284984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http://www.c-leveled.com/blog/wp-content/uploads/2012/08/startup-fund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4984"/>
            <a:ext cx="4427984" cy="35730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2013 H1</a:t>
            </a:r>
            <a:br>
              <a:rPr lang="en-US" sz="6000" b="1" dirty="0" smtClean="0"/>
            </a:br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$265M  </a:t>
            </a:r>
            <a:r>
              <a:rPr lang="en-US" sz="3600" b="1" i="1" dirty="0" smtClean="0"/>
              <a:t>Israeli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smtClean="0"/>
              <a:t>VC investments (</a:t>
            </a:r>
            <a:r>
              <a:rPr lang="en-US" sz="3600" b="1" i="1" dirty="0" smtClean="0">
                <a:solidFill>
                  <a:schemeClr val="bg1"/>
                </a:solidFill>
              </a:rPr>
              <a:t>27%</a:t>
            </a:r>
            <a:r>
              <a:rPr lang="en-US" sz="3600" b="1" i="1" dirty="0" smtClean="0"/>
              <a:t> )</a:t>
            </a:r>
          </a:p>
          <a:p>
            <a:pPr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60%</a:t>
            </a:r>
            <a:r>
              <a:rPr lang="en-US" sz="3600" b="1" i="1" dirty="0" smtClean="0"/>
              <a:t> deal participation</a:t>
            </a:r>
          </a:p>
          <a:p>
            <a:endParaRPr lang="en-US" sz="3600" b="1" i="1" dirty="0" smtClean="0"/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endParaRPr lang="en-US" sz="3600" b="1" i="1" dirty="0"/>
          </a:p>
        </p:txBody>
      </p:sp>
      <p:sp>
        <p:nvSpPr>
          <p:cNvPr id="15362" name="AutoShape 2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UUEhQVFBUWFRgUFxgXFRUZFxQWFxgXFhcXGBgYHCYfFxokGRcXHy8gIycpLCwsFx8xNTAqNSYsLCkBCQoKDgwOGg8PGikkHyQsKSkpKiwpKiosKS0sKiwpKSkpLiwsKS8sLCwsLC0pLCksLCksKSwpLCwpLCwsKSwsLP/AABEIALcBEwMBIgACEQEDEQH/xAAcAAABBQEBAQAAAAAAAAAAAAAFAAMEBgcBAgj/xABREAACAAQDAwgECQgIBAYDAAABAgADBBESITEFBkEHEyIyUWFxgZGhscEUIzNCUnJzssIkNUNigpKi0RUlNFOT0uHwRGOz8QgXVHTD4haDo//EABsBAAIDAQEBAAAAAAAAAAAAAAECAAMEBQYH/8QAOhEAAgECAwUFBQYFBQAAAAAAAAECAxEEITEFEkFxgRMyUWGRBqGxwdEVM0JS4fAUIiM0YhYkQ4KS/9oADAMBAAIRAxEAPwA7vSfyqZ+z9xYq20ZPOvKlD581VOduj871Xi17UquaUNzeMl1Xv6WV9DpHuZOVZyS8A6QZr4chh7+EXbudyu+VgZK3FpgwYCYCM7Bza+eeYPtjztGgSSyYbhXeUDc30mWJHkYLU9SWmzEwWCYQG+ncXPDhHujJmLiMsrmRZkI07mF4eTTQqTR53nmzFpaUSWEwdI5kLfJRbpaZGBMybO59QMPNW6Wa4urwGusFqyZgwdEHE4Xq3tfjlp4xA2q6LOki7BmL2AAwtYKekeFuEUONi1O5BmCb0/jBfPDlLy7Br5XMcZn6F7Zr0ukvWz0yzHh2QPmVMpudBeY4Gq2U4dRcWN+HHsEdqDLHMHFMHQULawJB+lBAEELGeFNihYDrC+dssOsa18EVGYqqqXN2sAL2yBNtcox6jqUNWFBIfECwAFjoRfO+Q0i5b17/ACypokyHXGrlZhZHOCx0GgPHPPSItQPQuEKGqaZiRWOpUHLTMXygPtvfORSOEmiYWIv8WmOw4XzGG8WXFDwiDvCUFLOMwXQIcQte65XFuOUV7/zSpPoVP+B/9oh7Y5TqdpExZcqoLspCgyrAnvNzaBvIlgNsveSlSZLnGnVSAACstbq4LFrG4ywsq+AI0tFmPKbI+hMv9Ua/vRmlZs6aqSS8thiIddOqVUi98gbezuhtZRCqwBIcvbMX6JCm8LcNjQNtb/pPkNKlq6s4sSyrbCcmGptFKdAIc2CmOaVcGwUk3I1ytcjxibt2kWWl1HG2pMBq4UyFSWuueeA5eYhyVTM0oMAxUPmwViOsdTwF4gzqkogtrawyN/8ASLFuxSg09S9rMJEyxF7rc4RbyMAIGeVZppHFdOywjzI2wWkFHZwWF0xAhRY2JU6DQwmpWCsQST7c7ejP1Q/tXYJFPJmYwVKhSApBDNdtb2yIw+URNMjTIs17K5Bt0znnlmIjVUw3Ofzb29OcSKqVYOCDk9uJvpnESq1OR6v+xBAF9nuPgwLHgbnM6m3vhVIVZC20BUA2tloO0+qGaCxp0FvnaHh0rxKrw2DIG9xkOIGZgBPdUBiT6xtl3HWPNShJ6NhkOIGhB4x45/FgYAgXN8QsRqNOEN7QfPK5yGh71iEJoBLTBiAuoGRF11z7vPsjRtxx+S9vxjexRGZ4xiewJNl45N2AdkaXuMfyQfXb3QERlghRyFDiHYUcjoiBFChR2JchiaV8wgN8LNj1ehLvla97nI3NrQ4z1GIJ8JfGwLL0EwkC5zPA2ByigrNdVORtn1gdTbgfDhF55M6tqmslS3s/Nq0wm2YVL2UHsxMuXZeKoVJcQKNzUN2tifBpOOomY5lsTO+ECWPoi2QtxPb3RJ//ADOi/wDUyv3xFF5VdvM01aZT0EAdx9JzmoPcFsfFu6KBeLlG+bOZiNpdlNwgr2N8XeujP/EyP8RfeY7/AExRtnz1Mf8A9ko++MDvCidmZ/taf5Ub0Eom4UpvlpKN462xqJ/0VMbadCXl4WGUYHaOxOz8xvtd/k9/6G9LupR3xCnlX7QoB9Ihir3FoprtMeQC7EszYpgJJ1OTCMOWYeBhxatxo7DwZh74nZ+Yy2uuMPf+hvL7AlkWDTVsLDDNcWA4awMrNwKea2KY0520uZlzbxtGPLtWcNJ00eEx/wCcOrt+pGlRO/xZn84jg/EK2tD8j9TUm5MaXg00ftJ70hl+SyRwmzR+4fwxnS71VY0qZ3+I/wDOHV3yrB/xM3za/tEL2Y62vT/K/cadtnckT5EmUJpTmSpDYAb2UpYi411gPP5LSVRRUKMJY/InPEb6CZlFPTfutH/EP5hD+GHk5Q63++v4pL/ywVBoP2tReqfu+oepeSSYAweejYiCcKMpuGDaknLICJW3uT+onIFR5QOINmzDS/6vfFcXlKrR+kU+MtPcIdXlRrBxlHxln3MIO7IK2nh/P0/U5P5J6wkEPLPg50tnqucRJnJnXggBSULLjAqTZlBuQQXF/CCa8q9VxSSf2X/zw6OVeoItzUo+GMH2mFcJFi2lh/F+gJqeTyeouKRmOQsHHbY/P8/KOPuLNAsaabYcOmR6AYPy+Vx+NOp8JhH4YfXldHGm9E3/AOkDcY62lh3+L3MqU3c9gc6eaPFZsMvu8o1lsPHnB7TF5Tlcl8ZEweDqf5Q+nKzTcZU4eSH8UDckWLH4d/iRnf8AQ8r6H8Tfzifs6lVFIUWBY5XJ4DPOL0OUuibrLM85YPsJjo302Y2oXzkH/LEUWhv4ug/xr1KRUSAeH+/CI/wYdhv4+6NAO3dkvrzX+E4/DCE3ZLfPkj9tl94hsw9tSekl6ozWqITHrZgFy1vne0Xrc/eIS5UuRgZi0wANcW6ZA0twibM2JsqYb85Lv3VHuLRIlbt0d1MuoIwkEYZ0s2INxwiDqUXo0H6aqSYuKWwZbkXBuLqSpHkQR5Q7aBVNs1aaSRJcsi9PDkTbFjcgjMk9LI63jzsjeOVUTZiS3vhVSBax44j3jNfTBuEL2hGaAQpIBa9h221tHJ05UUs7BVGpJAA4Zk98ZbvNvVPWtOGaDLViZYyUFWUAhWAubm4vESuAC7xb2z3qprLOeWuMhVHBR0RploAfOFDEzblAxJeQSxzY3brHX53beFFuQj5lc2bsx5yElwqk9mK546nIRofJLsnmqyY1wbyDouG3xku/EwAloEWygALkBFm5J6xnqZmJAvxBI6V79NO4RkStoaMkVrfKcWrqkn+9Zf3eiPUsBYMb2f2up/8AcP7TAWNUdDx1df1HzfxPd4UeY6IJQeo5E3Zex51Q2CTLZzxtovezHJfMxbqPkkqGF5k2VL7gGc+4euFbSL6eGq1e5G5RYRMaI3I63CpX/CP+eBe0OSurli6GXNHYrYW9DWHribyLJYGvHNxKfeFeHaqjeU5SYjIw1VgQR5HhDMMZGrOzPQhEx5vCvEBY9Ax6BhsQrxCWHIUcEciAPYjpjghKCchEAeoUcbKOXgkOx0CPIhRCHq0K8cJjzeICw7aOiGgY7eCCw6DHYbUx6gi2DW620zIqpTA2BcKw4FWNiD2638o8Vm2J9NWzlpnsyPMTPqgYioBUqRwHoiBRmzr9Ye2Ie+Ve67QqwtwBPcZfWxe23oiqpkz0Wx23CUfNB2v3orZ8vBMngoSA1llqpOuE2UErleK9VVBd+m4uFIFwOFzrwOv+kAqysLG5BvZVOui2A87CHJtQGUAqMha+LPS0Jex2t0cmULXNhlw109EKOrteaAAGFgABpoBYcIUTfJuFrYwf5JJWGqfpMbyG1OQs8uK8TaCHIxtMvtGdLIySQ9je/wCkljsyitaDS1QO3uP5ZU/+4eAxMGN8T+XVP2zQGvGhaHkK/wB5LmzsTtj7ONRPlyVyMxwt+wHU+QufKIF4L7p7RWRWSJrZKr9I9isChPkGv5RGJTSc0paXRueydky6aUsqUoVR6WPFmPEntirb48ofwWYZMlA8wAFma+Fbi4FhmxsQdRrx4XUG+kUze/k7FXMM6U/NzCAGDC6PYWByzU2sOOmkUq18z1GJjUVK1DX5eRUP/NOtvf4rw5s2+9eLRupymrUOJVQqynPVcHoMdbHFmp8yPDjUKzk1rk0lrMH6jr7GsYB1uwaiV8pImoO0o1vTa0PaLONGvi6Urzv1NS3zr9n1Elkmz5XOAHAynGyNw6lzY8RGQCPAj1eGSsZcTiHXlvNJHCY6I23cGlQ7PkEqpOFsyo+m0ZzyjoF2hNAAAwy8gLfMEBSu7FtbB9lSVW+tveVmOqYJbs2NZTgi/wAdL++I1zfilQUFQQig4OCi/WWI5WFoYXtqcp3tb6GJiEYkbOoHnTUlSxdnYKPPie4C5PcI2LZ+wqXZkgzHAuoBeay3djpZey5yCj16wXKwuGwkq93eyWrMXZCNQR4i0eS0a9Qco9JUzBJZHUOcIMxUKMTkAbE2v39sVTlH3TSmdZskYZUwlSo0RwL9HsBF8uFjAUuDHq4NKHaU5byWpTbx0qbXsbdvCNO3C3OlS5AqqhQzMMa4wMMuXqGIOWIjO/AW74fl8qVM80SzLfmycOM4cNjlcpqF9fdE3vAaOBioqVWe7fRGU3juKLnyk7sJTzEmyVwpMuGUDJXGeQ4Ai+Xce2Dmz9mydlUYqJ0sTJ7W1tcMwuEUnqgC9z3HuEHeyK1gpdpKEnZRzbMxYEai3jHm8ajsHfaXtCZ8GqZCDGDhzxKSBexuLqbAkEdnCK5K3NVdqila5lX5wdrS8JYC/iMJPcYm94klg7qMqUt5N28LMqSrxtHI0/eHftqKfzEumQSkC2vdcYIBOCwsBnbjpFb23Npa2tkimVpfOOqTeiFBLMBiUA9axN8uA74KYKuFhHKM7yva1rehVwphBo1DePeeZs6YsmTTIJAVTchgG7QGGQI77mKNvXtKnnz+cpkaWpHSBCgFvpAKTa418IKk2LXw0KSa3rtaq1vTxB9M3TX6w9oiDv2o/pGrz/Tser4RKpz01+sPbHN+V/rGq0+Wbj4QlTgdLYyyn0+ZWQw7f4YeAjk5cjp6YbNQc9IpO8O2hRHeoN+EKIQurrlFi5KNnola7KAC0h7m2vTlmK5jzi1cmkwfDCAQfiX4j6UuFRCq75/2+p+1b3QFg1vr+cKn7U+wQFjUtDx1b7yXNij0seYlUOzpk02ly3mH9RGb2CIVpN6Fq3a5R51KglzF56WMlBNnQdgbO47j6YuVHyqUb9czJR/WQkelLxnc3cmsWU01pLKiLiNyuKw1st76Z6QAMJupm6GLxFBKMul0b7Sb30czqVMrwLBT6GsYKy5qsLqQR2g3HpEfNuKJ+w9pzpE5GkMwYsowrez3IGEr84HSA4GuntRt2lH0Nm3h3Jp6tTdAkzhMQAMD+tbrjuPqjE9pUDyJrypmTIxU9mXEdxFj5x9Fgxh/KNOVtozsPDAp+sEUH+XlEg+A206MFFTWt/U07k9/N1P9Vv8AqPGccpf5xmfVl/cEaNydn+rpHg//AFHjPeVCnK17MRYOiFTwNhhNvAiBHvBxmeEh/wBfgBd2v7ZTfby/vrGw79fm+o+z/EIzXk92E86qlzcJEqU2NnPVuuaqDxN7HuAjS9+R/V9R9n7xBlqJgYOOHm3xv8DPeSqnDVpY/MlOw8SUW/oY+mD/ACv1JEmQg0aYzH9lcvvGKhuFtcU1ajObI4MpjwAa1ie7EFjS9+922rKcCXbnEbGoOQbKzLfhcesCI+8Lhlv4OUIamKKbG41GY8YlbQ2vPnj42dMmDWzMSAfDQRZt3+TmoecvPyzLlKwLlit2AN8KgE3vpeJnKclLKMuTKlSkcnHMKIoYLYhVy7bk2/VENdXMMcNUjSc5Oy8HxLlvgeb2bOCZASgot9E4VP8ACYxAxtO7G05dfQ825u3N8zNXjphxeYzB7fCK9s/klKzgZs5WlK17BSGcA3wm+S342vCxdtToYyhPEuE6eat6FFpp7vOl86zsOcS+MscsQvr3Rr++205EiUjVEjn1MywBCnC2Em/S7gRFL5T94UmzUkSmBEolnIOXOHKwP6ov5nuiw7P2rTbVpBJnuEmi2IXAYOuQmJfIg55d5BiPgxcPam6lGMk3wb4+QEkb+0ctg0rZ6qw0IEsEHTIhbwL2vvu0yslVUuXzbSlC4S2IMLtcHIWBDERaKDdij2Y/wifUY2UHADhBBItdUBJZrZefnFUXe9H2gamfJV5R6GAqrFEHVIvliGvmYKtwK6zqxio1JpNvRJZeeRcKflNo5qgT0db6hkExPSLk+iBW/wDsaTKSRWUgVMTrbBkrXBdHA0B6PneHq3+hpzmc0wqWzZV5xbn6gW4PhaBO8G/uObI+CpglU7BkDDrkDDmvBcNxbXMxEs8iytVvTaqyi9LNa8w1Rcq4AC1NO4awxFLWOV74HsRlna5gdymbOkgSKiSoXngb2GEMLKytbgbHPyh+p352fOImT6MtNAA0RgbcMRIuPERV96d6XrZgYqERBhRAb4QbXJPEmw9AgpZlWIrp0nGU1LS2WfUE056S+I9sDeUgJ/SdZi150217BBGSekPEe2IXKZSFtp1ViPlew/RWBMu2PpPp8ysS8HRtrx9Bic/HyiHKoCpuT28DE2YOt5RWzuIbc5woUzUx2AEujiHeRCUV2rNyIHMTQOz5SXaGzD3Ioltpt3yZv35cBaAep533/OFT9ofYICXg3vz+cKn7T8KwDjStDx9f7yXNnbxatwt8vgUwpMuZMwjFbMo2mMDjlkR3DssapCiPMFKpKnJSjqfR9FXy56B5TrMQ8VII8D2eBisbU5L6ScxZccknMiWRh/dYEDytGO0lbMlNilu8tu1GKn0gwbkcoFcgsKhj9ZZbetlvFe61odZ4+lUVqsC7pyPSL5z5pHcEHuMH9i7l0lGcaLdgPlJjXK9tr5L4gCMrm8oVe2RqGHgksexYE1u1p075WbMmfWdiPQTYQd1+JWsXhqedOnn++ZqW9XKXKlKZdKRNmnLEM5ad99HPcMu08IyWbNLEsxJYkkk6kk3JPfePAhQyVjDiMTOu7y9C+cn+/aUyGRUXEvEWRwCcF9VYDO187jtMXiq3t2e6/GTpLjWxs38Nib+UYXePWKFcUy+ltCpThuWTXmaFvTyjI4WTSgiViXG9sOJQQSiLwBtne3ZD28vKVIqKabJly5t3XCCwQAZg52YmM3xQrwd1CPHVnfzPd4tmw+Uqop0CMFnIosMdwwHZiGo8QYqBMLFBauZadWdJ3g7F6r+VqodSJUuXKv8AOzcjwvYekGKTU1LOzO5LMxuWJuSe0mGsULHEtYepXqVe+7kqir5kpscp2lt2qSD6tR3QQq976yYuF6iYVORAIW/jhAvAUtCxQbCKc4qybsexHqGgY7jgldj2YUdly2bqqzeAJ9kS5WxahurImn9hh7RFUq1OHekl1Q8aVSWkW+hChBoMS90atv0VvrMg98TJW4VQdTLXxYn2CMk9qYOGtWPqn8DTHZ+JlpTfoVu8cvFxlcnT/OnKPqoT7SIgbybqrSylcTGcl8OagDRj7oqpbZwVWoqVOd29Mn9Cyey8TTg6k42S80AJRzHiI88o9Ui7UqgzEHnB80/QWOS9R4wU5RNwKmfX1c6WpN2Vpa5fGgKgaxvZSMzn9E6ZR0ZmzZGk+nzKUa1GFg1zb6Jjrt1vKHqXcOvxE/BJww3B6PdwF7t5XiS+7lTiK8xMDXAsVtmdNYqO2DZhzMdiZP2BUBiDJmAg2IwnI9kKIEtN498i351bP9DO++keDEnkdonXahYjIyptjftZCIi0A9Rrfr841P2n4VgFB3fv841P2n4VgFF60PIV/vJc2KOxyJFNs+ZM+Tlu9suipIHoESUoxV5OyK4xcnaKuMQoLSt1KptJLjxwr94iJcrcSqOqovi4914xz2hhId6rH1RpjgsRLSEvRlejt4tcrk6nHrTJY8MR9wiZK5Nx86f6Jf8ANoyT27gIf8i6Jv5GiOycXL8HvRSIV40KVydyB1pk1vNR+ExLl7i0o1Rm8Xb3WjHP2mwMdN59PrY0R2FinrZdTMoV41N936KUuJpcpRpd2yv4ubQ5s2ZRuxWn+DuVALCXzbFQdL4dNIzy9p6dnKFKTS46L5l8dgVPxTS/fQypJZOgJ8Bf2RLlbGnt1ZM0/sN/KNeXLTLwiFT7XV6idIAbFJWWzE2wnnASts78M8oxv2pqyTdOkss3d38vBeJpj7PQXeqP0M5l7o1TfoWHiVX2mJcrcKqOolr4v/lBi+7Y2iJFPNnEX5uWz27SBcDzNh5wMXeNn2YaxAof4O022ZUOoNx2kBgYp/1Bj6sVKEYpOSjez1fU0LYeFjlJyfHX9ADK5OJp602WPAM3ttEleThR1pzHuVAPaxiXszed57UJUgLPkT3mAAfKSggsDqAHLeqBO5MivntJqZ1YHklSxlBjiswZVxKqhRnn5RJ4/aW7KVSrGNuFtXeStp/iy2OzMGmkoX6v6hiVye041aa37Sj2LDi7r0CMFOEsTYK044iewLiFz3WixmM83c2XSTtpVDNzhqZVRNmjO0sKJgVfE3Okc6hjcViI1J1K00oq+Xz0sjS8DhqbSjTjn4lmFDQJ8yTcTVkHLERNa2FCDfpG4jxtLb9HSIzsoAWbzBwShcTMOPDoPmnXSBFTRf12i4hgZBVlO2dLR5Cn0HF+yYc2lIVqPamIA2nTyLgHCeZlC4voc9Ybs1KUO0nOSkot5/mdrFsYRjfdilrwLNsTbCVUhZ0rEEe9sQAPRYqcgSNQYGb27zPShBJkme7B5jLc9GTKAMx8uPSAHv0g7KQBQAAABoMoru26hZdS7zCAvwCfa57HUsPRhjnYaNOeJf8ALeOdo39Fc0SuoDW1d7mR5yS8OVJLqZRIuTifC1xexFmU+mCAnTpsqsVHwus2dKlMAAVwquDx6R1PbFK29Rsqq4yaXIoZT/UmpNRr+DhDFm2LvJJWsn0pLc81VOcALkAFDXJ8FMdSvg4QpKdGN2s3lfTdvfytn1KYzblaTJO6+0mqTMqLnARKlotzhVlQPNIGl+cmFb/8sRE5RB+Ty/tfwPBPdeVhkEBcPx1Rla36eZY+FreVoF8oh+Il/a/haEwO69rQUVZKVlySsZ8en/BT5FBljMeIjcNsb4UVM7CfUyZbjVS4LjIHNFu2ljpxjEJAu6gcWA9JtDHKWytteqJ/vAg7iJaA+uPpNU83snSfQuPKZyo0k6hmSaWdMaazyypEuYqjDMVj0mA4AxkSbaqmFuemWOdsRFzrwh6skKqm4sCLeJ4f94ZpyAtr56+FzlFJ2h41tR/fP++3+aFD4oW4HL0+uFEIXgtFj5MXU1wsQfipmhv9GKpMrVUnHZV4Euuflwg/ySvTnaJ5kgvzMwmxvldL92pENYFwdv3+can7T8KwBg7vyf6wqftPcsAovWh5Gt95LmzsaDydfITPtfwrGexoXJ1/Z5n2v4Vjge0f9hLmvidTYn92uTLXADfTedqGSkxJYms8wSwpJGqs18gSera3fB+KXyo1vMyqWba/N1aTLXtfArta/DSPAbOpRq4qEJK6fDxyZ7Ws3GDaFujv7NqagyKiQJLMheXYOMQXUEPrlcgj6JgjsveNsNfMnEFKafNVQAB0JahgO8957YAbr7efae0Un80JUumkuOtiJabcC5sOAJtb5p7Y8zwfgO2rf+pnejoX9V47NfB0u1cHBRb7O6vfdblbJ+asZoze7e99fgObrPtM1EmomkzJFSGLJi6MlLXRsJyTha1yRe+cGdlbTVNoV/OzVRVNMFDzAqj4sk4QxsO+0QqveColTtnSpIX4PPSSpYrcnTEqm+XQsdOMDp25UraG0q0znmLzbSQAmEXxShe5YH6MNKMKkpTrpQi4ZbqzsppK68eALtJKObvx5EjYe78ut2SqTGYKJ86bdcNyVmTbZkEWziZyX7ClSqRJ6YucnoC92uOiz2wjhDm4Nl2Uo+3t+/N19ETeT782Uv2X4mjNja9SNKtTUnu9pp/6+iLKcU3F8bFhiubG/Odf9SlH/wDNzFhYm2WsZ/tk7SlV9S1FIxLNEnpsq26EsDolmUak310jBgKXa9pDeSvHi7LvRZZVe7Z+YY5Sq1UowrXtNnSpbWFzgDc49hx6KH0wC2NtBH2JXLLJwS/hKpcWIlv8Ylxwyf1RY6/YUypejNQqFJSM85SRnPaWqiwGVgcRv4Wjy+5wtWojLLlVaIoVEA5oqhRmAuAb62Fo30a+HpYaNGT/AJlJTvwyla3Pdz5FcoTlPe6e4rG7MkyNpCmOSS5c+bLJ0CVCSGA8mBHnE3k3SjkSVVZ6tUVKozyyykhkDGwVRcZEnpGLW270s1CVHSxpJMjK1ihN7nK9xnx4wI2funs+jdXTCsxdGecSRcYTkWtoTw4xbUx1LEwlH+a7Ue6tWt55+V2mKqbg03bqWwn/AH2RQdh7xmXWTZC0rOz1k0NOAsFRph1IQkgd5AiyT98aRdZyn6oZvYLRAncokgdVZr+QUes+6MuDweJ3ZR7CUlJecevnyErYvDxabqJW6kep2XOmVfwtZZDSqpJag4VLUwRkmPna4JcsLnPDlBJtjzDJrU6KtPmzGlk5izS5aqWFjxU5WMBZ3KQTkkkftOT6gB7Y8Ltnac/5GQ1u1ZJt+89xHVWy9o1d28YxtZK74LNaX4/Ex/aeFTtFuXJF4VshAjeDd6nqubNQMpbYh0goOl1a+qmw9GsBJe6G2J3XcoD9Kcqj0S7xKp+R6ax+Oqkv+qrOfSxWLcP7OVac991lF/4p/oSe05SVoUW+bsEKzaVEC5mTJLFwgcXx4hLJKAqL6Ek6RDm76UaElFLMTclZYBY9pZrEwRl8k9JKF58+YR3sktfWD7Y49NsKm6zyXI7Zjzj+6pI9Ub4ezuGXfnOXWyKHi8ZLuxjH3gCo5Sc7S5P77+5R74HbQrKyuUKKdiobEOblTNbEdY37YsszlV2bTtampywtrLlJLz4DpWPnaBtfy7P+hpVHfMmFvUoHtjo4fZmDw0lOnTzXG7bKakMTWju1amT4JJC3V3BnrPSdVJzMmV8a2JlucHSAsCbC4ub8AYyjfip5+qefLDc3UMZyjUgsbOvkwOXYRB7ezlUr6tTKeYkuU/RdJSYcQ4AsSWsdCL2PGBOyrPLwHVCXXwayv6wp9MdBybY1DDwoRtEr8mkOuf8Avxh1aYC+RF89RfLxixmmENvRiBZmi4EuBwc+YjsPVQKsQBcZce6FAISdpHWLbyCZ7Vbuppn35QjLZtW7dZifONL/APDuf60mZ/8ACzP+pKhgBHfc/wBYVP2p9ggJBrffLaFSP+aT6v8AWAd4vWh5Ksv6kubPYMaFydD8nf7X09FR7jGd4o0Hk5HxEw9s32Iv844HtH/YvmvidTYi/wB0uTLbFW38ks3wLAuIitlHqkgABs2t83tixzqtE67Kv1mA9pgfO3qpU1nofqkt90GPAYKNaFVVKcHK1+D8LHsq06ajackuoOpdmzJW1pkxUYyZ9OuNgOis1CAAe8qv8UPbF2AwWuSetkqaicwsQSZUxQt8tDrkYan8oNMOqJj+CgD+Ij2QOn8pP0JH7z+4D3x11gtpVllStlFXeXd0eb/djBLH4OnrNcdM9eQt1twJtPPSZUT+eWQGWnUYuiGyucXVyv0RfM65RaKDY6yp1RODEmeyMwNrLgXAAP8AWKPUcoVQeqJaeCkn+ImGZe09oVHUM97/AN2hA9KKI31NjbRxMnKtOKurPle/BeOZk+18NDKnGT6GgbN2PKp5AkoDzYxdY36xLNc+JMMptGlp0WWsyVLRBZVDDojsABJinytwtoz82lsO+bMHsLE+qCtHyOTz8pOlJ9UM5/CIvj7MqV3WrN3d3ZcfHN/IX7VrS+7o+rCE/filX57N9VG94AgdUco8sdSU7fWKr7Lwco+RyQPlJ01/qhUHsY+uCY3H2ZTC8xEy4zphPqZreqNlP2dwMNd6XN/SwjxWPn+WP76mez+UacTZJctfHEx9o9kKXX7UqPk0nWP0JOEfvFffF8XfXZtO7JLCKFA6UqUCrE8FKDMjK9+3jESfyuSTYypLuLHNyEzvbQYso309nYKl3aUeqv8AER08TPv1X0yKum4G05/ypKg/3s+/qUtEuVyPTBYzZy5sBaWhYi/G7lcvKPdXyqVJHQSUnfZmPra3qgDU74Vjm5qJgu2KykKAbAZWGQtw842RcYq0UlyQqwNO95XfNlzlcldFLdUmzpjOQWC40S6ggE2Ava5AvfjE8bvbIp+sJFx9OaXP7pY+yMxqalphu7s57WYsfSYag77Lo4alHSKNBmcq+x6b5EXOlpNMR62Cj1xVd5+X1mKijkFQr3Zp1jjAB6OFD0Rcg3xXyjKX2ddib6kn1xx9m3OsNkOlbQvVdy4bSe+BpMoadCVcjzmFoq9fvztCazM1ZUXYZ4ZjILC9hZLADM+mBj7P1zjkuZh4Xg5BJ1HUs6lnYub6uxY+km8e0rGJF1Fj3nsvDVCeifEx5lnNM7919MoASZHY83jt4AQHtCrzKlbEZXv6DDtHtooykC40Pgcj6onzqcE3trb1f6RAlSQJhHDrDw4+uAQMPUuoPQZzckEcR80gXyHHziSJuJAdLgH0xHlMby7HQFSLagW9GVs49lxY30hkAObPoA0sE65+piI5BXd+mBp0I06X32hRWxjJZWzZr9WW7eCt7bRofIvRTqfasppiFUdJkokkaspK5Xv1lA84nloUmoaWyuuTIyuvcykEesQ9wBvlU2SZVaZtuhOUMDwxKArDxyB/aimXje5L0+0qYY0Do1rqTnLcai4zVhfUag9hiFS8mVADfmmb60xyPQCIsUzj19nylUcoNWZiN4nUMuocYJInMCb4ZYmEX0vZcuAjck2VQU36OmlEZ3YSw3pbOG6vf2ilKTzoawOSKzaC+VhaBKSlk0SGzZRzcrcjJqXk8r5ufwdl75jKv3jf1Qbo+R2pb5SbJTwxufYB64lz/wDxA0mIiXKmuMgC1kub9meWkOVPKhPYkoktBa1iCxGud7jt7IG+0aI7PpcbsmUnIzJHytRMb6iqntxQapeTSgl6yi/fMmMfUCB6oodZv1WMDecwH6iqvsF/XFUqt9Zcw/GTpjkZnHja3fmcoG82XxwtGOkUbkr7Opur8Fl2+iJeL+G7GItVyj0idUvM+qhA9L2jHNn7VlzQTKa4BzyIiWzwt2aFGK0NCquVT+7kebv7lHvhjZG/lTPqERsCq2K4Vc8lJ1YniIohgnuxOw1UttbYj/A0K2MtTu+O8NUXKrOmdci2NlFgTwW0Umrr5iMMYBJ43JPpMWjeOWWm2uQS5zBsdTFX23T4XAxMdNTfie3wgpZCNvesP0FYZkvFa2ZFvCJdEegvn7TAvYTXkX/WaCdGegvn7TAHR7mYrgIoY53ube4wyZswAkyxYGx6XYc/mwztavaSFZXwEki9gcrXtmO6BS7cmGymbcMwysueI58IZJWEbdy0GOCO2jhhSwoz7RAJFjqeyE20QOB9UQZzDEfE+2FNYXPiYssVXJj7QF7WPqiM7DthqccznCmnMQbBQX2Z1D4xKK8Yg7NchMu2PUmtcsAbWN/mjsgBJMK8chXgBPQ0MQquXYqw+ac/A6xJmBSCH08baZ2j3NpLgm+WeummkAh7lKLjxuPf6R7BCuc7dvvhiQzXAutxxvllEtac+GXrvBQDQ91ZF6SWdM3/AOo0KJ26afkku/6/32hQthirXjy5yjoMcZoICTR18yUSZbshIscLEXHfbWJcmrmTRNEyY7BJQYAuwF8YGgNtCYGjWJ2zVFp/2H/yLAegURDnmczHip6reB9kcBjk5ui3gfZBAzOZeDEOi18Q+cLa/VjShGZr1h4j2xpYMGQsT04yjO2aXiclW0N8xpcaRoTGM5cDE/gfdEiSRZdzSpSZgBAxDW3ZFjitblDozLfSHsMWQwJajI7E/YH9oXwb7jQPidsL5dfB/uNCvQZajG3rNNFzkXPG3ExWtvIAbqSbLfIk6YoNbwJcDxMCJcgf7Jgp5CNZ3I2wHPMZ64jBOiPQHn7TDAQAECHKJugPP2mIxgXva3xa/X9xgDTn4yX4p7YuVTID2xAHxtDS7MQHqj0D+UMpZCtBDFHMUct3RwN3jLLUeMIMU80i36o1hGlXsjw0xwTcyxnxdfcTHedztzkv+P8AlaHuJkeWpl7IhOkFRIuAcd730Q8DbiwhuTstn6qTW/YA9pMHUh5oB0bd5hU9M2JeieOogvS7M5pMTypmfaCVXvJUQpU9jNRVcqGyCuScR71b2DtAhlHxEc1eyG02bNbRDHptkzgPk28s/ZFkms8vpB5j3PVXDYeARBBB6mbNlWAmgyzcZsMSNqM+sVIv4HugWQd8o8qmYPhYMptexBB9BjQtkbr0p2eZ81WZllTJjHGwuUxkZA24CBW0atzTiXNUnDMxS2YjEtwca63wmym3Ar3wVq52DYrhdZic34l2A9l4SRbB3M4ll2AmSwCthiFheW2Q14oeB8jmAWmSS561sPhc+VjEbY2z3B6VsIBXgQ4Oo7CvvHaMis7ogW8AB/u0FCs0vdZAKSSP1b+kk++ORF2FNw00oHXm1PpF/fCgDFSR46WhQogD1iAFzc9w4Hzifsoj8o7pPsdbwoUZ3N3fJhICzQRl2A+RjkzqnwPrEKFD0m3G7IyqHdc649M9P9Yty8IUKLWxUrCbSKk+7bXJxgXFuP8AKFChd5oLQU3foOYxgsGuQRa/eOwQVSeGBtfIkHTUecKFAvcCOSp2JQQNe0wS2ApaoQCwviGZJHUbsF4UKIxkDN45jgWAVrZnUDW3b4wCFUxQNeWuo6QmG5vloTChQUI3nYcoKpmBxNLPZhVu+98QidKNgNfIAR2FCvvWGRBrdrczcsGILWAB/VGeZiPK3hxuqiUxuRmXGV/KFCixJWuLcMlbcAPT7jEeROGJ8+I4dwjkKEQxVBMBJAaXrwlA/fAgtQ7HeYC5mMq3IyVAT4YT7YUKNEYpspqNxi2ibRU4MwKoNluS2NwQCbXsOsSf9iLB8FRcPSmG4v1nsO7rQoUW2toUqTYYowqSzMQY1DBGxDMMwYixvc5K3HhwgLVy5rTMcpsVwLMbX7xdhcC//cwoUI4p6jxbsBto7XnymKzMYZdfjRxAPzR2GOUW3qt2ZZD82VXGzZM2hawLdwJhQoqsi5DyV9RPliZUHGQcAey3a2gJBvwOvZBWdtwNS08qWTdDiYkZAgkLa+vE+foUKA1oMmDpEsscIsPHQW7bZwKonYzXx9YZEcAQbWH++MKFDMhf5E/DLlj/AJUo+mWp98KFChBj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DhUSExQWFBUUFRcYFBgUFhQYGBkdGhgXFhsbFBkYGygfFxkjGxQUHy8gJCcpLCwtFx82NTAqNSYrLCkBCQoKDgwOGg8PGjUkHyI1LyssLCw1LCwtLCkqLCorLiwtLCkpLDU1LC4tKTUpKSwpLCwwLCwvLC0tLS8qKSwsLP/AABEIAPoAygMBIgACEQEDEQH/xAAcAAEAAgMBAQEAAAAAAAAAAAAABgcDBAUCAQj/xABNEAACAQMCAwQGBQkFBQYHAAABAgMABBEFEgYhMRMiQVEHYXGBkaEUMkJSwQgVI2JygpKisTNTY9HhJENzssIlVIOTs9IWNGSjw/Dx/8QAGwEBAAIDAQEAAAAAAAAAAAAAAAMEAQIFBgf/xAAzEQACAQICBwcDBAMBAAAAAAAAAQIDEQQhBRIxQVFx8BNhgZGhscEGIjIjM0LhFWLRFP/aAAwDAQACEQMRAD8AvGlKUApSlAKUpQClKUApSlAKUpQClKUApSoxJxsN0gETBBFO8MrFdspgB3hQOYHkT1ANayko7SalRnVvqLZ1148CSq4JIBGR1Hl7fKvVRDQtLFteQEZ3XNs5nJJO+RDE+858f0snuqX0jK6zM16SpySi7p+Hd7oUpStiAUpSgFKUoBSlKAUpSgFKUoBSvhOKqrjL01LGxisQshHJpnyUz/hr9v8AaPLyzUtKlOq7RRpOcYK7LWpX5puPSXqLtuN049SBFHwC119D9M19Cw7YrcJ4hwFfH6rqBz9oNW3o+oldNECxUC/6VxuFuLIL+DtYG6cnRuTofJh/Qjka7NUJRcXZllNNXQpSvhNYMn3NeIpldQykMD0KkEeXIiovda2LuxjK8kubrsOROTGJWVufhuSM/wAVbPC9usM93bxjbHHMjIo6KJIkYhfIbgxx66jU7tW2FuWGcYScspLd3JpP1ZxzPL2kN8JX/TzSw9nn9GI8SiPC/eDRK2fEsax3trv07T1Uc2tpVH71jL+OKz2HetLGP7QvGBHj+iacv8AvzFbnDejXCtCs6qsdmrpCVbcZc9xXI+yBHyx1JY1Alfx/o6k5qnd3S1b2XFLXS55ux70e+S4ntWRg3Z2hZ8HO0y9kqhsdCdknL9WpRWrYaVFAGEUaxhmLNsAGSfE1tVZimlmcevUjOX2bFsvzb+RSlK2IBSlKAUpSgFKUoBSlKAUpXxmwM0BVXpo40MaiwhbDOu6cjqFPRM+G7mT6sedVxwrwhJeMTnZEpwz4zk/dQeLfIfKsWpTPqGqOy82uJzt9S5wvuVAPhV6cM8PxxwqqjEcY2qPPzLeeTzPrNdpyWGpKK2soJdtNt7CP6XwFbIuEt1kx1aQByfe3L4AVh1Pge1lBUwiNvvRjYwPsHI+8VZA5DyFcHWQO2z5gH8PwqlGvNy2k7pxSKeRLjRL9JlO+M8sjIWVPtI48G8fUcEV+gtOv0nhSaM5SRQyn1EZ5+uoZxRwyJbcxOQVkGUcfZYc1Pu+YJrB6F9QY2ctrJ9e1mZceQbJx/EJK3rtVafab1t5GKa1Jau5lh1rajZ9rC8ZZlDqVJU4IB64PgcZFY9Xu5I4S0URmk5BUBC5JOOZPQDqT6qyacZOxTtgokx3wmdoPkueeK5175F1RcUqie/x8iGoFjtc8lS31VifAKnbsvuUCQVvwXbb7i5hKsst3bxAnmGRezicp5nczgfsmutp2iBUuEk2uk80j7SMja+O6wPXofjXN13i63sXjg7F2VBGZDEg7O2Rm7NHk6BQWzgDnhWPhzijBl+pioXeV7vws2n53R1LLhyCK4edExJISSSSQN2C2wHku4gE464rkTcauL9YhBm1M/wBGNxvGe32FtojxkoCNhbP1s+XOP69CZZJ9R3uHsb2GG3AYhFjV4VnBUcmLmWUEnwVfLnmgGdMiP2vzxk+efzkwPyzUqSWw585ym7ydyxaUpWTQUpSgFKUoBSlKAUpSgFKUoBWlrchW0mYdRDIR7kJrdrFdwb42Q9HVlPvBH41lbTDPzx6LLMNdtIf91Fy9rEL/AE3VfVqu2JfUo+fP+pqlvRfbmOe6jbkyBVPtVnU/MVcVzfLFaGZ+SpGHbAycKATgePSuhjn95Ww6yNsJ58z8vdUV1yTbegj6smI2HhuCl1I8iQHU+fd8q7n58j8m+A/zqMa7LlGlPLbIkns2yK39MivJT0hFVaepK95K/LZ8nU7FuMrrcd23ffauh5mPDL7P/wBz8a4vBEAj1i9A6TQwS+/Lo3zz8a6+kf2jL95HFcrQGxrY/XsW/kmU/wDXXqN0l11kc7emT6vE8wRGY9FBJ9gGa91o65GzWk6oCzmGQKB1JKEADPiTiqZOcnhPVru6zcyxJBbyIpt487piD3u0lI7q5UjCjp41wdajD2+vZ6hdvuWyjdf5mY++vGgWc+n3tuLi6d0mspGnRyBDAbcQ4MIH1EVWKk+OMn1e9V0y5lurmOCPfa6okDNcB1CxKEEcvdPNmaILtx4t5A0BpG4Bsb63JHay6jEqrnvEzm2lBA8trO2fJG8q7dhwpcreMrtF9DW7ku48bu1Z5MsEYY2qiSO75yc4X113X4dtFvBeGKMXG0RrIeR6EALk43YyMgZxy6VxOJuMp4J27KFHt7Uw/THdmDjtWAxCByJRGWRi3gwAoCZUpSgFKUoBSlKAUpSgFKUoBSlKAUpSgKekt/ovE1xH0W6TtF9p75/mWWp60YlsHjPirIfYeX9DUT9L8PY3NjfD7EvZufUe8B8O1+NSvRmzvj8xkf0/EVeqPWhGfWWRXjlJx6zI9o0xe1iY9ezUN7QNrfNTXrVYd9tKvi0UgHt2HHzxXnTBgSJ/dzSr7i3aD5SCst7fxwpvlYIg8T4+pR1Y+oc6+Z1oOnXlFbm7eDPQQevFd50NAn3SRP8AfAP8S5/GudZtt1u0/Whuk+HZv+BpwdchoLVh02xjn15dzn6+VY707NXsG/x50/ihYf1Wvpcc7vin7M4DVsu8nmpzyJBI8UfayKhKR7gu9scl3HkuT41oaXb3bWTLcyIlxIJMGAHbFuBCBd31ivLmeprs0qkTkQ0Xhu6dXkv2hkmNsbaMRhzHsI77SbuZaRghYDAAQAeNZdZ186dbwwRQPdSJAW2IVUiKBVDyMW9qgKObE4FbOlcT9vql1argpbRw5OOsjGTeAfEKBGPUd1YUw2uTg+GnwY/emud3/KvwoCN8SxRal9LlO4ra2MctockbJJY5LjtRg/XwkI9QB8zXy9uO10fWHP1nw/8AFZWrL8zXM0K/SCyuEkYBp9KsuwUnvSHsZbYLGPtEuEGB94VJV4Dn7YJ2yC0lS1NzHtYyM9uqIAjdAjiOMNnnhcDrQE4ToPZXqlKAUpSgFKUoBSlKAUpSgFKUoBSlKAifpR0j6RpE4Ay0aiVf/DO4/wAu741y+CNT7WC3lzzdAre0DYf5lqezRBlKnmGBB9hGDVRcAboY57VvrWtw6+7PL5qx99XKX3UnHh8kE8ppmzxdrv0G7mGwuZgrxjouRlGLnrjHZchzPq61XOpapJPJ2krbm8PBVHki9FHzPiTViemG1BSCYfex7nUn+sa/GqxrzOLoxhXc0s3n8H0L6do0pYftbXkm1y5eDLS4Am/2GL9R3HwlYj5Gtzio7b20f7uoxj3NvX8a4no5mzaSL9yY/wAyIf65rs8fcgj/AHbu2f8AnX/3V6PCvWjDvR4jSMNTE1Y8JP3ZZdK8uTg4GTjkK4/DEF4Ed714y8jArFCvchXH1Ax5yHxLHx6cqrEZy9J09LfWXijG1TZI2Mk5Y3M7sST1JaQn31qaqtxPOl7pvZyrcW0ls7uxQR4kJSYAjLhWMvd8cipP+Zh9O+l7jnsOx24GMdp2m7Pn4Yrl6LrdpBMNNWZTOgkcqEKrksZWUEDaCBJnZnIXFAdC24Xt1W3zEjtaRqkLuoLIAoXKnwPdFdaq/wBB1K5+m2lxLOzxamkxWHAEcO1O3h7Pxz2QYMT1JqwKAUpSgFKUoBSlKAUpSgFKUoBSlKAUpSgFVbqkH0fiOVei3kCyD9tOR9+EY++rSqv/AEqW/ZvZXo/3FwEkP6kvI59QI/mqxh39+rxyIqqyvwPPHNr2ujMepjG7+Ah/6KfjVNVfcMQktpojzGM+491vlVCvGVJU9VJU+1TtPzFcvSMNkua+T2n0rW/cpcn8P4Jr6NJudwn/AAm/9RT/AEWpL6Rh/sMjeSQP/C0Z/Cob6OZsXjr9+Fv5XQ/ianPHMe7TZfXat/Lu/wDbXQ0fK8IPracDT1PVxtVcbPzSLDjfIB8xmvVaOhz77SB/vQxt8UU/jW9WjVnY5yIjb3V3d6jJtlWC0tJ+zKoN0tw6ojsHY8kjHaAYXmcGuBbd6w0+f7cuoSMzeJM5u0bPuZR+6PKvuucEmEyXzuWuBqMUlqFdtqLJcRRlNvIFnUnd1+yPCsnDsTPJDp3ZSj6BeTSyyMhEewNM0GxjyYv20ZwOgRs+GcGTPoz74tAx1ERYjyCWTRt8HdF94qwaj/D3BcNnK8kbSMW3CMSPuWFHbtGjgGO4hfmepOBz5VIKAUpSgFKUoBSlKAUpSgFKUoBSlKAUpSgFR/j7Sjc6VcxAZYxll/aTvjHrytSCvhFbRlqtNbjDV1YgvBV/28ELn/ewgH24wfmpqquLrPstQnXwL7x++Ax/mLfCrB4QX6PJPbf91unVf2HPaJ8mNR30sWWy9R8fXRhn9ltw+UvyrXSULwdufXmdj6crdnjIp/yTXz7o43BEmNQi9YkX4ox/6as/iCPdYEecM6/Jv86qTh2bZfW7f4yD+I7D8nq47tN1pj1yr8UFaaOl+nyZN9TQtjL8Yr3a+Dq8BT79JtG/+njHwUL+FetG067FzNNczhlYlYYYlxHGgYlWYnm8pGMnoOYFc70Uy7tEtvUrr/DI4/CpbU9VWnJd7OBDOKIrb8EML5pnuXe37c3MduVGFmK43M+dzIp7ypyAOD4Vt6hxjEl4lnGrz3BZO0SIZEKMR+knY91FAOcdTywOdcDjLV7stcyW04gj04Rl12KxnkIWUo5P1YxGyDlzJc+Qrn3/ABDd2t1f3EMMbW8V3Ebp5Cd7L2FshSADllASxLfeAAPOozY2J7qY3MWpCeTYdQ+iCEN+h7EyNa5KeMhlAfcfUPCrGqt4cHTorfOXGslMeuO/edv/ALaM3sqyKAUpSgFKUoBSlKAUpSgFKUoBSlKAUpSgFKUoCu9dtux1wt0W7tg378LBT/Iy1zvSta77OKb7rIT7GBjPzKfCpH6SYtsdtdf93uU3nySXMTfNk+FanElr2ulSoObKsgHt271/mWrFRdpS8LdehnC1ewxEanBp+pS8Uu1lf7rK38LBvwq9xzhPqlHzBH4VQjDIPrB+Y/1q8dFuO0sg/wB5IH+I/wBa5ujXlJcj1P1VD9SlPimvKz+T76IG/wCy9n93cTr/AD5/GpvUG9FDYhvI/uX03z2mu7b6JOdQa5luWMSgrBboAqKCqgtKesj5Bx4AGuhX/ckeSp/ijS4nZZLmCzAUB3+lXR5AdlAVI3n9eQRLz+yr+Vc7W72e7ll076K4jkliP0gD9AbfEcjnf0aUlXQKPvA+BrY1b0e/S9QlnuZnNuyRILeMlFcR7j+nYc2XfJIdgwOYJqXxRBVCqAAoAAHQAcgBUJuca04Nto7571UPbSZJyzFFJAVmROiuwUAt1OPWc9ylKAUpSgFKUoBSlKAUpSgFKUoBSlKAUpSgFKUoDl8T6V9JsZ4PGSJlX9rGVPuYCo3w5edtZBj9uFHI9a43D45FTioDw5D2N1cWx5CO4kCj9ScdsnwMjD92rFN3i1wz69CKazTKdvrTsppIv7uRlHsViB8sVbnBMu7TF/4AH/lvt/6arvju07PUJP11R/lsP80Zqb+i+XdZFfL6Qvz7Qf8ANXOwy1K9SPW09Zpefb6Ow9bw8bWfrE6fo0bF3qSeVyj/AMaf6VPqrzgJ9us6gn347Z/5SPxqw66GI/Py9keUp/iQ/jAXFzObS3uHtuzt2uGePG5mLFIUyeibkct4nAHia7vDGqm5sLe4PIzQxuwHgWUEge/Ncp7gJrNwWOB+b4myfJJrjcfduHxrY4AgKaRZg8j9HiPxUN+NQEhIKUpQClKUApSlAKUpQClKUApSlAKUpQClKUApSlAKhmvp2WqI46TwfzwPke8pKf4amdRnjtVEMMxYKYriMjJAyHzCwHmdshOP1alpP7rcTSewr30t2WJopR0JdD+8BIv/AOT41teiKXlIn+Jn+OLb/VK2vScy/m+Mse8zIEHmUJDfBCxz7POol6P+IPo16gK7kmeJWOcFcMwDDPIjvnI5dPcaU5Rp4m7e1dex6ahSqYrRDhFXcJXXLa/dk24YmCcQzAnAeyQ8+X1XUf51IdTghe/juJr8LFCAY7cSxonaAtmSQ5y/IgBTyGPXVd8V2CPrMauodWgbAPMEqz4PLrWymiQDpBEP/DX8RVjHYqnSnFSTu0nu5fB5JVHG6sTLiK2028ljklvI1MasjCO5jQSxvgtFNg96MlRkcvnUig122IASeE46BZIz8MGqu/NkP91H/wCWn+VYn0O3brBEf3F/AVR/yFHfF+hntnwLkjmDDKkEeog/0r3VI/8AwxADlFaJvOKR0PyNbtvc38H9hfSMB9i5AlU/vEbhU0MXh5/ytzX/AC5lVuKLhpVY2fpXngOL+17v99bHcv7yE5Hx91TzROIre8j7S3lWRR1x1X1Mp5qfaKtuDtrLNcVmvQljOMth0qUpWhuKUpQClKUApSlAKUpQClKUApSlAcXi3idLG1MzAuxISJB1dz0UeQ5ZJ8hVYXVnLdEy3j9pMwIQf7uDI5CJemQcd48ziu76SiTqlkrfUEc7J5bxj5gYrSqnjsROiowpuzau34tW9M+JUqybdjjcc6n2tlaHb1MhLZ+q21A6Y9qt/BUKzUx1cNGHVo+2tpWDMgba8cn34m6KT1wRg5Pmcxl1UN+ijlY+HbiNVB8CwXO/HlkA+II5VipSjipKrCSSe27St16nsdEabp4PC9lUi21mrK97kk4aDSahbjn/ALJZKr+pmBwp9YEij90+VT6qp0t3gJZZG3scuwP1j15+fU9fOpNY8auMCVAw817p+HQ/KuNphPE19annGKUV4b/NnHwz1I/dtbv5kteFT1APurUn00dV5eo9P9K+WWuwy/VcZ+63db4Hr7q3ycdeVcRSqU3bYTTpU6izRwSMHFfKyXMm5yR0JrHXXi7pNnnpJJtIGo9f6M9u/wBLsWMMqcyqdGHU4HT908jUhpVrDYmph560HzW59zNGiWejzjpdRtzuAWePAlUdDno6fqnB9h5eRMtqjPRllOIpFj+oVnDY6YyD/wA+2rzr09eMVJOOxpPlct0ZOUcxSlKgJRSlKAUpSgFKVr6haGWF4w7xllIDxkB19akgjIoDLLMqjLEKB1JIA+JqMav6UtNtsiS7iJH2YiZT7P0YOD7cVWF96DdSubpxcXwkiDd2WV5ZHYdQRGfqnwI3DpyyK71v+TlZiBleeZpSMLJ3FVT4ERgc/WC3Ty60A1H8oi33bLW1nuG6DdtQH2AbmPwFYuEvyg4pZjFfRC2ye5IpZkHqlB5r+0OXmB1rR4A9GWr6dqDGOSBIMgOzkssqj7qDvK3PqSuOfMjrsekq84fW57WZO3uVJ3x2rYDn/HZSFBHt3eeelAWDxdw8uoWqNC69rGRLbSAhkzjoSOqMORx6j4VA7e5JZo5EMU0f9pG3UetfvIfBhyNa/BWu6vdvGbC1t7GwQ8leM9mwPXnyeVs55ptGepqX8Q8R6TcXa2U8yG4HJHj3Bo3JxtWZB3Gyfqk486ir0Y146stq2Prd1zinT1s0R8jIx1B6/wCtcPUtCI70XPzQ/wDSfwNTS94Iuov7J1uV8A+Ipf4gNjn3JXFndoziaKWH/iRtt90i5Q/xVyJ4OtTd0rruz/siUp09hBzcYOCCCOo/zp9JHrqUXtlDcjk6FvBkZSfeAeYqM6hpUkLYYcvBhnaf8j6qxFReTVmTxxMmY2uvV8a2rfiGdABvJUfZbmP8xXOpipOzhwMSqSlk2Si04qQ8pFKHzHeH+Y+ddiC4VxlGDD1HP/8AKruS4VerKPaQK2tOgnkYfRoZ5T4GKN8e98BQPfWP/I5/giFwRPq5Gt652WIogZLh+UaKNxyehIHyHj7K6uj8B6nOuLiWO0Q/dxJP8Vwi+3JNdeO50nQ544ZGKzzAkzSo7sR0y0m3Cgnlhff51bw+AjB61Z3/ANV8vhyuYVKTPHBfC/5osJ765Vnn7JnkVMMyoo37AehYkZY9OQ8smMRflLru71iQufszgn4GPBrs6nxpqdjK1y6Q6jp0hyslpjMa+4nljxbcD94dKh+rcC2GrhrjR5kjnI3SWcmI/WezH2PdlPWtdKpNzlrMsxioqyJ5pXp+02XAkMsB/wASPcPjGW5e4VY8bggEcwQCPfX514e4gs7UDT9a0yONoxtEwgUSY8DLtAZx176k58j1qzeL+JbqfTw2idlcBhh5I5FMkY5ckjOO/wC3mMdM8xobE/pX5i0P0la3a3AtsyzyZwILmJ5JCfLniX51PtK/KEjV+yv7SW3ccmKd4A/rI+1l+dAW/SuFw/xxZX3K2uI5GxnZnbJjxOxsNgZ64xXdoBSlKAUpSgPy76RfSrdX08kKO0FsrlVjUlSwBxmYjmxOM7eg8iRmpvw3wVo2mWyXd7cw3UhUMveV484ziGJcmQ+tgfPC1JuN/Qna38hnjY20zHLsihkc+JdMjvHzBGfHJqN6V+TZGrg3F2zqOqxRhCf3mZsfCgOTq/pE1DW5zZaZG0EPRiDtfb0zNIOUSfqr16ZbpWW6ey4ai2x7bvVGXmzDuQ5Hl9ger6zeJAOK2uMvSJbaVCdN0dEEmcSSoNwRunJjkyzeGTkL05nkIDxXwY9jYRT3hY3l5IWCMSWjRRlzKTzMrM6degz4k4AmXog1qYy3urX11J2ES/pNztseRuncHdJVQAqgdXUCpjwV6UZ7qK7vbiKOGxg3GNxu7QkcwnM7XbGMkY5soGfCmeF7WfU/o2lQDZErtLM3UEk96WT9lNqKPP8Aa5S/0q6ku+24f08dyIorgfakY9xWI643b2P3m/VoCU2Hpb0a9dUuLcRuxAzPBGy5Jx9dckD1kCpNrnDWkW6g3KwwLIdq7pHjUnrgYYCqQ9LPAcGmSWscDMzyQkyhjnLKQu5R4Bju5eqpR6dpWluNNsc97swW8e9IyxA+v+zattaXE11U9xPNM4K0S5JEHZTEDJEV3I5A9YWUke+vWq8IaJZhTcxwRbs7e3lc7sYzgO5zjI+NVMvDUmh8SWUazCUO8R3BSpKSyNCysuTzwGPXHSpX+UomYrLA575h8o6xdmbIn+rR6bpdqbo20SRqV70MCse99Xmo5AnAyTjJHnXN489IxttGiv7JUlEzRhC4YqoYMcsqkcwU24yME+rFcr0W6ymq6LLp9zzkhQwSA/W2EERvz+0uMZ80B8aiXAHW84avjgOX7Bj9l173cz4HCyr7D96jbe0zY3tJ9LcOq27WGpZtGmGEngd0jz0G7Ld0Z8yVPjitOa+awYaTrsf0iyb/AOVuQCWQDkGjb62BkZX6y5+0uAYxqGpyaen5q1KzS5jgctCSzxuFLFj2MqjnExycY8SORHKeaX6RtI1O0XTbqE2qbVWLewZEIGFMc3VGHmwx4EnJFYBE9a4Yv9FIvNOuWls3wyyxEMuD07dOaEeG7GD6jyqOXPElvcsJJITZ3IORPZ91CfOSHI2tnmWjYePdNTOO+veGbrsJR9K0+Ynb91gepTPJJMdU6N8CNvXvRnDeQ/nLQ3U5yXt+WM/aVVbkp584m5EHlywCBHrL0q7kFrqsMeowDksg5TKPvI5AJPt2t5mutZejyKcm60DUSHXmYZHaOZPVuXBx1HeGD941GdOtNPu3MF2G0y6BK9ooP0ct0xLE/OBvYQvXkOQrb1T0Q6pYuJrcGYL3kltHO8eIIUYfOPu59tASN/SPremsPp9osoXkJZIyDjyWaLuHOPI1DvSN6S21bst1vHD2W7BVi7ndjILEDu8s4xUy4M9OV0kotb6B7gk7QY0xP5YaPGJPZ3T7auCThOxnAkksrdiwB/SW8e8Z597K5B9VAfk7hSK5N9D9DDG4Dgx7OoIPVvJfPPLGc1+yhnFamm6LBbjEEMUIPURRogPt2gZrdoBSlKAUpSgFfCK+0oCJ2Pot06G+F5Hbqki52qM9mrffVOisPDHIeAzzqt/T1wrfXN5HNDbvLBHCFBi75DFmLZRe8Oq88Y5VelKAqLS7BOGtBe4kCm9nAGOvfIOyMfqoMs3mQ3qqufRTxFaQanJe6hK28KzRko7lpHJ3MSoODgt1+/6q/R2v8L217GEuoUmUZ27s5XOM7WBDLnA6HwqAah+TtYO2Y5J4R90Mjj3b1z8zQFfWt22v8URyBWEKsrYP2YYju72OhY/OSsXpJSXUOKHggPfDpDESSoBRATzHTv7zV78G8B2umRFLdSWfHaSOQXfHTJAAAHPAAAqq+CuAdQTiRby6tyiNJPKzho2XLrJgZRj4vQEV9FmmC51+Nb2VxLCxdVkyzPJEchCxPLBXPjnaRUw/KVnwbFfLt2/9IVwfSfw7c2Ovm8topCrOlyjIjsofOXDFRjJdWJHk/rrH6dNcF3cWboGCG0V+YIKtI77kb9ZdgBFAYp+MoLDiFb6zkEkEwVrhEDD6/wDbJhgMncO0HhkipJ6cdIw9rrVo3Xs90ieY78Mg9o7vPyWte6/J5/2Ezw3LSS9j2iRmJRuO3dt3bjzPQcuuK++ibUjeWM+iXaSCORH+juUbCn6xUkjAKsA658QR5CgJvNxHZaloAvrm1+krGv6aNFDSRuMB9h3AqOe7IOdpBquNJ4T0jVoJBZs9jdrkpFNKHVx1BG7mQeh2nK+RHXpehyx1DT9RktprWc20pKSN2bdmrrkLICRgqeYJHUEHwrrca/k+pPKZrGRYCxJaKQHs8n+7KglB+rgjywOVARj0XcXLP/2LqIE0Ep2QlmyY3HRFYeBI7pB5HGOR5YNY0a+4Zvu3t2MlrIcBiO445ns51HRwM4YY8x4gSDg38n+eG8inup4wsMiyBId7FipDAFmC7RkDPI/jV1XtjHNGY5UWRG+srqGU+PMHkeYFAVZLpFhxPZm4jBt7uMBWbHeU+CyYwJYzg4bqPVzFdL0V8E6lp+UubqNrfmFhG6THkyO23sx47QCPUD0sS3t1RQqKqKOiqAAPYByFZKAxfRk379q78Y3YG7Hlnrj1VlpSgFKUoBSlKAUpSgFKUoBSlKAUpSgFKUoBXzFfaUApSlAKUpQClKUApSlAKUpQClKUB//Z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QUEhQUFBQVFBQXFxgVGBQUFBQYFBwVFxUXFBQXHCYeFxkjGRQVHy8gJCcpLCwsFx4xNTAqNSYrLCkBCQoKDgwOGg8PGiwkHyQsKSwpLCwsLCwsKSwsKSksLCwsLCksLCwpLCwsLCwpLCwsLCwsKSwpLCwsLCksLCksKf/AABEIALQBGAMBIgACEQEDEQH/xAAcAAABBQEBAQAAAAAAAAAAAAAFAAIDBAYBBwj/xABFEAABAwEFBAcECAUDAgcAAAABAgMRAAQFEiExBkFRYRMiMnGBkaFSYrHBBxQjQnKC0fAzkqKy4VPC8SRzFRaDk7PS4v/EABkBAAMBAQEAAAAAAAAAAAAAAAACAwEEBf/EACIRAAICAwEBAQADAQEAAAAAAAABAhEDITFBEjIiUXGBE//aAAwDAQACEQMRAD8AAJFPimpFSAVY4jkVwinkVwigBkVynkU2KAG0orsUiKAOAUorjjgTmSAOdMatIV2ZIG+IE95rG0hkmySql5W3o2yodwPPlQ633mgL+0XIGiE558+J76G3zepdIygJ0Gsd/vfCk+m+FVCulAWYvKCZgkmSf3ma1NhuYABKRUOy12FP2ziJSQQ2j7zpkSeIQIzV4DPTSs3Yta8bkTwEBIHBKQMq6MehZ2x1kukJQRGZzoDetxkkwCZy761FsaIbIbcU2dAU4VQfwrBHwoQl5zRLmJMgFa1ArJMTiSY6McgM+dUV2ToG2e4lhBLiDI3CCoju48taqt2tpJGJLqRv6hmOAo/jbHbf7wn/APIOKe8elC73v9skBrGcIziSTPGNBP7yE6akae57wYdThaWkmOyZSsd6FQakdspJrO2LZe0WrCp+WW9ROb3IgfcPM58q0tjuJxkH/qVuADIOpSoiPeEKPnUzWiRqzATXnm15i0qj2U/5r0d7GmMSQqd6D8lR8a852xM2gnPsp1BHGcjzmklwaPQGHOHlUTjuFUglJ5T8RXDUrDJWY0GZJOiQMyTyAqRUvWPaZaclwseSvPf40bst7tuDJUHgrI/pWVdS2skoTCdBuJjKTG86+NcaZwmRNFsVxTNtTSKzLFqUnQn9/CiDd5L3ET7K9D3KGY8a2xPgKxXCKoNX0mcLiVIVzzHnV9KgRIzrbFaoaRTSKeRXCKAIyKaRUhFNIrQI4rtdiu1gBlIqQCmpFSgVohyKaRUsVwigCEiuEU8iqltcIJSMj0aVfzqKUD+lR8qxuhox+mdftiE5E58Bmapv25R0GEeZ/QVdslzYUYjmeNQP2Igc6k52XWOgK69n1iYnM9pXgONDrzvd1zqIBaaGQG8jio7yaIWtGEwdd9T2G4i5BclKCMhopX6CN/8AzTqP0w+qM8LGW1YYKnN8CSOSRx5+VHbm2bUB01oGFCQSlBOFTityTGaR692tafpEMNyYSIAgZKUAABiOqvGqt0Icfd6Z0Q22JbR725Rq6xV0T7sncvBLQlwHpsI6hAASncEhJKQBpE5etDHdpFqPAcOzQfaO1KkqkzjyO/ecvAVbujZO02kpWqGWyASo5qjkniRnn41S0tGV6yZd8OLUAnEVHIBPWUeQ1J8KsK2ceX21YFq0QnrOH8RmEDzPdWnsF1Is46OzJ65HXdUQpZ7zu7shyrSbN7PdItQBOX8RzVUnRInLFvjQDM7gcc6Vi9dIwNw/RG7anIcWUpHazKsIO9RJ1O5IzPIZ16Veey6LEykpWSyhKUqLhGNOgBUoAYwT4jmNNhdtgSwgIbBjUk5qUTqVK3mp1gKBBQCCII4g61zPJbsuoa2edDzpL0qe/wC5PqXXQVqs5OaVdZTJPsEDNHunTdVNp4KAUCFJIyIzBFVW9knrQ3dB0GRn58oivONvLLhfSdxTHlz316KcgeQ84zHoSPCsNtw1mmdNUn3Tu8NPKtq0YnsxBaptrdISG0/ehS+fsp7gM+8jgKv5Ch5TLqj3fAfKoNFkyVpmEinRU8TURTWmWWbA3Jq7arGUDFuqvYOw+N5ZWR+UhR/pCquXTeAcYdbc7SUKUk7zhzjvypWBUVChCvDiKsXa9D4QTk43l+NE4fMCPGhCnzuqJNoKXELGqTI8CDWhRsSKaas2xqFmNJkdygFD0IqvFMQGEU0ipCKaRWgMIrlPilQAZSKlSKYmpU0CncNNIqSuGsNI22cSgkbyB50Du619LaLUZkY20p5JT0gSB4AVpLKAMayYCG1qJ4ZQPGTWC2VtcWgpOiyM+Ykj4mklsvjVKz00sjoxpp5+dBH7c2XUs6qPpU1/3t0TRO8jj8qyFwMLU79YUTkVYOatCruE+JHI1PHjci05pBx+6kh0lWcKyG4Hirju+dXLMnKTmcj4mnpZ+ff5+dcFozwtjEoZaTyEDfnXoxioqjjbtjHbEFKBczOeFPzNXvrCG2lKWQEgQeZOoHPdHKhl42xuzJKn1SrKEAjEfxHdpoPSsja70dtjgSNJyAmE8kjjzOfdvxvxDJes0FzWFFscU64mGkK6qTkFHeVcgMgO/jFbDEpzJPVb471dw4UJuS7Q22lJzjPCNBzUd5o5c1gct68LRKLOkw48Pve4z/8AbypXoXpNsxc/SrLTRUUpP2zuQgjRCVaY+4Za66ekXZYEsNhtpASkbpJJJ1Kic1E8TTbsu9uztpbaQEoSMgPiTvPOrqV1zSl9M6Ixo6HeVODtRqfjdXDahSDjrQylxJSsBSSIIOYNeb7QbGOWMqeskuMzK2TqOKkHjz85r0T66nn5U8vimjJxFlFM8osluQ6jEgyNCDkpJ4KG4/sUA24u/HZipOfR5zwG+a3G1mxhSo2qwgY9VtjsuDUgDf3cdKz933oh8ZdVcSUK1jQkT2k7p3aGK6E7Vog009njn1jLnUrDcgK3wPTq/KtXtXsNhxPWVPNbQ9VND/b5cKyFjfjLv8jH78ak1RRO1ospNdKZpLG8VC64RpQBau18IdSVdmYV+FXVV6E1ReZLS1IOqFKSfykg1MlQV31PtM3DqF/6rTa/GMCvVBPjS+moolVMXqPH5U1K64pWvlWgehv9ZtleXWaSDGkoGH4YarEV3Y9XTtlk64ZRxxjs+ChKfLhTiKyL8JzW7IiKbFSEU0inEGRXa7SoAMCnCmCnCgUeFV0mmV2g0hvRcWW0HTqAec5V55YHsDqVeypJ8q2e1dowWUiY6RaUjnhzV5CPOsMnXwFIltl4/lGtvlw2h1LaTCYJUfZSM1KPPhxJA31eYEwECEiEpSM4A0Hz5kk0V+jjY82houuglKo71BJ6iQd0kFR5BPCtxeNlYsLSnFhKQkDSAJ3IT8zyJp4TUNemuDlsxrV2KwYnj0SIiVZE9w8RWfvvbdphJbsiesciv7x+Y35elVLxvC13o6eiBS0DEiQkDl+5o5cX0atN9Z4hxXA9nyrJ5hoYb4eeFDj6wpxUlWfGAeA51sLisCGsjOKJwIGJ1Q5gdgczArbKuCzRBaQExHV6qh3KTBHnVFF3IaX0TIATIIjUlXtHVRneabFljLSRmbE4q/CGx2T6wsJdLjLAgqQhAJczORcxicwRERIOtev3bZkIbQloBLYSMIGQgiRWYve6whltSRAb6hy3KzB/mn+ai+zVsxMhO9Bw+BzT8x+Wpyk5BGNB5KedJasIJJyAJPIDWow4KE7RXjgZIGqzh8NVfIfmpBy3Yr7Q6oJSlUkE5gAQOJmiEe6Kzey6SlKnIzUcI7k6nxVl+Wpr+2gU2AhHbUJn2By5n97qACtrvJtvJagD7IGI+Q08aHObTtbm1Hvwj5mhl13QpYDjswrMJnNU71K3A+Z5UbbsKE6Mt+IBPmZoAHG/GSZwut80n9D8qwd52BvpnAVHCV40kShxClAKS42RBTiQpMjiDlma9Leu1pQzaR3p6p80xWK+kW4ldW0NJMJSEuBOuFPZUBvgZd0VXG90SyLVmWfvxyzkfWB0jf3X2x1h/wB1oaHmnLlQS/dmmrV9vYloLhkqbSQA6eKQYKV8og8jqRu+2JdWlpShCteYAkxzgVqLJc1kbENsticySkLUeZKpNNlmoaYYYOezxZt4iUqBBBggyCCMiCDvqN817haLmszhlxllZO9TaJPCTEnKg1v+jGyvSpBWyZnqEKT4IVMDuIrn/wDZenQ8DXDyRJijV/faWOzO70qcaV4hKk/BfnTdptlXrC4EuQpC8RacT2XEpMGPZUJEpOYneCCWsqx2B9G9txpwefRn/wCQ07dqyVU6ASVU46Dz86ijdxqZRzFaAe2ZtimVhenwgVqLU4FqK06L6w/P1vnUWxl22d8KQszIwkDIpEZqnfn8KJXvdH1dQbnEAkQeIlQHoBSpr6Emn82CyKYRUpFMIqpEipU6KVABNJp4pgp4oMHUumSnNc4cpjU7gBzJgVyaZarsU8iAoJAUPEwYFLJ0hoK3Rh9qLzdedlYhCZSgCcKRy+M8TQ+ysFxxCE9pZSkd6jA+NF9pQpJCFHj/AJ9ZqzsVdJJctJ0Zwpb955whKY/CCVd+DjWR4dB7jcBFnYaaSAmEzHBIAAB8IHia8v8Apn2jUt1FmSeqM1xvUYJJ8wPy1tW716yio5dVM8gRXke2T5Vb1LOeZP8AWv8ASkiuspJ8Ru9kLOsWZsJhIjMbyeJo39RWT20geJPlofOszdG2baGBl1tIAmKvjaBSxKAVHgIny/SpNOy8ZKi6/Ys83lx7oSn44qt3Hc4FobUFlYkqJVEjCJExlGlA3rU6R1WHFHmMI/mXA8qP7HByVF0YTkAJnLfp4U0LRPJUlw29oYDjake0kgcj90+BANZvZi24H8ByxgpjgpOY+Ch41om3KyG0QLNpxpyxQ4n8U9b+oE+NOSN3jrJ7RW7pLR0ac8MIA4qV2vUgflo65eaQyXo6uDpB4iUjzITWZ2Ts5ceU4rPACqTOa1yB/uPgKANlZcCEIbH3QEjnz8TJ8ax3Th+1wdFux+UHT+VNbJtIBGQ1HKsLdaujtiArKHSk+JUj4mgDefWRXekpk8YqNT6eIoAsFVMUkEQc++q/1sbiK6XedAHn20Wx6UPENkNIMOA4QvOTIE6EHMEEdqqtluuFZPK8Ug/MVoNtcRSktgqcSYgEZg668IFYxtdoTmWHQeMYx/QTWTcpej4/mK0jROXWSQQ7l+GD8ac6242kqCpy0jWs6q+30iVNrSRyOfgaYnb04Sl1JBGmWveDUvmRb7iXrNdQvSzvWVSgl9JLtnxHRyIWlXuLEA8IB3V5vdzKkKtLLiSlRZeQpKsiFokgHniTHfXpd1XgOmZtDOAEkBaUwnMa5c0wTG8GgH01XMEW5u0IHUtSArTRxuEOA84wHvJqkX4QmvTzl2yrbVDiSk4cQkRIOhHLXyqJKJM0Q2gIDoHBtsemI/3UOLtUJhvZ+9AwsrmMoyEk5ivQbTeYtTTbo99H8pBH9xryZoVudiLzShxphwktOtuYh7LmSkLB4xl8ayWthV6Lq01GRVl9uKrqqiOcjilSpVpgSAp1cFR2p3ChRxJTlkVdkE5Aq5SaGYtk4Qcuemgnu40PvC/EtlLYWkKCsRz0jKDGh1yrM/8AlYOrKlW1hSiczKlEn8wFUndk3Q6ltKm1FRyhQkDXERqExnNSbs6Yw+dol2jtPTWiE9cmAkJzJJgADiSa9Cvy6hYrvZZGZSpsuETm4qVLM96YHJIqzsds+xZzCE4loAKnFRiKjpHsjImBwzk1Q+kW/RKbMD1oDqzvnIIT/Konx5UY3ckkPJUmdu21JcbVrhJb4g5k/p8KxW1SD0+Xv/3rovsrbCUuI9lSD4HFl8fOhW0q/twRl2/Raqq1ViXwfs0oNOhbk4f3u316d/4yzgThwieY9AK8qQvIZya1+z9ps/RfaJGIzMx86jON7K45Uw5aL6SThSSVD7oBKs+CRmavbPvuB0hSFpkAgERI5caGWS92m0kNBKR7oA841qq3tW7jwsqwk6mAojgBOU0sItvSGyySW2eoNNnU5UG2vShTGLGnE0qTmJwqhKvXAfOhNisDrwBcccUfeJ+AgelGbNssgggzCgpJ7lAg+hqzjXpzqTfEZx7apH1JDOIYg6oHXsJhaf6l/wBFHLkvVLLCUwcS/tFZe1GEZ8E4fEmqVk+i44k43GymRiAxgkbwJGpFbMXI0DOETrS6G2Bv/MK1dlJ9KzG1DDuLp0pISsgLj7q9Jy3KiZ4zyr0X6kgaAelJbCSCCAQRBBAgg6gjeKNBTMhdF9KtACVrCHdCCYCz7STpJ3p1nSRocTdyh2p8TQ28dhUKJLK8E/dVKkeCu0B3zVJGzdtRkh0Ae664B5QIrLNo1CbMQN8eg8ajc5fvyrNr2TtLn8Z9JHNTjvoQB61o22sCEpnFhSlMnLFhAExOWlAGL2zvItEZ5HLfr4d9ArHtVhyUoaxGcyd0HOje21uDK21kSBPOJET60Lb2oQpBxYSI3gEHw30SjrhsJeWTtbZtpV1yOGc5eI0rO7QvtWpfUASoTnuVRG27QWdxrBgRpkEgD4VmGkiTBGuQORHdSxj6NOXhMxZFt78vlyre3W4zedn+rWkkrbONtY7SFRHiCBBG+Rvzrz5y1qEkEECrN0XuphYcR2wcxxG8eNbON8FjL+yhtxsVamHFulvEz1RjR1gkJASC4NUab8uZrIor3q7tqA4oLByMBSTqAoZg8c6yW2Ox1lctaUMKDK30lSIH2PSDPAQM0hQEpIGREEGRCRm+MeUV1HnGOrn19TLiXEHrpAwyJGZKtN4wqA8aZfFwP2VeF9CkawdUrj2FjJXy31VVasSy4vNRM8BVLsnVHrV42QphWGAoBSd+RgxPKRQlYo43tFZXWUtqfQCUoKZUkYVQJBnTUiKF2yz4FRIPApMpUOKTvFEH4yWSNbRTilXSK7VSQQFVr1saXWHEqVhSRmrhBBHwqwKxW1N6F57okmG2yZ4FQ7aiN8aDu50shscbZVs9yoUohC1KCYxOAgITOk5GSdwSVE1pbssrdmd6NEqdw4nVq7QAghAjIZxIzzgTlQxF6obSjo0whpnpEg5y6uEha/aUJJ8Bwim3Q5IWZlbpAmc5UY+dRds6bPRLktHRsdKvfLqs9wyQPEAR+KvJrVeqn7Wt1WZWpXlura7XXl0djKBljISOOFOQ+XlXm7KoIPAiqw/i0Y9mr2ZXFoUNxRPkpEfGqe1Cuuk83f7p+dS3K5/1CfeSR5QflUG1WqPxvD1B+dWn6TXhQaeNTfXCYBOXL50MFoqWypLisOgqS26Q/Nhpi0rUsNNuADLrbp9meFbrZVdms4CbQ24HNxBCkK/Ccs+WvfWDsVlCD1tDkeXA1pbFa4+yezG4nhu/5rqWL+NM55z3o9XsW0LJENtLVRRm8HT2WcI55ViNnNpCwQ26SprRLmqkcA57Sfe1G/lu0vyARBB0zGfCK5px+WVhK0OTaVkwpSQeAInympgs99CrRlkOoCsEYdZwqSchuymeSqagpMoUrESsqIyGmE4deBGXAUhQL9MPL96UlWpI1O6eOW4yP3rQdK2clFZOOSCSetEAkQByz7o3UrReLR0AUQlOGYwxqOrO7fl8DAAUVeKAYkzMdk7pB13SKhN5COydUx+YJVunMBQ8wNapsXkJ6jRKcSjlEiArTq8EnKZzCeQuO2pckIRkIzOU5bgSOe/WNJJGAdafJJlMDx8M47/LnXHVVFhd1JknKJSAkHozPM5L47oEa1rXaww0McSAAANVECJEjLjymtSsx6Mrt1Yy6kBIkyK83ve7jZgpalax1QcjGgHPnrW02g2jABUo9wHwFYW043yXV6Awgczy5a12Qi/mmc31crBb9pEy2Tz3RyI5VYYtZjMzHH5VUvWz9GElPEg89+dVG7fGornmvl0zoTtaDC7Qe7uqey2UrMqIGe/SgZvPlV6z35loJ50loKYfWC1ELPHI76FWm3Ov2hCpOJMJQd4UkEoJPHGBVBdoyJJ/zO4VHd9rUHmjJ/io/uFCSs3dHtF3Xi3amUhxCXG3EJXhWARmBlG4gyJHChFo+jKxT1UqCFcXFyifZ5d4PzobsjaCMTf+k+4gD3VHGn1KvKjjF8BwraKoUhYUg7wQRIjgQa52nF0iiaaM2v6PGUlSO0D95Si260dxxfw3EGIMpBG6YiqlzXclovNh1wLbPXs7qQMJkDpG1hRChmNAJCgeFQf+JuY3mkrwqRaHW0knIFS1FoKn7qiFoJ3S3uBkqlQtCLNagnC6hSrJaEaEf6Sj+FWEd0DdTptCtWjhFKnRSq5yFl53ClSvZST5An5V55aW+iZAV/FdOJfFKBBSk81E4j3J51vrb/Dcj2F/A15naSZAOoSPXrf7qWXSuLjLtp7H/osjzg1Z2VJLyPdJV5Ax6xUFstCfq7YHbVE/hbBSPWfKrOxqftlf9s+qkClRUt7dWzEptA0SPX9qPlWas4lQFXdobTjfVyy+fzocDTt1IxcD10rh1pXBYB8eqfj+91jaBEtqO9Lqv6v3+91KwPSkq3hQPlBotbwFfWE8yoeNdFX/ANROzH0SuJEr8PmKG0X2dI6TPek/EVDF+kPP8s1iruCkZa7v0qCzQsdEvJSeyd/dVpl7AOVVLwhXXRkoH9mu5HEi/YLcUHonfA/vdWu2fv8A6AhDhJZOh1Lc8Pd5eXPGNLS+3nktPp/g0ruvbPCrSMppZR+hk2to9jRY0KUHEnFJSoaRkCBEajOfhvlOXcgqKiMzPEa4ZOXHAmfHiax2zm0nQEIXJZJ7y2TvHEcR4jnu025ogEKSQRIIOorjlFxZ0xmpIgRZUgAADLTUxJBOZ5gHwFPSiNI8Kk+tp/edIvDhSjDJ4mpEuxTcY51VvG3IZbLizAHmTuA5migslvO+ksIxK1+6N6jwHLnXmu0G0hJK1nM6DcBuAHCq9/bSFRLizySngNwH676yilKfXiV4DhXXjx0c8pfX+DoXaHJVp8BRV9kdRIGQzrtns4QIFSqOc1Uk2ZPalMKQnvPwrPxRvaB3G+fdAHzPxoMvU1xZXcmdmP8AKGxT2WsRjfGXPl302uA1MoSJWRUrDvXRyUn4irVnbTaMpCXdxOjnf71VX7KppYC0lJBBz38wd9M41vwS70ei3AItryf9RDax3plJpX9YHGnS4gECQTHLWaD3vaC07Z3xlhUAfwmCQfAK861V+3wA6pskdZtsiTvcwgbjxkzuNLlVTMxu4Hn18uhFutAJhK3Fg8gs4kqy9lWFXhR1u1ONrWqeq4+wVkQUlaVFLgxDIk4m185BrO7TNYrYvd0ikkfmABnuMjwq3YrYpTCxPVVbmCB3hyfRKPKkKGsUM6VOVqe80qschIpMgjiI868xvBspdWFahRmvT5rF7Z3aUuB0DqrgHkoZeoA8jWSXo+N7ozpcyA4THjRzZMwp5XBr4qSBQGjtxCGH1cShPhC1H1CayHUXfAPaV4lqPEk0xQps11IJMDMmls0vXc7AUP3w/fzo4w7idE6ONpB78ND7XdPQNNFX8RZUVe6AEwn1zp1mfhKFeyY8j+hFdEJcsk98AjreEkHUEjyq9cy4dRzkef8AxXb/AGcL6o0UAofmH6zUFiVCkHgoVKK+ZjPcTXOoJzrqXwMqkBkDuqxZWEHIxi4V3nHYMS4W1BSf+Rwox0KHUYkwCeHHnUVquwapqhZrQWle6dRW94HQlZbSUHAutNcF/wDQKhacbR/mQeKeXEfPXPKSl1Mg/wCKjYfKThXSNKRibTtHrtnvJlYBSUnhpVkWhHGsVsk4lYU2rVPWT3HXyP8AdWnbs0aCRzrklGnR0xlasuu2lKUlRIAAJJMAADMkmvKNrtr+nckSG0yGxvPvEcT6Dxq79Im1kH6q1u/iwdTqEDkNTzgbjWHZYKjKsz6Cr4sfos3ejoSpxUq8BwozZbJhE76bZLNh76tqNXb8IN2RjWoLc7AJ0qfnQHai14WwkarPkBr8qRulYRVugA+/iUTxJNVHNaek0xzWuFuzuWjkUW2SsLb1us7L09G86hpUGCOlOAKB4gqBHdQkVYu61lp5twatuIWPyEK+VKzQltbso9d1pUw8MxmhYkJcR91aD4eBBG6r92Xkm0o6J4ArAyJ+9G8Hcr419G7bbGMXnZ+jdyUJU06BKm1HeOKTAlO8cwCPmLabZa03c/0b6ChQMoWnNDgGim1bx6jeBW48lGThaDl8M47J+EA/y6+k1et1kstqs7DxtTTL/QIQUuEQpTeISSDiQd2h+7WLtd5FwDtBR16xwd4TMCakcdxkBpvFgCUjCjNWH7y45gU+VqTTQuOPyqYrzCW7Q4A4HAgEJUIhZiAR4qJ8KtbKsFZjcl1pw8Psw7/uUkVy7Njn3TK0lpG8rBCj+FBzPoK19hu5DCMDYgbydVHiTU0rNlKialSpVU5xwNJaAoEKAIOoIkHvBpoNOBrTADeWx7a5LX2auGZQfDUeHlVFm6VstKbVGJSpEGRBASM92c1rZoLtAvDB5A+R/wA0RSsdSfAKxsQ6e2tCRylR8sh61oLr2faYzAxL9pWo/CNB8edE8VNJpflIxzbMtto512RyWfMgfKgrS+qR41f2xcl9I4Nj1Kj+lCm15elCey0fyiW8bWFob1xJBSTuIyKfiaqJVArjhzrqYynSlbt2NVI2tldBA51JbGZhaclDeKzbN6RHIAUSs20I0UJruUkcrg0HrBbcac9RrT7RY0r5Gs+zbgF4kTG/uo4i3iMzTf4TaortWJbRxJMjhxFXlqSsQf3/AJqhab0A0ND03sdE50G/LZqrktqrO8hR7IOZ3FJyIPh8K0+1+26bO0oNiXjkmRkCdFEHln+8/NmrY4rUgD9d1Urc8XHJmQnIb5O8+Y9KSUE2PC1o7ZmipRUesomSTmZOpNF7LZwKhsFmEZ0QEAZVR60Tk7JBlTFqrk1xxVKKRWl2BWa2g6wn2f1/zRe2Wis5eVumUjfr3VmSlF2WxJ3ZQApjmtSFR4VGvWuFnUKuGuilWGn1/svbumsNlc9uzsqPeUJn1mpLysLbyCh5tDqD91xKVp74UDnWc+ia3dJc9kPspW2fyLWB6RWlfcrnZRGXtOxN3jSx2b/20fpVC0stspwtIQ2nghKUDySBR232iJrJ3ra9aFsHpAW8XpNDFGprQ5JquTXVFHHJ2xClSFKnEGA06ajBrs0GEk0E2iGKBxQrw6yP1oxNBLcFO2kIT2WwkrP4ilUegPcDRdDRDhNcJrhNNmgUw+0juK0ucsI8gPnNUGjkfCpLycxOuHitXxNQoNT9OtcGrFdFdAzz/fD1pJFC6aWWmav2ez6RUdiss6CiXTIaTrnXbCNKyEpf0TJs4SOsapO2/wC6nPgBUK31unLqp47/AAqxZrKE6a8d9PbfBKroxFmKs1nwFXmmABp3CnoajM1G8STh3nX3U8O81tUY3ZG8994HJOSfeUcirwGn+alsVmGCN4Ej9KieEqCRokepq2vqiRuigxvQ1xJAxJNPst5zkrWpEjLlr4Gh1pbgzWmLeg70wqG02iBNCWLyGk023OFcR2Y8zzrDPjeypa7UVmBp+9KH2lqBNEQiKhfs5V4VOcbR0RdAwKpq6cRBimrriZU5XKVcrDT3/wCge8MV3ONnVu0L8nEoUPUKrc2u0xXjP0F3tgdtTJPbbQ4O9tRSfR30r0i8bx1rnl0ouEF6W6snb7XJqe8bwmaCuuzVoRIZJ+HFqpk00muTVznHg0q4DSoAiFdmu0qDBTXKVKgBTTSaVKgDzhRpJpUqkdglVIyM6VKmj0xhJT5SnLhUFk65lWfw8qVKurskifgTbFXWRlXaVXIyJCN9QWUZYt5xE+BgelKlQL4MsWZJOpNXgmfWlSrAl0jsRy7iR4U22sgilSrTPQeuyprthcIWUaiN9cpVjRTqCirKmNKa0wMxG6aVKsJWZW2phxXearLpUq4ZdZ2obXKVKkGNX9GbxTb0RvQ4D3Yf8CvSbxtCs86VKpv9A+AB9ZJquTSpVdHMzlKlSphRwpUqVAH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BQUExMWFRUUGBcXGRcYFRQWFRcXFRcVFBQVFBcXHCYeFxkjGRUUHy8gIycpLCwsFR8xNTAqNSYrLCkBCQoKDgwOGg8PGiklHyQsLCwsKiwvLCwsKSwpLCwsKiwsLCwsLCwsLCwsLCwsLCwsLCwsLCwsLCwsLCwsLCwsLP/AABEIALsBDQMBIgACEQEDEQH/xAAbAAACAwEBAQAAAAAAAAAAAAAEBQIDBgcAAf/EAEUQAAIBAgQCBwQIAwUIAwEAAAECAwARBBIhMQVBBhMiUWFxkTJCgaEHFCNSkrHB0WKi4RUzcoLwFiRDU2OT0vGywsRU/8QAGgEAAgMBAQAAAAAAAAAAAAAAAgMAAQQFBv/EADARAAICAQMDAwIEBgMAAAAAAAABAgMREiExBBNBIjJRYfAFQnGBI5GhscHxFFLR/9oADAMBAAIRAxEAPwDpc96DamSkc6olQU5CwPMRbS9EdWCNaraYLXvrgomiInHEKvMelVxSCpySigCB5HPKoMrVdEwJq1pBzqygKOO5vTFBpVcZWig4tpVNlpFW1UvHVzygVWZRVEKVQX3q36rfY0JiuIKvK5sTYWvYbsSSAqjmzEAd9Q4fxjMQCLErnWzZ0ePsjOjgC47aaEA9oaEa1CgzLl8a+SSA8qn16ncV8zDuqyAePxBETW7qzgxIVgS2WxBLdwuLn4b1oeJn7F/KsBxKZswC6nUgG5BIBKggb3IAt41roXpZkveGh3MoRnVr/ZktdtGJfLkuD5KSDyBvQ0T9S3YFmyaOT21J108cozEnvHcQLMdIZ0iliBmZwMi5XDzyAKZcVIlhkhUWUAjXyINI0nPbF+sW46yQiyE3DZRfcZrEkA3IFthdsWmhMk0MXgKRNBhUUzzEZ8QfaUfcjdvYNzq2hGupY9kPC9Gxh73YF10zhuwvfkOna5X5ctdQZhscADYgZiBzFhYaMRew3Y2HMDXS42OxJfSFGZkBOfW/L2V9lB3E67bGr075Jq2I49EL52A18La68uWobTlaluL4ki+yKIw2H+xk1uUGe2/MXv8AC9K4uFGRr0eXwgEl5BcVjGNzQKtatfB0duQq6nurQ8N+j+LeQ3PcAD/Mf0FKmsbtjYvOyRzOMk7AnyF/yohOHSNsjeldmwPRKG4Covme1b10phiOFYSEfayHyvYei0rXHjcZolycs6NRyQSxZ1KkPcXFjuGHwuHFdU6VYTrobj342X4lSP1+VYjpdxTClo/qwN0vckmx7SgWBN7at3b1seH8VWXDOb+yyuP8L2/+xPrV2J4jIqvHqicuhwhAsgF/v+6PEXABPy86HbBjaO7knVuRJ3OY6t5+lPscypKylZHKMQBljVBYna7AHS2tjQ31hzoqKv8AiJc/hUKvzNaeTPwCQ4dYUYm+1iwF7sdlXxJ0AGv6HcMjyRgNvufAnl8NqrGFJYM5LsNibdm++RRovwF/Gr1hq8FG5xE+m/pSzGztbRiBXzE+YHlQbwXGrH10rNCCW5slJlYxBFzmY+NzufCoHipXX9D+tWJEI1JJGp+XLTyoSRl13I5Xp6Sb4FttIaYLizMRmFgdbj8jTF8aAtZLrdQe7lf52o04rQXby5WoJ0rOwcbdtzQwYi+oq/rCd6z+GnNzlbQ2ok9dKp6pWfJ7RUCwYe7ckXbvVbkc7XF0SrSe7GqeVsPFa1RfFWpFh8bJnIckEHUFWFvCxFx8asxeASbR7srdll17QY2I012uNKF1pcsvXngZ/XlILZ1yjc5gQPTak2P6TgMuW4XMoJChpCGuQVjPsrZW7bDkbAnSrOk/RlYDGmCijhVopWYlQqIYgkcZvcXcmUG7k6RnbU0s4bwjVXFpnUoRPKH6tWRct41uJMQbkkM5AFlAPZuc2W+BuMECWxaHrRkw+IjYJYu7u7IwJ6r2sTIrFCrsMqiNiLXBD+ONzJJKwsz2AW4JWNL5VJBIzFmkY2JHbtc5b1NIVXW5ZyBmdtXe3eTsL6hR2RyAr5FKcwuTbX+lMjX5BcgrDxtfUUaMOCP60MktWpJfaqZADpAmTCysBsvf4isBHigpuQb73ro3GSGw8oJ3X9RWDOXYgVt6b2sx9R7kFcNxyMHXrDGXFje5Vl5xhrjq1OpyjTU2tcg1Y2MO7XVbAWQRgIi20uQvtk8yTr5VS8qKOyBS3EKWOu1P0+TPnOw/w3BFksXmKjkiqqqPncjytR+M6N4fqwpxRC3uUzxKCe82Ha+O3K1ZVYV7qqxOCF72oXBvyEpJeB4eGpCzhHJDAqVLqRZgbDSzczYHu50NGpQdkAj1PyqnhPEO17JZlyuCXcELEcxUdoA3G177eNESL1jSwo+dIkbNI1lVVtZhe/s52IHfeongjWS3h/SAYcMJY5LkklgORN7Wa1h7I32QCthwLjmHxI+zlViBcps/jdDY5R37eNLuAYnro4kWPKHkZbgAKiKMtvO2QW/i8KJ4r0bwksrDqVDRbyIWjkR91COhBz8zrppob6Z7OcD6+BjxXjQhS5FyfZUWFz3eA7zy9AcNi887ZpWLX90Eqg8BzPxr7xDFsS32pm6sH2gomEakguwWyyLpcuoBtZmUCzFWeN9wplUUl9Rdkm2R4zEscRyqBfuAHNfWi+A8aZFdL6EaeY1t6CkuMxpnt93l5XuT8Tb4Lei8HhjZ22tqPhuPSmcsXwaPiLKzh/vqreqgH5g0OpXkRSeSR5FiA2VMp887sPkwqMfDZQ171a4Ix7loHEzOrWAvREKNbWiUXvqyuQqeS5vzqk4jS1SkFUOKaootyZXI17anTvqtrnc1NhUCtGkDkrZamjG1etXrURRZHP8AC1tvCmmF4wGwOIwcjBFkR1icqzIue945AqkhQxJBtazW90XTZK+kUm2iNiwxkLZQeUNpOG4hGPVMcZhlCLHqsuqjDZgChP1e4aYDIF0Guy0X0YviZsiOpyRrIX+1eJjnZcqhwHX2dmkY6EagZqzy6MGVirDZldkb8SkGj8P0mxEDGUPHM6oVvMiF8ntFBMgVwCQN82oFc+fR2Q3jubI9TCWzNB0xjdcSpaQvEykiNslkdWF9ANiCCL9x1OllrcdAGxvS6fp9/aaL9h1Rjs1+sEgPWBtB2QR7NCkU/pqYyrTYq61xm0hgeNEnUUR/at7ADSkwHiKZ4HCpa7nfuvp8afOuEVwKhOTeMhMXFGJsq00wrO3Kh8LPEtgP/dOIprDRaw2vHETXWvlgHFMMfq8p/h/UVg5OH3510LpDiv8AdJtNcv6iubvjG5U3p36XkR1HuRdHgiPGvf2W5F+VEYOQ6Zuda3iUQjwYIGpp0pacITGOcswq4ZgaYRwi2tVYaUm5NWHECiYB5o0QFiCBY3y2DW8CdAfGoxQZoiNQXGZxawzLm1I7gSx7tasljfq2YRsQqlrlez2RfY+1ttbWr8HgpGhR87StJ2WsM2aXOcyBtmIIAJ2uDy1INhJDvofxIvMsagLGoCotwDcEsST7ztqx7tfi/wCNYJLOqkKCe0FAGYmxkv8AdFtzv8bmsXgcO8OKZQMnUsuulwQbE+LHfuAtyAvuceq2QR+xH7TGxu175SeZvqx8hzIrNZtJNGmveLTObYnB9WxZiYnAuGKkMjEdhxcaG2ira5vta112NwHWhW7KRkdtV0HWDSRCT7gNiFG4YDW1aDH4e7M1nmmZmZTmsqg3sABqzsPKw3tqQriiUB1lyjKVk5kAuMpACA390W71O1aFuZ3sK8Ngi5OX2Rpf9u+1vIeFNZ7JFsctsot7zk6Ac3Yk/rsKsPEBbLGmg2LjKo8kHaPxtUI4wzZ3Yu42J0Cg7hFGij5nmTRAlnD4wiKh9rc+Z3t5bfCi0fW1e4Xh1kmAorjUAhktVZWcBJPGQbEmwuKXPjiDpV8+LW1jVKSJRpAtm9x3C0ZQAtrbcqzuM4YybjTwrcT0pxuHL691Yar5R2N1lSkZBkqGSm+JXK3s6eP6Gq1jUm9h5Gt6s2zgydvfAryUdw3AK0eIkaztBE8iQ9r7RlRmVny2LJmAXKpvffdQb51UrawB8KEClSCCVYbFSQRyNiNaqbdkGk8BRShJN7k551ijdZMChxCtEQiR4hgYyvWSucjsLhAwsGIDEXJAuYzcTdRljhVR/vVlVccgVogpiiYiZQ7nNq6g3FgALVP6/L/zpf8Auy/+VXJxrEAWE8lh/Ff5tc1jfSWP839zQuoh8AKcVxDE/wC7urZSUQy40FiGyqpcz9nSxJyn4VoeiMEkzs0isidTFIilsWHDyvKgWTrJmUlRFcjL747tVv8AbeJ//ol/EP2qMvHcSqsRiJLhWIuQRcAkaEa0D6Sz5QS6iHwxT0+6PCHFM6DKkpzEA+y7ZyRpbQ5WI8j4Uo6MccxHZiZGN0zAg41ioIcnsRTC5RVz5ANQpFwSoph0Mx03Eet+tTu+VYSLhRq3Xg2ygW0/OtC3AEgKvGXDg9kh2377E22vSIVuXDHSnjwApi8VfXDuqZVJktxA5QyREv1fXZjl+1kKb2yruCTPqpxGXbBxksEOXqMWXXPhpp3Zj1xZ8rooy2B1y+0RTVOL4hWGaWQj/Ef2qrF4yUkHrJBf/qy/PtW9KaunnnGRbujjgo4Fh2lnySYQQx9WzriFSaMgosLKxEjEJmEmfKwOhZTqjXuXHyLcZr6mzWIBF9GAOoBGtjteov1rLdjIV2N3kKnwIJsasTCE28fz/WtFdej3PImc9XtWCnHYxjE+c3FqQ4dFY2ArVcT4Kww7m49n9RWdw8WWnRlFr0iLE87kjCAfKjsfxYtEsYFz3fr5UDjsQAt9ySFVb2zMxsq35a8+QBPKm3COHiNQx1c65rfNRyJ5D3R460MmuWRLwgbB9Hmb2zkH3QLsf2p3w7gsam0aAn7x1PxY/pV+FgLb6D/W5pgkwQWXT+tInY2OjBBJ4TEsbdbaxUg+RFj+dc+6B9JY8FHiMK6kHDyE9YxupWS5UooGpLAgKNTvp2rR6T9Lescxo9lGjON2I3C+HjWdE8YkR0YqVuDc3DK24a+x5huRHcTVxqbXqZUrd/ShjjcW7OZ2MiK7MAzAB3bsk9wLBdCQOzYdwFa7B8X6yDqwFXDwrqxIGe5tkX+BRmZmO+g2zXw2P4kjyI0yllj7KRXIDG2i3Goj7WZmHtcjdrieHldou06qjMWEdvbyc7bLHmBFje5XwvTZR1bClLTuNeJ4gMzuLlZQuUEsAyt2eyp0UOw7trX0JFVcOwAtOEUkIokdrWQXZVVR3E9oheSr40DjuMnsTTLkjUFUzWGYgKWlPgRJZfBj36XcG4/9myGQIsvXyuvNisJ6lL922nNlFRvC2LSy9y3qx3V8YC1tqrj4kjbUPinJ1FOQkddGIgk2YmiOkOKEkhIrLpimGxqyOZtyaHRmWoLV6cH2bAsTe9fVwRqv68w5UVhcSWG1GCdOfFXG1BddcmwNGQ61aY7CuRnB1uRO8IfRlv8AmD5ihMTwpANCQflTiWUc6h1aNrtTI2NcC3BPkzhwvfr4Der14fpezeVvyp/GEU7C9fJMQANBTXe2CqkjMTwgeHgQRUcPhC5sKc43GdmxXfvoHBT5DWiNknDKQmUIqQZhejoteQn/AC/1FV4/gSCGU3P93J3ckY0yWfTU/OhuI4lepl1/4cn/AMGrI7bH5HquC8GD+iDD5uvOYrZINANDfr9/SuoQ8MuAWvr4D9a5l9D0uUYj/Bhv/wBFdLbinjSU3jYa0sn2XhaXNvnY2qg4C3d+dfTNzvX36z3mplk2LFVju3rrVnVDTn6UKMQKtRzU3IQ401sLJ3Zf1FYCVjyrcdIFLYSYd6/qKw8VwLGtnTe1mPqPcgPARtJjI1bZQWHmwyg/AH510XD4TO5UaKu59NB8LfOsFgHtjA3+X+XT511Lg0d+sPK9/W5qXvG5VKzsCsgUWFZrpPjjbqkNiwuzDcKdLDuLai/IA94I0WLltf8A15VgcW7PK7d7H0HZHyAqqY5eWFbLCwhcOCLXn4bGoJNgBqT3Ac6vxWNWIXc+AABLE9wA/W1KJsQ8puwyINQm5vyZyNz3KNB4mxrTkzEImBksVug1tzU3voeRtva2tNW4cjrdHJB3zre2WyldCNLC3PSgsBBmay7nc9w7z+3PypyIQiW91QSzE2UC2uvdp8amCiC8IllyKXja0jvcl1vnUKRorcwp+FqZj6JpnDn7DtxFUbrZTkkNsklurAIAz763b4Uj4bhsqZjdcxuORC+7fx5/GjuF9IZvrCxxysSwKgNJIEvdSCbG9gATpra4G9Ksi2tmOhJJ7oaQfRPiB/xof5zvrtlFTk6ASDRplv4RsfzYVkcdx7ERsR9axIVVKNnmcnMDqwINxttvqdavm4rKD9pI7qLWzTS9rQHUhrgb6CxNr3G9VHufJcu38GhxHQJraS7f9I/+dKpuBNEuZzdQbHskW8weXjU1KuS0il5nXIkcf2SrpoWPha9vC7HkKThZFu2HxDOIUs8gcrCjPcZUZmHW/AXOpGmxpyXLAai+EeMkfeK+DGqmlSlwyzYUTWs6MFLXW8ynQTFVAtdtL211vqKDj4cXF6YnlANYZ1KPGEaZDfyquTHE8qysH0tYKQ6FwfGMipt08gY2BYk90ZJrmxqlLdI6LmlyzT9cttdTQ7Ta7UkXpAje5L/2j+9T/tkHZJfwf1o+zP4K7kfkc5Cd2y/ChpIhf2iT4UJDxAX1ST8P9aPj4og9x/wj96miS8E1RZWOFM25NTXhQtrfz1ogcZXkreg/eqG4prckj4f1q82lYgCSYVx3kDu1r5Jwtnw8rn2BHL5m0bbDz5mjo+IIdQT6Cp4ria/V5Y10zpIo0NszqwFz5kUUpTxhLcFRjnOTBfQ1EWGIt/y8P+eIroMuEF9b1kfo14NJgTKJbEyrCq5LtcoZs3IffWtjPxRXJFnzLoRlta1Z1Ca8DnKIK2Bbk2njXw4Nr73olMaAmfK2S+W+Xn3VVPxFRYm4B27NFpn8FZiQSHLvei4cQBzoDCcRSUyhBI3UqGfsgAA3tY5tTodK8OJx5b7be0Be5NhUcJPwTUg3jmOBwsoG5X9RXPjKa2fGjkDxN7ZW4AtbXx+FZpsA3LL6n9q2dNB6dkZOoeZClWPWX5izDzFjXX+jDh8Orj3gPlpXMZeENnVgwNt9x37d/LurX9F+Nph4mjkva91sCd9x+VF1FM5x2TBokoy3C8fH2j4GuenE5bCwY2HZFzuPfI28t63GM45EzMRnsTf2azvDuFGZurjyr8SGb/MQcvwFSuucYtyTJY1J+lmelj7WaXVuSiwt4AbKPE1JOHNKbvZV+4mpPx/WtfP0LxMa2jjiNuZlKDxJOUs3qKyeP4TjnuOsjQdyMVHra59auMtft3Adbj7izE4uHDLY6H7oN3bz/r86TT8eMpGawQG4jG1xsXPvHw2HjyqfoXNzKfiP7VZw/oLiJXyrkvt7R/arcbFu47FpR4yVY7jxOlWcKxWV1l2KEN6H9r1poPoixXvdV+M/+NM4/oznA2j/ABn/AMaWrIvloJ1yXCZnhh5HnMHWgRAiQu9rHNr1jBRdnJvYD4WA0isPUAmSzuxGRQLka5QQSCRqbkgacgTWqj6B4pPZEVzpcueQAUk5dbAW8lFRx/QvHSFFSPDxqt+2XLSEn2ndglz/AIRYAaeNV3IryTty+DK4zC30LZnYEkKMqqul+dxGLakk3Ow2FAw4x4yOyGSK5jhIurysLCSUe+eZvvZFFhe2uP0cY1VkKGIu9tTI1iVFgdV2G9u+r2+jfEXUKIgouWOdi5N76dncsSSxOgAAG2WOyD8kUJrwZ7BIcmLQEOSYi8pXK8siyLmSLkYo7uNjqw2FhTDDx6U3wP0e4hJGY5CChRRn0UGdpjpl1J7PPTxo/wD2Mn/g/Ef2qlZFLGQnXJ+DnXQaPDx4v7eJGjlUxsWW+QnVXHdqLfHwpp0Zmw0LThkOkrZWtrkv2R4Uy4MA32CxLH1jWMhFgrWIHqbD40LjeAyYWQLOvYzZs6m4bUX18hzrViOWuAcvGTUwGMwSylSSpVVT3rnvHkflS6DHIxKBHDDcn3eWo5ChuI8dlzPNkCqSLbHTZSbVPATTXkkUKTMgBJ2t5d9KUGk2/wC4erL2GfHZo45DkiLRoFuw2zc9fSreGSIySu8diY7xp94m4BX4gUjfGSl/qxIuyn4i3fRhWfq07aARLZR+l6FwxFLJalvk9BK5kEPUjO4vvrYC5I9KZcGcl1VksmYFs1uXL1tSXhmJkfLOJAGBZATuKqx7PGyfbZusaxIOxJ3NE4Z9JSljccYsS5mliRBHJI4U/wCEkXI5XsTVmInbqYcOAA8shJc6qN6BkXQI2IsqHQDbzpdhmDGTPIQYyLEXsQeYqlHP7faLcsD7AF45wZXVurJ7I01GmhoaUtKkk5lyMZCMlx7OwsedLOIwqI7xlmbfYnML2NX/AFaLOBZzdQba92ulXpXP+Cs+Al+JE4cQZgBmzFgdTzt/ruoQoltZT+LaqIMOBLJeNihXsXGx7qJSMf8AI/KiwlwVnPJHg4+rYXEormR52HbO9rZbfAX9aL4nhoImjK39kEjezC2vr+VVywM4tkVR570Lh8UY2cOMwK2F9dth61WMvKLz4LHxqPM8jXYutlvybkR4WqzNQsfEWGwA53trcedWHipNwyob88gUjxBS3zvW2iDxsjPZLcmSK+G3fXoJ4j7WdfEZWHobfnTSLgiSf3eIjbwa6N6Gmymoe7KBinLgWZdKK6OQk4lbfe/LemH+yU17WW3eG0rQ8G4EsAvu3f3eVZL+rrjW0nlsdXTJyWUU9JuI5ECA9p9/8P8Ar8qx0zWpnxglpnJ77fAbUmmb5UfSVKEEirpuUsguJlsPH9a1XQXhu8p5aDzrLYfDNLIAouSbAeJrQTcdeNBFBoiaZrdpzzbwBO3hT+qUpQ7UOXz9ELpaUtUvBu6A4xxHqo7jc6CsTD0xmjPaYkeOtMOLcbWeOJ12uVYfdbQ2+IuR5HurkroLITWvg2vqYyi8cirHcVlLXzGhP7ZmHvH51dOQedUMvjXahGGMaUYG3nkkOkuIHvn1NfMR0sxOUdtt++qinjUZI9BtTFXVn2oHVP5ZQ3TjFjaQ/GvR/SXjBcEqfgP2qt4PAVT9V/hFO7FEuYL+SKVk15Z8ixPWJL1k2XtlLADtDW/Ksz0nw00/aGKeQRgWWRmJAGmjHlatuuHYE2fDrc3vpv8ABaDh4WVEw66L7UjYObAG5Hs99cZqMlhmpZRzNOI4mBSGDhDvYkofP3a0PBOn4BUSAlBochIa3+En8jWhPBW2OJBXmuR7G/htSbivQmBhcMVYDdFy3PeQTY0rRNex5+jD1RfuRquH8YwkpDoGdrZfaOYX5EHUUVw9bIyvEzOH0vcdkaVxqSOfDODc9k6OpIYW2NxtWn4J07BJ+sh5L+8hCvfnmUizfC3xoFYvbLZhOHlHQJgHRligymMhmsQNzqD50ZNigt3EMYA1sWUnbWwrP4TpBhmVurDMGtmHW222zDLcULjekuGUEWCty7bOb9xAHOm6fnj7+oGTTQSMjGUrHlnS6gsLDXe3LWxry4xmZYbxfadm4FwNOdZJ+mOFVIxllYqtmJzgXudu4VKPpjhGFrZf4j1lwe8Hah9P3/svc1gxpVVjMqDqrrcKzE207vCvQ4jNG0rzESRvlRQFuQbXOvL9qR4bjcEkcYURllvmN9WJOnPzoxcYLGyRi+/YFz8TV6CtQQ3Ff+rJ/LVRxqn35D8VqrD8SvH1QC/ZMe1lBJvqLkjxvVoxrDZreQA/IUWnHgrJH6ym9pD5tp8hV8Euf2YyAPM/mKBwuPYZ4r2VHzD/ADC/61ccUfvH1qOJEw6wsaqaEd1U4VuscKragi4HiL2Pgf0pnJg2G61oolpWBc1kWvhhyr3UkUWya7V7JWvWxOkjhOLTRey7Ad19PSnuC6cMLCRQfLQ0jMdVTxaUmdNVvuiMjOcOGaDikRY9bGCUk1B7jzU9xvSlsGzmwFavoev2BB2vf1H9KdLhUBuFHpXNfV9mThjODUqO4tWeRBwDgHVRsx9oqQvhcb0gnw+XSuh1nOkHC7dsbGl9P1TlY3PyFbSlFafBiMXBmBoHh+M6qTK4JQ2DC+47x3MNwf0Jp5iYaTY/CX1G9ehqkpLS+DmzWHlG5TogjqGSW6sLgkcjVcnQhuTChPo/4+f7hvNfDvFa3jHEOpiLDc6DzrhXWdTTd2s/odCEKpw14MPxLo+0PtFPxrf0JvQDcJlYApGzDvTtj1W4B8KlxEsxJJJJ3NKMJxabDSZ42K9/NT4Ec67NUbHDZpswycdXGwa3CJx/wpB/kaq04ZOPcf8ACa2XR/6RIprJL9m/f7h/atcrAi4NwedYLvxC6l6bKzTDpoTWYyOKi/3W9DX0K33W9KTYH6S4W0kiIPejBvk2U/nT3CdK8HJtKFPc4KfNhb50lWp8BaGivq3+6flVUsLn3fmP3p8jIwupBHeCCPUV8KL30Ss+gOkw/EOGSH3fmKz2N6Pbk2jI1zC9tO8WrqbwL30i4+iiNueh0sDfwsdPWrajZyiJuPBzzFrkyKVOfKp3OZs4VkBHLRgbeOtMeG9F55zbOIxzsL2HieZ8BTPpTh0HEutVgYpAjow2yNGFRreAAuOVj3Vq+ClAAocZz2raXZDsyfesVIPdoedZ4VpptjZSa2QJwz6NMKgviHlmP8TlF+Cob+pr7NwTh6aLh0/mJ9S1aZcvMA+J1qt4lPdVxjFPgptsxs/BMK2iIAfBiCPnV2F6MMpGTESxjmLCQAeCki9aGfhkL+0oPwoGXgxUHqp5UB93NmHwzXt8Kd6fAG/kM4XwG4P2qSu1rqSIJr2AsULlW0tqpHlV8+BWM2kRoz/GGW/kTofgaRRYLJo3a8eZ86Z4fEyKto55EB90nMh7wVPZ+VRxa8/f39Ck18Bi8PTfKNfD0qf1Rfuj0FRjx/340PjGTEfw6p/KKIjljb2ZMp7nU/8AzjzD1C0DbD2COBQ2xMWnvD9a30mERt1HpWI4LA/XxNlzLmHaQh1HmyE2+Nq3jMALnYVg6hvUsGmpbbijiHDMOiln7P5/Ac6yeJ6vPZWNjzYW/K9MON8Q61z3DQUkkh7q6nS1yUczbyY7pJv0obf7OSkAgBgdQVYEHyqtejkzNbKfM6CmvQzGkhoydtR4d9qYdI+I5EyqbM3qBSpdRdG3tbfqGqoOGsJ4escKBM65hvqN6OBrmUym+hrQ9E+MMW6tjek39E1F2J5+RlfUJvS1g1tQliDAg7Gp16uXwbDF8X4aY2PdSHExV0nHYISLY78qxnEMDkYgiu70nU6lh8nOvqxuuDLPmicOpt5VqsVx8YnDIT7aNZx33GjDwuLeZ8aSYmDlSzDymKQXFxfY7Ecwa6kqo3JS/MuDIpOGV4Y5n1oHEYfTUVp36OZ41lw7Z1YXyn2h3i/O1J5oWU2YEUmq6L9r/wDQ5wa5MvjOGc1qWC6XYrDDIkjW7jrbyvtTqaDmNKXtggTdl1P5VuzGxYmsiVmL2MTiejOGbYuh8DmHo2vzpbN0cZP7uYHwPY/Uim46COd3PqatT6Pr7v8AM152Vaf5Ev3OgpY/N/Qza/WITceqNY+qGmWF6cYhNGZj4OA/z0b507j+jhObUXF9HcY94/p6UCrmuH/XP+AtcXygHD9Pcw7SAn+Frfytr86jiuPo4109b+lqOn+jOJhozKe8WI9D+lqTY3oDi4v7tllXu2b8L6ehpissj9QdMZCTHMua8bgi/s7WJ3APdfX41H+0dgxZSDcG5BUjUFWGq61KZ5IWtLEyH+Jd/gw1+FHw8Vw8gCzQK38SMY3HwNwfW1IznO+PoM48B/Dum86izOsw72AD/jW1/ipNNm6aHIGVWOpBUAFkI2zfwtrZueVhoRWcfo9g5NYsU0J+7PGbf9yK4+VafoITg0kAlwWI6xtY2lRSVCn3pIwd7G1wNL60cJzWwMoxYGemch2ik9FFQbpTiDtC/r+wrazcWwoF58HisJ/1I1XEQed0zKB8BQ6ccwoieUSB0S5v1MiuVBy5lADI2v8AECOYFNU8/wCkA4mObjWLbaE/iavgxGNbaMD8RronBsBPi4jLDBEi3I+2mKvcbhkjjbIfAtzoubo1jUFzBh5P4Y8QyufISxBT8WFD34p4cn9/sF23zg5muGx7clHwqxOC48+/byAFdAwro7vH7MkZs8ZK50PjlJBHiCRoRuCAYMPRa/1/mDpMz0L4fjkxsBllzpnGbMqlrWOzWzD1rpfSLiWUZFOp3pJgCEkVreyb/KqMXMWYkm96GFassUnwgpT0xx8g0rUM8lqnI1S4bgTPKFH/AKHM11FiKy+DHu3hGi6H4TKGlbRbW/Vj8qWcRxxlkZzz28Byp/0gnEMCxJpmFv8AKN/U/rWUc2FYaP4kna/PH6Giz0JQXgrkamnRPClps3IfpSaQ8u+t10awHVxA82/1/rypnV2dup/XYGiOqY4r1er1eeOoepZxnh2dbjcUxdwNzavkcytsQfI0cJOD1IGSUlhnO8VBuKT47D3B7xW66Q8IIOdBcHcDl/SsdjVJ0tXpukuU0mjk3Q0vDNF9HWKYq6HbceexrU47haSjtDXv50q6H8GMMWZhZm5cwPGtBXD6y1PqJSrOhRD+GlIxnEOiDi+TUUimwrKbEGuoUNPw+NzdlBNPq/EZR2nuLn0qftMMeGjur5/Zo+7TvqK91NB3GXoEZwA7qj9VtT0wVE4ep3CaBH1ZFfCfCnLYWoHBDuotaK0iWWJGGVlBB5EAj0OlIsd9H2Dm2Tqz3xnL/Kbr8q2b8OFUtwur1RfJWGjmmM+iRwCYMQD/AAuCvwzLcfy1n8X0K4hHvAzjvQpKPRTf5V2c4Bhsah9WcUGiPhhamIuiMhiwUCHDsjBe1ZZInzXbMWsSCSe9drcqcYvjojUsscjMB7H2bHW/tgANl5+zyofjHXdSwisJDYKSQo1Iv2jotxcXO16Hg+jp7hS6Fn1zkdYbHne9NShj1AerwFf7OoAGjfGQ9kdmOcOq3Gi5ZiwNhY2AsLi1G8J4IzRFvr2MVVuCB9Wic7GwIhzEeRoviMX1dyFlBVQgKspJ0RB2WBB5X7V9WOtH8D+2w7MxAbbS4AIubi9zaxHoaRL25GrnBjuFQwxzSGGBka5zyMxxGIe9iTP2mYXIuPZHa31NMIukMR3dBy7WaM37tcy/z1gAzmZ7YXOWdypXOZlOY++mt+dytvhWy6P455o2WZOsCkBTKFdyMozAtazWa4zc/hWmUEkJUmx2J1ZSV103FnH4oyyj4mgJnqcnCoV7aw5CuoKkgem1DO1aemSw8CrWfGXMbDnW16OcKEERdtGYXPgo1tSrorwjM3WMNF28TTjpNjMkWUbvp8OdZ+qtdklRD9xtMNK7kjL8QxRlkZzzOngOXyoF2q5zYUHNJYV0a44WEZZPyw/gmC62YDkK6Gi2AA2FZvoXw/KhkPPQfqa01cTr7ddmlcI6HTQ0wz8nqB4hxZIhqbnu/eguNceydlDc8z3VkcRiSxuTV9N0bs9UuCrb1HaIbxLjjSk2Nv8AXKkrcSkiYMGItUmbnQ2J7QsOdd2qqEVpxsc+U298nR+D8bEuG61rDLo3mP3uKyvGuKsZMyWS2xUAH4ncmisBwx0wJ37Tg28ACPz/ACpZiUrBRTXGyTjus4NFk5OKTIp0oxA/4jHzqf8AtfiPvUG0flUDF5Vv7VL/ACoz65/LDZul2IK+2RrysKFPS/Ff8xvl+1VtFpsKpMdHGqn/AKIpzn8s6Fkr2Sp16vMHWKsleyVbXyoUVZK+dXV1q9UyTBT1VfOqq+1etV5JgH6mvhgFEWr1qmSYBzhFIsRcd1Kp+jLA3w87wn7ujp+FtR8CKeiiMKNRV63HgrSmYvE8O4gNC2Hl/wASlT6FT+dQw/8AaaAqow6KeViR6ZK3OPHaqhRpRK7K3SK7e/LMaeH4uQZZsQAvNIo1RT5/+qOw2CEYsoPmdSfEnnTyRRVTIKLuN7A6BbiH+zYeBoHh2AMsgA2vTbHKOrbyNMOi0ICk210+daYW9uqUkLcNU0mOsLhhGgUbCslx3FGSU9y6CtlWL4ivbbzNZuj3m2+Rt+0UkKJjVEOHMkiqOZt8TRMwpj0NjBnuRspI89r12Z2dutz+EYFHVJI2EKLDEASAqjes5xfpKWuseg7+ZqrpPimMpXMcotYcqSGuf03SpruT3b3NVtz9sT68nM1RIamd6rk2rqJGNlQBY2UXrUdH+imgeT+p/YV7orhELaqDpetfXM63rJRfbhsa6KE/VIgYRly20ta3hWdx/Rhiezr8q0termV3TreYmydcZ8mKforJ3H5VU3RaX7prdV6tS/ELfoJ/40DATdHJQPZPpQp4BL91vSuk16jX4lYvCBfSx+T/2Q=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0.gstatic.com/images?q=tbn:ANd9GcRWhyoLggEpyKQUUipYMfHp5No2zWq4yx_Xe0c_CshQS7TQeryyn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0"/>
            <a:ext cx="4427983" cy="3428999"/>
          </a:xfrm>
          <a:prstGeom prst="rect">
            <a:avLst/>
          </a:prstGeom>
          <a:noFill/>
        </p:spPr>
      </p:pic>
      <p:pic>
        <p:nvPicPr>
          <p:cNvPr id="1032" name="Picture 8" descr="http://www.vccafe.com/wp-content/uploads/2009/07/IVC-298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789040"/>
            <a:ext cx="28384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376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צילום של Photo Editor</vt:lpstr>
      <vt:lpstr>                 </vt:lpstr>
      <vt:lpstr>Yossi Vinitski Barcelona August 2013</vt:lpstr>
      <vt:lpstr>Yossi Vinitski VC Career</vt:lpstr>
      <vt:lpstr>2013 H1 Summary</vt:lpstr>
      <vt:lpstr>2013 H1 Summary</vt:lpstr>
      <vt:lpstr>2013 H1 Summary</vt:lpstr>
      <vt:lpstr>2013 H1 Summary</vt:lpstr>
      <vt:lpstr>2013 H1 Summary</vt:lpstr>
      <vt:lpstr>2013 H1 Summary</vt:lpstr>
      <vt:lpstr>Yozma</vt:lpstr>
      <vt:lpstr>Yozma</vt:lpstr>
      <vt:lpstr>Yozma</vt:lpstr>
      <vt:lpstr>Yozma</vt:lpstr>
      <vt:lpstr>Yozma</vt:lpstr>
      <vt:lpstr>Israeli VC Arena </vt:lpstr>
      <vt:lpstr>Israeli VC Arena </vt:lpstr>
      <vt:lpstr>Israeli VC Arena </vt:lpstr>
      <vt:lpstr>Israeli VC  Eco System</vt:lpstr>
      <vt:lpstr>Israeli VC  Eco System</vt:lpstr>
      <vt:lpstr>fsf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Your Start up The Israeli opportunity</dc:title>
  <dc:creator>Yossi Vinitski</dc:creator>
  <cp:lastModifiedBy>Yossi Vinitski</cp:lastModifiedBy>
  <cp:revision>92</cp:revision>
  <dcterms:created xsi:type="dcterms:W3CDTF">2013-03-02T21:46:48Z</dcterms:created>
  <dcterms:modified xsi:type="dcterms:W3CDTF">2013-09-29T11:59:19Z</dcterms:modified>
</cp:coreProperties>
</file>