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9" r:id="rId3"/>
    <p:sldId id="360" r:id="rId4"/>
    <p:sldId id="361" r:id="rId5"/>
    <p:sldId id="362" r:id="rId6"/>
    <p:sldId id="363" r:id="rId7"/>
    <p:sldId id="364" r:id="rId8"/>
    <p:sldId id="369" r:id="rId9"/>
    <p:sldId id="366" r:id="rId10"/>
    <p:sldId id="367" r:id="rId11"/>
    <p:sldId id="357" r:id="rId12"/>
    <p:sldId id="368" r:id="rId13"/>
  </p:sldIdLst>
  <p:sldSz cx="9144000" cy="6858000" type="screen4x3"/>
  <p:notesSz cx="68834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stacchiola" initials="mp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95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FB267-9175-41EC-9FAC-EC19C6ED296D}" type="doc">
      <dgm:prSet loTypeId="urn:microsoft.com/office/officeart/2005/8/layout/hChevron3" loCatId="process" qsTypeId="urn:microsoft.com/office/officeart/2005/8/quickstyle/simple1" qsCatId="simple" csTypeId="urn:microsoft.com/office/officeart/2005/8/colors/accent5_3" csCatId="accent5" phldr="1"/>
      <dgm:spPr/>
    </dgm:pt>
    <dgm:pt modelId="{B8C5980F-AEA1-43F7-9F1E-8AA8E289BCF1}">
      <dgm:prSet phldrT="[Text]" custT="1"/>
      <dgm:spPr/>
      <dgm:t>
        <a:bodyPr/>
        <a:lstStyle/>
        <a:p>
          <a:r>
            <a:rPr lang="en-US" sz="2600" dirty="0" smtClean="0">
              <a:latin typeface="Arial" pitchFamily="34" charset="0"/>
              <a:cs typeface="Arial" pitchFamily="34" charset="0"/>
            </a:rPr>
            <a:t>Discovery</a:t>
          </a:r>
          <a:endParaRPr lang="en-US" sz="2600" dirty="0">
            <a:latin typeface="Arial" pitchFamily="34" charset="0"/>
            <a:cs typeface="Arial" pitchFamily="34" charset="0"/>
          </a:endParaRPr>
        </a:p>
      </dgm:t>
    </dgm:pt>
    <dgm:pt modelId="{89AF2189-FA88-4B8D-BE97-BFC468FBD10A}" type="parTrans" cxnId="{4273FCD7-4202-4FC0-8E70-76ED726FEAEF}">
      <dgm:prSet/>
      <dgm:spPr/>
      <dgm:t>
        <a:bodyPr/>
        <a:lstStyle/>
        <a:p>
          <a:endParaRPr lang="en-US"/>
        </a:p>
      </dgm:t>
    </dgm:pt>
    <dgm:pt modelId="{5F8D5A37-8681-4B92-B994-F244C63B66CB}" type="sibTrans" cxnId="{4273FCD7-4202-4FC0-8E70-76ED726FEAEF}">
      <dgm:prSet/>
      <dgm:spPr/>
      <dgm:t>
        <a:bodyPr/>
        <a:lstStyle/>
        <a:p>
          <a:endParaRPr lang="en-US"/>
        </a:p>
      </dgm:t>
    </dgm:pt>
    <dgm:pt modelId="{A7AE1B22-8E5E-4B6D-B9A7-1CCF3BCF9008}">
      <dgm:prSet phldrT="[Text]" custT="1"/>
      <dgm:spPr/>
      <dgm:t>
        <a:bodyPr/>
        <a:lstStyle/>
        <a:p>
          <a:r>
            <a:rPr lang="en-US" sz="2600" dirty="0" smtClean="0">
              <a:latin typeface="Arial" pitchFamily="34" charset="0"/>
              <a:cs typeface="Arial" pitchFamily="34" charset="0"/>
            </a:rPr>
            <a:t>Development</a:t>
          </a:r>
          <a:endParaRPr lang="en-US" sz="2600" dirty="0">
            <a:latin typeface="Arial" pitchFamily="34" charset="0"/>
            <a:cs typeface="Arial" pitchFamily="34" charset="0"/>
          </a:endParaRPr>
        </a:p>
      </dgm:t>
    </dgm:pt>
    <dgm:pt modelId="{97E1E157-8A12-4D6D-A8FC-748FC9EADC7D}" type="parTrans" cxnId="{9E6DCE00-1B1D-4DC1-961E-83999C4A747B}">
      <dgm:prSet/>
      <dgm:spPr/>
      <dgm:t>
        <a:bodyPr/>
        <a:lstStyle/>
        <a:p>
          <a:endParaRPr lang="en-US"/>
        </a:p>
      </dgm:t>
    </dgm:pt>
    <dgm:pt modelId="{BA7E7E09-D38F-429F-BFAF-091F68BEBA34}" type="sibTrans" cxnId="{9E6DCE00-1B1D-4DC1-961E-83999C4A747B}">
      <dgm:prSet/>
      <dgm:spPr/>
      <dgm:t>
        <a:bodyPr/>
        <a:lstStyle/>
        <a:p>
          <a:endParaRPr lang="en-US"/>
        </a:p>
      </dgm:t>
    </dgm:pt>
    <dgm:pt modelId="{72EFE265-6CBF-4A20-BFF5-93D4DEFF313E}">
      <dgm:prSet phldrT="[Text]" custT="1"/>
      <dgm:spPr/>
      <dgm:t>
        <a:bodyPr/>
        <a:lstStyle/>
        <a:p>
          <a:r>
            <a:rPr lang="en-US" sz="2600" dirty="0" smtClean="0">
              <a:latin typeface="Arial" pitchFamily="34" charset="0"/>
              <a:cs typeface="Arial" pitchFamily="34" charset="0"/>
            </a:rPr>
            <a:t>Delivery</a:t>
          </a:r>
          <a:endParaRPr lang="en-US" sz="2600" dirty="0">
            <a:latin typeface="Arial" pitchFamily="34" charset="0"/>
            <a:cs typeface="Arial" pitchFamily="34" charset="0"/>
          </a:endParaRPr>
        </a:p>
      </dgm:t>
    </dgm:pt>
    <dgm:pt modelId="{45DE5629-EF31-483E-986B-57C5085E7C85}" type="parTrans" cxnId="{02F583A3-49BF-4196-80B1-18A73D2A3634}">
      <dgm:prSet/>
      <dgm:spPr/>
      <dgm:t>
        <a:bodyPr/>
        <a:lstStyle/>
        <a:p>
          <a:endParaRPr lang="en-US"/>
        </a:p>
      </dgm:t>
    </dgm:pt>
    <dgm:pt modelId="{10D45DE7-4E8B-4E99-AAF5-6FB345CB0660}" type="sibTrans" cxnId="{02F583A3-49BF-4196-80B1-18A73D2A3634}">
      <dgm:prSet/>
      <dgm:spPr/>
      <dgm:t>
        <a:bodyPr/>
        <a:lstStyle/>
        <a:p>
          <a:endParaRPr lang="en-US"/>
        </a:p>
      </dgm:t>
    </dgm:pt>
    <dgm:pt modelId="{0408E475-C501-4896-9C46-D96257AB360C}" type="pres">
      <dgm:prSet presAssocID="{C16FB267-9175-41EC-9FAC-EC19C6ED296D}" presName="Name0" presStyleCnt="0">
        <dgm:presLayoutVars>
          <dgm:dir/>
          <dgm:resizeHandles val="exact"/>
        </dgm:presLayoutVars>
      </dgm:prSet>
      <dgm:spPr/>
    </dgm:pt>
    <dgm:pt modelId="{057C6A93-ED9F-483A-B523-69B14C4747B2}" type="pres">
      <dgm:prSet presAssocID="{B8C5980F-AEA1-43F7-9F1E-8AA8E289BCF1}" presName="parTxOnly" presStyleLbl="node1" presStyleIdx="0" presStyleCnt="3" custLinFactNeighborX="-40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4D501-7C2D-4AE2-9C04-E523CCC45B87}" type="pres">
      <dgm:prSet presAssocID="{5F8D5A37-8681-4B92-B994-F244C63B66CB}" presName="parSpace" presStyleCnt="0"/>
      <dgm:spPr/>
    </dgm:pt>
    <dgm:pt modelId="{4A53BEB7-5799-4D31-9295-21BDAE34040E}" type="pres">
      <dgm:prSet presAssocID="{A7AE1B22-8E5E-4B6D-B9A7-1CCF3BCF9008}" presName="parTxOnly" presStyleLbl="node1" presStyleIdx="1" presStyleCnt="3" custLinFactNeighborX="-38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4C862-0628-453B-96DC-653DC3DB7C3D}" type="pres">
      <dgm:prSet presAssocID="{BA7E7E09-D38F-429F-BFAF-091F68BEBA34}" presName="parSpace" presStyleCnt="0"/>
      <dgm:spPr/>
    </dgm:pt>
    <dgm:pt modelId="{FCD12103-83E2-4E36-B508-FA645CDCCEB1}" type="pres">
      <dgm:prSet presAssocID="{72EFE265-6CBF-4A20-BFF5-93D4DEFF313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CCAA40-59FE-4CA6-96B2-661B5B08B1A2}" type="presOf" srcId="{A7AE1B22-8E5E-4B6D-B9A7-1CCF3BCF9008}" destId="{4A53BEB7-5799-4D31-9295-21BDAE34040E}" srcOrd="0" destOrd="0" presId="urn:microsoft.com/office/officeart/2005/8/layout/hChevron3"/>
    <dgm:cxn modelId="{B3831D73-E65C-4A6A-802A-36EA696C2F33}" type="presOf" srcId="{C16FB267-9175-41EC-9FAC-EC19C6ED296D}" destId="{0408E475-C501-4896-9C46-D96257AB360C}" srcOrd="0" destOrd="0" presId="urn:microsoft.com/office/officeart/2005/8/layout/hChevron3"/>
    <dgm:cxn modelId="{9E6DCE00-1B1D-4DC1-961E-83999C4A747B}" srcId="{C16FB267-9175-41EC-9FAC-EC19C6ED296D}" destId="{A7AE1B22-8E5E-4B6D-B9A7-1CCF3BCF9008}" srcOrd="1" destOrd="0" parTransId="{97E1E157-8A12-4D6D-A8FC-748FC9EADC7D}" sibTransId="{BA7E7E09-D38F-429F-BFAF-091F68BEBA34}"/>
    <dgm:cxn modelId="{4273FCD7-4202-4FC0-8E70-76ED726FEAEF}" srcId="{C16FB267-9175-41EC-9FAC-EC19C6ED296D}" destId="{B8C5980F-AEA1-43F7-9F1E-8AA8E289BCF1}" srcOrd="0" destOrd="0" parTransId="{89AF2189-FA88-4B8D-BE97-BFC468FBD10A}" sibTransId="{5F8D5A37-8681-4B92-B994-F244C63B66CB}"/>
    <dgm:cxn modelId="{09BA1174-0525-4DDE-8134-F8DD76491AB5}" type="presOf" srcId="{72EFE265-6CBF-4A20-BFF5-93D4DEFF313E}" destId="{FCD12103-83E2-4E36-B508-FA645CDCCEB1}" srcOrd="0" destOrd="0" presId="urn:microsoft.com/office/officeart/2005/8/layout/hChevron3"/>
    <dgm:cxn modelId="{02F583A3-49BF-4196-80B1-18A73D2A3634}" srcId="{C16FB267-9175-41EC-9FAC-EC19C6ED296D}" destId="{72EFE265-6CBF-4A20-BFF5-93D4DEFF313E}" srcOrd="2" destOrd="0" parTransId="{45DE5629-EF31-483E-986B-57C5085E7C85}" sibTransId="{10D45DE7-4E8B-4E99-AAF5-6FB345CB0660}"/>
    <dgm:cxn modelId="{33FF85E1-8B57-449B-B2BD-69EC98398246}" type="presOf" srcId="{B8C5980F-AEA1-43F7-9F1E-8AA8E289BCF1}" destId="{057C6A93-ED9F-483A-B523-69B14C4747B2}" srcOrd="0" destOrd="0" presId="urn:microsoft.com/office/officeart/2005/8/layout/hChevron3"/>
    <dgm:cxn modelId="{DBA1180C-F69E-4692-8DEC-8D585285668D}" type="presParOf" srcId="{0408E475-C501-4896-9C46-D96257AB360C}" destId="{057C6A93-ED9F-483A-B523-69B14C4747B2}" srcOrd="0" destOrd="0" presId="urn:microsoft.com/office/officeart/2005/8/layout/hChevron3"/>
    <dgm:cxn modelId="{1C00E984-ADF0-444A-86F1-51B5EA4A373E}" type="presParOf" srcId="{0408E475-C501-4896-9C46-D96257AB360C}" destId="{35D4D501-7C2D-4AE2-9C04-E523CCC45B87}" srcOrd="1" destOrd="0" presId="urn:microsoft.com/office/officeart/2005/8/layout/hChevron3"/>
    <dgm:cxn modelId="{C71BF4D9-2F9D-4B53-93BF-D58CC92CE416}" type="presParOf" srcId="{0408E475-C501-4896-9C46-D96257AB360C}" destId="{4A53BEB7-5799-4D31-9295-21BDAE34040E}" srcOrd="2" destOrd="0" presId="urn:microsoft.com/office/officeart/2005/8/layout/hChevron3"/>
    <dgm:cxn modelId="{2BD6077B-7826-4D0B-8C54-FD9D198AAC65}" type="presParOf" srcId="{0408E475-C501-4896-9C46-D96257AB360C}" destId="{7914C862-0628-453B-96DC-653DC3DB7C3D}" srcOrd="3" destOrd="0" presId="urn:microsoft.com/office/officeart/2005/8/layout/hChevron3"/>
    <dgm:cxn modelId="{E36BB4F4-CBD7-4C28-9CC7-B08F6DF4772E}" type="presParOf" srcId="{0408E475-C501-4896-9C46-D96257AB360C}" destId="{FCD12103-83E2-4E36-B508-FA645CDCCE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BDF98-C9B5-4176-AC00-19FD7FC6C2D8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D386554-50FB-4F26-810C-5DA5F4473EFD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550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Biopharma</a:t>
          </a:r>
          <a:r>
            <a:rPr lang="en-US" dirty="0" smtClean="0">
              <a:latin typeface="Arial" pitchFamily="34" charset="0"/>
              <a:cs typeface="Arial" pitchFamily="34" charset="0"/>
            </a:rPr>
            <a:t> Companies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A35E4E8-A2C8-4D73-947B-312B1BEBD4BE}" type="parTrans" cxnId="{3D26D54B-48E1-4523-BC32-BDD3F97D961E}">
      <dgm:prSet/>
      <dgm:spPr/>
      <dgm:t>
        <a:bodyPr/>
        <a:lstStyle/>
        <a:p>
          <a:endParaRPr lang="en-US"/>
        </a:p>
      </dgm:t>
    </dgm:pt>
    <dgm:pt modelId="{936E127B-47AA-44AA-BA45-B525A91314A8}" type="sibTrans" cxnId="{3D26D54B-48E1-4523-BC32-BDD3F97D961E}">
      <dgm:prSet/>
      <dgm:spPr/>
      <dgm:t>
        <a:bodyPr/>
        <a:lstStyle/>
        <a:p>
          <a:endParaRPr lang="en-US"/>
        </a:p>
      </dgm:t>
    </dgm:pt>
    <dgm:pt modelId="{78CBA9A1-6ADB-4D14-BECB-486216C1339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500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Medtech</a:t>
          </a:r>
          <a:r>
            <a:rPr lang="en-US" dirty="0" smtClean="0">
              <a:latin typeface="Arial" pitchFamily="34" charset="0"/>
              <a:cs typeface="Arial" pitchFamily="34" charset="0"/>
            </a:rPr>
            <a:t> Companies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81EF810-D873-4AE6-8D2C-D5158A16088B}" type="parTrans" cxnId="{E39C906C-C659-4937-84BE-0EC23C813AB3}">
      <dgm:prSet/>
      <dgm:spPr/>
      <dgm:t>
        <a:bodyPr/>
        <a:lstStyle/>
        <a:p>
          <a:endParaRPr lang="en-US"/>
        </a:p>
      </dgm:t>
    </dgm:pt>
    <dgm:pt modelId="{8F5EC76D-951F-4008-9FF2-D8CD63A6607D}" type="sibTrans" cxnId="{E39C906C-C659-4937-84BE-0EC23C813AB3}">
      <dgm:prSet/>
      <dgm:spPr/>
      <dgm:t>
        <a:bodyPr/>
        <a:lstStyle/>
        <a:p>
          <a:endParaRPr lang="en-US"/>
        </a:p>
      </dgm:t>
    </dgm:pt>
    <dgm:pt modelId="{22DCAFF9-C5C6-4726-ACAF-62679C3B4459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Top 4 NIH- Funded Research Hospitals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36FA00F-73ED-4300-B190-431992A33DD6}" type="parTrans" cxnId="{55077F4B-332B-4460-8938-DB290BCBAE23}">
      <dgm:prSet/>
      <dgm:spPr/>
      <dgm:t>
        <a:bodyPr/>
        <a:lstStyle/>
        <a:p>
          <a:endParaRPr lang="en-US"/>
        </a:p>
      </dgm:t>
    </dgm:pt>
    <dgm:pt modelId="{F79CF27A-3E11-41F8-9C5C-6359167FAA32}" type="sibTrans" cxnId="{55077F4B-332B-4460-8938-DB290BCBAE23}">
      <dgm:prSet/>
      <dgm:spPr/>
      <dgm:t>
        <a:bodyPr/>
        <a:lstStyle/>
        <a:p>
          <a:endParaRPr lang="en-US"/>
        </a:p>
      </dgm:t>
    </dgm:pt>
    <dgm:pt modelId="{319A6697-37C9-430B-8624-96F061742D6A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1</a:t>
          </a:r>
          <a:r>
            <a:rPr lang="en-US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dirty="0" smtClean="0">
              <a:latin typeface="Arial" pitchFamily="34" charset="0"/>
              <a:cs typeface="Arial" pitchFamily="34" charset="0"/>
            </a:rPr>
            <a:t> in Venture Capital Funds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965D410-B31C-4C7D-A838-8F71D3DE431D}" type="parTrans" cxnId="{D6C2F40A-73EB-43CE-92A4-386C782A4D3E}">
      <dgm:prSet/>
      <dgm:spPr/>
      <dgm:t>
        <a:bodyPr/>
        <a:lstStyle/>
        <a:p>
          <a:endParaRPr lang="en-US"/>
        </a:p>
      </dgm:t>
    </dgm:pt>
    <dgm:pt modelId="{ECF33D89-95B0-4BE8-8C52-786DEB7E4719}" type="sibTrans" cxnId="{D6C2F40A-73EB-43CE-92A4-386C782A4D3E}">
      <dgm:prSet/>
      <dgm:spPr/>
      <dgm:t>
        <a:bodyPr/>
        <a:lstStyle/>
        <a:p>
          <a:endParaRPr lang="en-US"/>
        </a:p>
      </dgm:t>
    </dgm:pt>
    <dgm:pt modelId="{C8CD3B4F-5B9E-41FA-AABE-D864773D6D24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1</a:t>
          </a:r>
          <a:r>
            <a:rPr lang="en-US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dirty="0" smtClean="0">
              <a:latin typeface="Arial" pitchFamily="34" charset="0"/>
              <a:cs typeface="Arial" pitchFamily="34" charset="0"/>
            </a:rPr>
            <a:t> in Federal Research Funds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51DB8BC-9EC9-4D69-A7F8-C61B3DD9EB79}" type="parTrans" cxnId="{BA9D601E-12AE-4F63-91F0-10CABF0CE840}">
      <dgm:prSet/>
      <dgm:spPr/>
      <dgm:t>
        <a:bodyPr/>
        <a:lstStyle/>
        <a:p>
          <a:endParaRPr lang="en-US"/>
        </a:p>
      </dgm:t>
    </dgm:pt>
    <dgm:pt modelId="{6B05AD39-F6DE-4820-A430-D378AAFF65FE}" type="sibTrans" cxnId="{BA9D601E-12AE-4F63-91F0-10CABF0CE840}">
      <dgm:prSet/>
      <dgm:spPr/>
      <dgm:t>
        <a:bodyPr/>
        <a:lstStyle/>
        <a:p>
          <a:endParaRPr lang="en-US"/>
        </a:p>
      </dgm:t>
    </dgm:pt>
    <dgm:pt modelId="{958EDAA9-9FCB-4522-8746-4A9E89383301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1</a:t>
          </a:r>
          <a:r>
            <a:rPr lang="en-US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dirty="0" smtClean="0">
              <a:latin typeface="Arial" pitchFamily="34" charset="0"/>
              <a:cs typeface="Arial" pitchFamily="34" charset="0"/>
            </a:rPr>
            <a:t> in Educational Level of Workforce (U.S.)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E59F64D-8B6A-444D-ABA6-76065E3AD9CA}" type="parTrans" cxnId="{02EC968B-D7EA-41FE-AA03-61E6E8C3CA3E}">
      <dgm:prSet/>
      <dgm:spPr/>
      <dgm:t>
        <a:bodyPr/>
        <a:lstStyle/>
        <a:p>
          <a:endParaRPr lang="en-US"/>
        </a:p>
      </dgm:t>
    </dgm:pt>
    <dgm:pt modelId="{9F61467D-411C-431B-A7D3-4526D6EAA8E6}" type="sibTrans" cxnId="{02EC968B-D7EA-41FE-AA03-61E6E8C3CA3E}">
      <dgm:prSet/>
      <dgm:spPr/>
      <dgm:t>
        <a:bodyPr/>
        <a:lstStyle/>
        <a:p>
          <a:endParaRPr lang="en-US"/>
        </a:p>
      </dgm:t>
    </dgm:pt>
    <dgm:pt modelId="{46F7CFF6-8C40-4E63-933C-44F998FB3951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122 Colleges &amp; Universities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521C913-64CE-48B7-96CE-F6BA9D6F8B11}" type="parTrans" cxnId="{517ECC26-E9D9-4D63-83DA-351FEFDBD7BD}">
      <dgm:prSet/>
      <dgm:spPr/>
      <dgm:t>
        <a:bodyPr/>
        <a:lstStyle/>
        <a:p>
          <a:endParaRPr lang="en-US"/>
        </a:p>
      </dgm:t>
    </dgm:pt>
    <dgm:pt modelId="{44970F1C-EB99-470C-AA30-B531C9EF82D5}" type="sibTrans" cxnId="{517ECC26-E9D9-4D63-83DA-351FEFDBD7BD}">
      <dgm:prSet/>
      <dgm:spPr/>
      <dgm:t>
        <a:bodyPr/>
        <a:lstStyle/>
        <a:p>
          <a:endParaRPr lang="en-US"/>
        </a:p>
      </dgm:t>
    </dgm:pt>
    <dgm:pt modelId="{08509E00-AD73-4856-B67D-8DF2E3405841}">
      <dgm:prSet phldrT="[Text]"/>
      <dgm:spPr>
        <a:noFill/>
      </dgm:spPr>
      <dgm:t>
        <a:bodyPr/>
        <a:lstStyle/>
        <a:p>
          <a:endParaRPr lang="en-US" dirty="0">
            <a:latin typeface="Arial" pitchFamily="34" charset="0"/>
            <a:cs typeface="Arial" pitchFamily="34" charset="0"/>
          </a:endParaRPr>
        </a:p>
      </dgm:t>
    </dgm:pt>
    <dgm:pt modelId="{F9938D58-EEFF-451F-85E1-B9E43DA70602}" type="sibTrans" cxnId="{97B0A02E-BE1E-4885-BFCB-022C6E971A91}">
      <dgm:prSet/>
      <dgm:spPr/>
      <dgm:t>
        <a:bodyPr/>
        <a:lstStyle/>
        <a:p>
          <a:endParaRPr lang="en-US"/>
        </a:p>
      </dgm:t>
    </dgm:pt>
    <dgm:pt modelId="{53769D63-A2AB-407D-88B0-C41ED2BE07F1}" type="parTrans" cxnId="{97B0A02E-BE1E-4885-BFCB-022C6E971A91}">
      <dgm:prSet/>
      <dgm:spPr/>
      <dgm:t>
        <a:bodyPr/>
        <a:lstStyle/>
        <a:p>
          <a:endParaRPr lang="en-US"/>
        </a:p>
      </dgm:t>
    </dgm:pt>
    <dgm:pt modelId="{C3D6C842-86D3-469C-A81F-D176950295A6}" type="pres">
      <dgm:prSet presAssocID="{751BDF98-C9B5-4176-AC00-19FD7FC6C2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1AEB5E-C54E-4D2E-919E-073257C9FF96}" type="pres">
      <dgm:prSet presAssocID="{751BDF98-C9B5-4176-AC00-19FD7FC6C2D8}" presName="radial" presStyleCnt="0">
        <dgm:presLayoutVars>
          <dgm:animLvl val="ctr"/>
        </dgm:presLayoutVars>
      </dgm:prSet>
      <dgm:spPr/>
    </dgm:pt>
    <dgm:pt modelId="{F02E054D-2AAC-48E4-A513-4EAE3DEBE5BB}" type="pres">
      <dgm:prSet presAssocID="{08509E00-AD73-4856-B67D-8DF2E3405841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9AD29527-0142-4034-A797-CC19E14C2792}" type="pres">
      <dgm:prSet presAssocID="{2D386554-50FB-4F26-810C-5DA5F4473EFD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CF449-80BE-4CD9-9257-34E9C43AE5F8}" type="pres">
      <dgm:prSet presAssocID="{78CBA9A1-6ADB-4D14-BECB-486216C13393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B7442-DA0A-485E-A2A2-11CC884945CD}" type="pres">
      <dgm:prSet presAssocID="{22DCAFF9-C5C6-4726-ACAF-62679C3B4459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C725C-B637-4338-9966-0F18E044A887}" type="pres">
      <dgm:prSet presAssocID="{319A6697-37C9-430B-8624-96F061742D6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44F6B-E111-4FC5-B32E-A5D5BEE38CD7}" type="pres">
      <dgm:prSet presAssocID="{C8CD3B4F-5B9E-41FA-AABE-D864773D6D24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0C2CC-28CE-4C68-BD3F-CEECBFC01CA5}" type="pres">
      <dgm:prSet presAssocID="{958EDAA9-9FCB-4522-8746-4A9E89383301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23547-4B7D-4F8A-A71F-FDCBC1615FC0}" type="pres">
      <dgm:prSet presAssocID="{46F7CFF6-8C40-4E63-933C-44F998FB3951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E6EDAA-C80E-474E-974C-61E3DEF9B56D}" type="presOf" srcId="{08509E00-AD73-4856-B67D-8DF2E3405841}" destId="{F02E054D-2AAC-48E4-A513-4EAE3DEBE5BB}" srcOrd="0" destOrd="0" presId="urn:microsoft.com/office/officeart/2005/8/layout/radial3"/>
    <dgm:cxn modelId="{2236E7ED-8050-4DD4-B65D-27D0F4349556}" type="presOf" srcId="{958EDAA9-9FCB-4522-8746-4A9E89383301}" destId="{B4A0C2CC-28CE-4C68-BD3F-CEECBFC01CA5}" srcOrd="0" destOrd="0" presId="urn:microsoft.com/office/officeart/2005/8/layout/radial3"/>
    <dgm:cxn modelId="{552BF5AD-2D31-48F9-AC4B-8BC4A8EA7D87}" type="presOf" srcId="{751BDF98-C9B5-4176-AC00-19FD7FC6C2D8}" destId="{C3D6C842-86D3-469C-A81F-D176950295A6}" srcOrd="0" destOrd="0" presId="urn:microsoft.com/office/officeart/2005/8/layout/radial3"/>
    <dgm:cxn modelId="{1D370566-6282-458B-BB74-0ADE0C974893}" type="presOf" srcId="{22DCAFF9-C5C6-4726-ACAF-62679C3B4459}" destId="{623B7442-DA0A-485E-A2A2-11CC884945CD}" srcOrd="0" destOrd="0" presId="urn:microsoft.com/office/officeart/2005/8/layout/radial3"/>
    <dgm:cxn modelId="{3D26D54B-48E1-4523-BC32-BDD3F97D961E}" srcId="{08509E00-AD73-4856-B67D-8DF2E3405841}" destId="{2D386554-50FB-4F26-810C-5DA5F4473EFD}" srcOrd="0" destOrd="0" parTransId="{FA35E4E8-A2C8-4D73-947B-312B1BEBD4BE}" sibTransId="{936E127B-47AA-44AA-BA45-B525A91314A8}"/>
    <dgm:cxn modelId="{02EC968B-D7EA-41FE-AA03-61E6E8C3CA3E}" srcId="{08509E00-AD73-4856-B67D-8DF2E3405841}" destId="{958EDAA9-9FCB-4522-8746-4A9E89383301}" srcOrd="5" destOrd="0" parTransId="{4E59F64D-8B6A-444D-ABA6-76065E3AD9CA}" sibTransId="{9F61467D-411C-431B-A7D3-4526D6EAA8E6}"/>
    <dgm:cxn modelId="{55077F4B-332B-4460-8938-DB290BCBAE23}" srcId="{08509E00-AD73-4856-B67D-8DF2E3405841}" destId="{22DCAFF9-C5C6-4726-ACAF-62679C3B4459}" srcOrd="2" destOrd="0" parTransId="{836FA00F-73ED-4300-B190-431992A33DD6}" sibTransId="{F79CF27A-3E11-41F8-9C5C-6359167FAA32}"/>
    <dgm:cxn modelId="{CD03658F-0698-40CF-BC68-2F55981546BE}" type="presOf" srcId="{C8CD3B4F-5B9E-41FA-AABE-D864773D6D24}" destId="{A2244F6B-E111-4FC5-B32E-A5D5BEE38CD7}" srcOrd="0" destOrd="0" presId="urn:microsoft.com/office/officeart/2005/8/layout/radial3"/>
    <dgm:cxn modelId="{64826088-9B4A-4496-A5D3-2CFE8D252558}" type="presOf" srcId="{2D386554-50FB-4F26-810C-5DA5F4473EFD}" destId="{9AD29527-0142-4034-A797-CC19E14C2792}" srcOrd="0" destOrd="0" presId="urn:microsoft.com/office/officeart/2005/8/layout/radial3"/>
    <dgm:cxn modelId="{7687226B-7926-412A-B3C0-D52DFB91D323}" type="presOf" srcId="{319A6697-37C9-430B-8624-96F061742D6A}" destId="{39DC725C-B637-4338-9966-0F18E044A887}" srcOrd="0" destOrd="0" presId="urn:microsoft.com/office/officeart/2005/8/layout/radial3"/>
    <dgm:cxn modelId="{517ECC26-E9D9-4D63-83DA-351FEFDBD7BD}" srcId="{08509E00-AD73-4856-B67D-8DF2E3405841}" destId="{46F7CFF6-8C40-4E63-933C-44F998FB3951}" srcOrd="6" destOrd="0" parTransId="{F521C913-64CE-48B7-96CE-F6BA9D6F8B11}" sibTransId="{44970F1C-EB99-470C-AA30-B531C9EF82D5}"/>
    <dgm:cxn modelId="{8B78C30E-A250-4655-87D2-19397AC4D4A3}" type="presOf" srcId="{46F7CFF6-8C40-4E63-933C-44F998FB3951}" destId="{31923547-4B7D-4F8A-A71F-FDCBC1615FC0}" srcOrd="0" destOrd="0" presId="urn:microsoft.com/office/officeart/2005/8/layout/radial3"/>
    <dgm:cxn modelId="{E39C906C-C659-4937-84BE-0EC23C813AB3}" srcId="{08509E00-AD73-4856-B67D-8DF2E3405841}" destId="{78CBA9A1-6ADB-4D14-BECB-486216C13393}" srcOrd="1" destOrd="0" parTransId="{581EF810-D873-4AE6-8D2C-D5158A16088B}" sibTransId="{8F5EC76D-951F-4008-9FF2-D8CD63A6607D}"/>
    <dgm:cxn modelId="{97B0A02E-BE1E-4885-BFCB-022C6E971A91}" srcId="{751BDF98-C9B5-4176-AC00-19FD7FC6C2D8}" destId="{08509E00-AD73-4856-B67D-8DF2E3405841}" srcOrd="0" destOrd="0" parTransId="{53769D63-A2AB-407D-88B0-C41ED2BE07F1}" sibTransId="{F9938D58-EEFF-451F-85E1-B9E43DA70602}"/>
    <dgm:cxn modelId="{D6C2F40A-73EB-43CE-92A4-386C782A4D3E}" srcId="{08509E00-AD73-4856-B67D-8DF2E3405841}" destId="{319A6697-37C9-430B-8624-96F061742D6A}" srcOrd="3" destOrd="0" parTransId="{6965D410-B31C-4C7D-A838-8F71D3DE431D}" sibTransId="{ECF33D89-95B0-4BE8-8C52-786DEB7E4719}"/>
    <dgm:cxn modelId="{BA9D601E-12AE-4F63-91F0-10CABF0CE840}" srcId="{08509E00-AD73-4856-B67D-8DF2E3405841}" destId="{C8CD3B4F-5B9E-41FA-AABE-D864773D6D24}" srcOrd="4" destOrd="0" parTransId="{C51DB8BC-9EC9-4D69-A7F8-C61B3DD9EB79}" sibTransId="{6B05AD39-F6DE-4820-A430-D378AAFF65FE}"/>
    <dgm:cxn modelId="{3473B992-7D98-4451-A88F-FA075F2D3ADD}" type="presOf" srcId="{78CBA9A1-6ADB-4D14-BECB-486216C13393}" destId="{62FCF449-80BE-4CD9-9257-34E9C43AE5F8}" srcOrd="0" destOrd="0" presId="urn:microsoft.com/office/officeart/2005/8/layout/radial3"/>
    <dgm:cxn modelId="{51D16BCA-B413-40A2-8C3F-A7B7A392E27A}" type="presParOf" srcId="{C3D6C842-86D3-469C-A81F-D176950295A6}" destId="{881AEB5E-C54E-4D2E-919E-073257C9FF96}" srcOrd="0" destOrd="0" presId="urn:microsoft.com/office/officeart/2005/8/layout/radial3"/>
    <dgm:cxn modelId="{5B4FEE3C-512E-4FA1-B638-2DB18A10047C}" type="presParOf" srcId="{881AEB5E-C54E-4D2E-919E-073257C9FF96}" destId="{F02E054D-2AAC-48E4-A513-4EAE3DEBE5BB}" srcOrd="0" destOrd="0" presId="urn:microsoft.com/office/officeart/2005/8/layout/radial3"/>
    <dgm:cxn modelId="{4800DE2F-374B-4289-8B92-942307D69EDA}" type="presParOf" srcId="{881AEB5E-C54E-4D2E-919E-073257C9FF96}" destId="{9AD29527-0142-4034-A797-CC19E14C2792}" srcOrd="1" destOrd="0" presId="urn:microsoft.com/office/officeart/2005/8/layout/radial3"/>
    <dgm:cxn modelId="{48BB7B25-7D57-4349-826D-B709665FD819}" type="presParOf" srcId="{881AEB5E-C54E-4D2E-919E-073257C9FF96}" destId="{62FCF449-80BE-4CD9-9257-34E9C43AE5F8}" srcOrd="2" destOrd="0" presId="urn:microsoft.com/office/officeart/2005/8/layout/radial3"/>
    <dgm:cxn modelId="{CB41306A-AA2F-4430-B613-D19D9322301C}" type="presParOf" srcId="{881AEB5E-C54E-4D2E-919E-073257C9FF96}" destId="{623B7442-DA0A-485E-A2A2-11CC884945CD}" srcOrd="3" destOrd="0" presId="urn:microsoft.com/office/officeart/2005/8/layout/radial3"/>
    <dgm:cxn modelId="{C99597D7-B08E-4CF4-9E19-69DA89A7F511}" type="presParOf" srcId="{881AEB5E-C54E-4D2E-919E-073257C9FF96}" destId="{39DC725C-B637-4338-9966-0F18E044A887}" srcOrd="4" destOrd="0" presId="urn:microsoft.com/office/officeart/2005/8/layout/radial3"/>
    <dgm:cxn modelId="{9193CE32-025F-4F93-9F63-44E418D5CF44}" type="presParOf" srcId="{881AEB5E-C54E-4D2E-919E-073257C9FF96}" destId="{A2244F6B-E111-4FC5-B32E-A5D5BEE38CD7}" srcOrd="5" destOrd="0" presId="urn:microsoft.com/office/officeart/2005/8/layout/radial3"/>
    <dgm:cxn modelId="{F4A99182-ACE2-459C-A222-8B115AB4A7B5}" type="presParOf" srcId="{881AEB5E-C54E-4D2E-919E-073257C9FF96}" destId="{B4A0C2CC-28CE-4C68-BD3F-CEECBFC01CA5}" srcOrd="6" destOrd="0" presId="urn:microsoft.com/office/officeart/2005/8/layout/radial3"/>
    <dgm:cxn modelId="{3D0FE21C-5B26-4DD4-B5DF-6FE0DC120789}" type="presParOf" srcId="{881AEB5E-C54E-4D2E-919E-073257C9FF96}" destId="{31923547-4B7D-4F8A-A71F-FDCBC1615FC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BDF98-C9B5-4176-AC00-19FD7FC6C2D8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D386554-50FB-4F26-810C-5DA5F4473EFD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550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Biopharma</a:t>
          </a:r>
          <a:r>
            <a:rPr lang="en-US" dirty="0" smtClean="0">
              <a:latin typeface="Arial" pitchFamily="34" charset="0"/>
              <a:cs typeface="Arial" pitchFamily="34" charset="0"/>
            </a:rPr>
            <a:t> Companies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A35E4E8-A2C8-4D73-947B-312B1BEBD4BE}" type="parTrans" cxnId="{3D26D54B-48E1-4523-BC32-BDD3F97D961E}">
      <dgm:prSet/>
      <dgm:spPr/>
      <dgm:t>
        <a:bodyPr/>
        <a:lstStyle/>
        <a:p>
          <a:endParaRPr lang="en-US"/>
        </a:p>
      </dgm:t>
    </dgm:pt>
    <dgm:pt modelId="{936E127B-47AA-44AA-BA45-B525A91314A8}" type="sibTrans" cxnId="{3D26D54B-48E1-4523-BC32-BDD3F97D961E}">
      <dgm:prSet/>
      <dgm:spPr/>
      <dgm:t>
        <a:bodyPr/>
        <a:lstStyle/>
        <a:p>
          <a:endParaRPr lang="en-US"/>
        </a:p>
      </dgm:t>
    </dgm:pt>
    <dgm:pt modelId="{78CBA9A1-6ADB-4D14-BECB-486216C1339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500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Medtech</a:t>
          </a:r>
          <a:r>
            <a:rPr lang="en-US" dirty="0" smtClean="0">
              <a:latin typeface="Arial" pitchFamily="34" charset="0"/>
              <a:cs typeface="Arial" pitchFamily="34" charset="0"/>
            </a:rPr>
            <a:t> Companies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81EF810-D873-4AE6-8D2C-D5158A16088B}" type="parTrans" cxnId="{E39C906C-C659-4937-84BE-0EC23C813AB3}">
      <dgm:prSet/>
      <dgm:spPr/>
      <dgm:t>
        <a:bodyPr/>
        <a:lstStyle/>
        <a:p>
          <a:endParaRPr lang="en-US"/>
        </a:p>
      </dgm:t>
    </dgm:pt>
    <dgm:pt modelId="{8F5EC76D-951F-4008-9FF2-D8CD63A6607D}" type="sibTrans" cxnId="{E39C906C-C659-4937-84BE-0EC23C813AB3}">
      <dgm:prSet/>
      <dgm:spPr/>
      <dgm:t>
        <a:bodyPr/>
        <a:lstStyle/>
        <a:p>
          <a:endParaRPr lang="en-US"/>
        </a:p>
      </dgm:t>
    </dgm:pt>
    <dgm:pt modelId="{22DCAFF9-C5C6-4726-ACAF-62679C3B4459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Top 4 NIH- Funded Research Hospitals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36FA00F-73ED-4300-B190-431992A33DD6}" type="parTrans" cxnId="{55077F4B-332B-4460-8938-DB290BCBAE23}">
      <dgm:prSet/>
      <dgm:spPr/>
      <dgm:t>
        <a:bodyPr/>
        <a:lstStyle/>
        <a:p>
          <a:endParaRPr lang="en-US"/>
        </a:p>
      </dgm:t>
    </dgm:pt>
    <dgm:pt modelId="{F79CF27A-3E11-41F8-9C5C-6359167FAA32}" type="sibTrans" cxnId="{55077F4B-332B-4460-8938-DB290BCBAE23}">
      <dgm:prSet/>
      <dgm:spPr/>
      <dgm:t>
        <a:bodyPr/>
        <a:lstStyle/>
        <a:p>
          <a:endParaRPr lang="en-US"/>
        </a:p>
      </dgm:t>
    </dgm:pt>
    <dgm:pt modelId="{319A6697-37C9-430B-8624-96F061742D6A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1</a:t>
          </a:r>
          <a:r>
            <a:rPr lang="en-US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dirty="0" smtClean="0">
              <a:latin typeface="Arial" pitchFamily="34" charset="0"/>
              <a:cs typeface="Arial" pitchFamily="34" charset="0"/>
            </a:rPr>
            <a:t> in Venture Capital Funds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965D410-B31C-4C7D-A838-8F71D3DE431D}" type="parTrans" cxnId="{D6C2F40A-73EB-43CE-92A4-386C782A4D3E}">
      <dgm:prSet/>
      <dgm:spPr/>
      <dgm:t>
        <a:bodyPr/>
        <a:lstStyle/>
        <a:p>
          <a:endParaRPr lang="en-US"/>
        </a:p>
      </dgm:t>
    </dgm:pt>
    <dgm:pt modelId="{ECF33D89-95B0-4BE8-8C52-786DEB7E4719}" type="sibTrans" cxnId="{D6C2F40A-73EB-43CE-92A4-386C782A4D3E}">
      <dgm:prSet/>
      <dgm:spPr/>
      <dgm:t>
        <a:bodyPr/>
        <a:lstStyle/>
        <a:p>
          <a:endParaRPr lang="en-US"/>
        </a:p>
      </dgm:t>
    </dgm:pt>
    <dgm:pt modelId="{C8CD3B4F-5B9E-41FA-AABE-D864773D6D24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1</a:t>
          </a:r>
          <a:r>
            <a:rPr lang="en-US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dirty="0" smtClean="0">
              <a:latin typeface="Arial" pitchFamily="34" charset="0"/>
              <a:cs typeface="Arial" pitchFamily="34" charset="0"/>
            </a:rPr>
            <a:t> in Federal Research Funds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51DB8BC-9EC9-4D69-A7F8-C61B3DD9EB79}" type="parTrans" cxnId="{BA9D601E-12AE-4F63-91F0-10CABF0CE840}">
      <dgm:prSet/>
      <dgm:spPr/>
      <dgm:t>
        <a:bodyPr/>
        <a:lstStyle/>
        <a:p>
          <a:endParaRPr lang="en-US"/>
        </a:p>
      </dgm:t>
    </dgm:pt>
    <dgm:pt modelId="{6B05AD39-F6DE-4820-A430-D378AAFF65FE}" type="sibTrans" cxnId="{BA9D601E-12AE-4F63-91F0-10CABF0CE840}">
      <dgm:prSet/>
      <dgm:spPr/>
      <dgm:t>
        <a:bodyPr/>
        <a:lstStyle/>
        <a:p>
          <a:endParaRPr lang="en-US"/>
        </a:p>
      </dgm:t>
    </dgm:pt>
    <dgm:pt modelId="{958EDAA9-9FCB-4522-8746-4A9E89383301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1</a:t>
          </a:r>
          <a:r>
            <a:rPr lang="en-US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dirty="0" smtClean="0">
              <a:latin typeface="Arial" pitchFamily="34" charset="0"/>
              <a:cs typeface="Arial" pitchFamily="34" charset="0"/>
            </a:rPr>
            <a:t> in Educational Level of Workforce (U.S.)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E59F64D-8B6A-444D-ABA6-76065E3AD9CA}" type="parTrans" cxnId="{02EC968B-D7EA-41FE-AA03-61E6E8C3CA3E}">
      <dgm:prSet/>
      <dgm:spPr/>
      <dgm:t>
        <a:bodyPr/>
        <a:lstStyle/>
        <a:p>
          <a:endParaRPr lang="en-US"/>
        </a:p>
      </dgm:t>
    </dgm:pt>
    <dgm:pt modelId="{9F61467D-411C-431B-A7D3-4526D6EAA8E6}" type="sibTrans" cxnId="{02EC968B-D7EA-41FE-AA03-61E6E8C3CA3E}">
      <dgm:prSet/>
      <dgm:spPr/>
      <dgm:t>
        <a:bodyPr/>
        <a:lstStyle/>
        <a:p>
          <a:endParaRPr lang="en-US"/>
        </a:p>
      </dgm:t>
    </dgm:pt>
    <dgm:pt modelId="{08509E00-AD73-4856-B67D-8DF2E3405841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MLSC Investments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9938D58-EEFF-451F-85E1-B9E43DA70602}" type="sibTrans" cxnId="{97B0A02E-BE1E-4885-BFCB-022C6E971A91}">
      <dgm:prSet/>
      <dgm:spPr/>
      <dgm:t>
        <a:bodyPr/>
        <a:lstStyle/>
        <a:p>
          <a:endParaRPr lang="en-US"/>
        </a:p>
      </dgm:t>
    </dgm:pt>
    <dgm:pt modelId="{53769D63-A2AB-407D-88B0-C41ED2BE07F1}" type="parTrans" cxnId="{97B0A02E-BE1E-4885-BFCB-022C6E971A91}">
      <dgm:prSet/>
      <dgm:spPr/>
      <dgm:t>
        <a:bodyPr/>
        <a:lstStyle/>
        <a:p>
          <a:endParaRPr lang="en-US"/>
        </a:p>
      </dgm:t>
    </dgm:pt>
    <dgm:pt modelId="{46F7CFF6-8C40-4E63-933C-44F998FB3951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122 Colleges &amp; Universities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4970F1C-EB99-470C-AA30-B531C9EF82D5}" type="sibTrans" cxnId="{517ECC26-E9D9-4D63-83DA-351FEFDBD7BD}">
      <dgm:prSet/>
      <dgm:spPr/>
      <dgm:t>
        <a:bodyPr/>
        <a:lstStyle/>
        <a:p>
          <a:endParaRPr lang="en-US"/>
        </a:p>
      </dgm:t>
    </dgm:pt>
    <dgm:pt modelId="{F521C913-64CE-48B7-96CE-F6BA9D6F8B11}" type="parTrans" cxnId="{517ECC26-E9D9-4D63-83DA-351FEFDBD7BD}">
      <dgm:prSet/>
      <dgm:spPr/>
      <dgm:t>
        <a:bodyPr/>
        <a:lstStyle/>
        <a:p>
          <a:endParaRPr lang="en-US"/>
        </a:p>
      </dgm:t>
    </dgm:pt>
    <dgm:pt modelId="{C3D6C842-86D3-469C-A81F-D176950295A6}" type="pres">
      <dgm:prSet presAssocID="{751BDF98-C9B5-4176-AC00-19FD7FC6C2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1AEB5E-C54E-4D2E-919E-073257C9FF96}" type="pres">
      <dgm:prSet presAssocID="{751BDF98-C9B5-4176-AC00-19FD7FC6C2D8}" presName="radial" presStyleCnt="0">
        <dgm:presLayoutVars>
          <dgm:animLvl val="ctr"/>
        </dgm:presLayoutVars>
      </dgm:prSet>
      <dgm:spPr/>
    </dgm:pt>
    <dgm:pt modelId="{F02E054D-2AAC-48E4-A513-4EAE3DEBE5BB}" type="pres">
      <dgm:prSet presAssocID="{08509E00-AD73-4856-B67D-8DF2E3405841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9AD29527-0142-4034-A797-CC19E14C2792}" type="pres">
      <dgm:prSet presAssocID="{2D386554-50FB-4F26-810C-5DA5F4473EFD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CF449-80BE-4CD9-9257-34E9C43AE5F8}" type="pres">
      <dgm:prSet presAssocID="{78CBA9A1-6ADB-4D14-BECB-486216C13393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B7442-DA0A-485E-A2A2-11CC884945CD}" type="pres">
      <dgm:prSet presAssocID="{22DCAFF9-C5C6-4726-ACAF-62679C3B4459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C725C-B637-4338-9966-0F18E044A887}" type="pres">
      <dgm:prSet presAssocID="{319A6697-37C9-430B-8624-96F061742D6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44F6B-E111-4FC5-B32E-A5D5BEE38CD7}" type="pres">
      <dgm:prSet presAssocID="{C8CD3B4F-5B9E-41FA-AABE-D864773D6D24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0C2CC-28CE-4C68-BD3F-CEECBFC01CA5}" type="pres">
      <dgm:prSet presAssocID="{958EDAA9-9FCB-4522-8746-4A9E89383301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23547-4B7D-4F8A-A71F-FDCBC1615FC0}" type="pres">
      <dgm:prSet presAssocID="{46F7CFF6-8C40-4E63-933C-44F998FB3951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6D54B-48E1-4523-BC32-BDD3F97D961E}" srcId="{08509E00-AD73-4856-B67D-8DF2E3405841}" destId="{2D386554-50FB-4F26-810C-5DA5F4473EFD}" srcOrd="0" destOrd="0" parTransId="{FA35E4E8-A2C8-4D73-947B-312B1BEBD4BE}" sibTransId="{936E127B-47AA-44AA-BA45-B525A91314A8}"/>
    <dgm:cxn modelId="{517ECC26-E9D9-4D63-83DA-351FEFDBD7BD}" srcId="{08509E00-AD73-4856-B67D-8DF2E3405841}" destId="{46F7CFF6-8C40-4E63-933C-44F998FB3951}" srcOrd="6" destOrd="0" parTransId="{F521C913-64CE-48B7-96CE-F6BA9D6F8B11}" sibTransId="{44970F1C-EB99-470C-AA30-B531C9EF82D5}"/>
    <dgm:cxn modelId="{DFC27E10-6CFB-4054-AC1A-8362F4066D89}" type="presOf" srcId="{2D386554-50FB-4F26-810C-5DA5F4473EFD}" destId="{9AD29527-0142-4034-A797-CC19E14C2792}" srcOrd="0" destOrd="0" presId="urn:microsoft.com/office/officeart/2005/8/layout/radial3"/>
    <dgm:cxn modelId="{E39C906C-C659-4937-84BE-0EC23C813AB3}" srcId="{08509E00-AD73-4856-B67D-8DF2E3405841}" destId="{78CBA9A1-6ADB-4D14-BECB-486216C13393}" srcOrd="1" destOrd="0" parTransId="{581EF810-D873-4AE6-8D2C-D5158A16088B}" sibTransId="{8F5EC76D-951F-4008-9FF2-D8CD63A6607D}"/>
    <dgm:cxn modelId="{D6C2F40A-73EB-43CE-92A4-386C782A4D3E}" srcId="{08509E00-AD73-4856-B67D-8DF2E3405841}" destId="{319A6697-37C9-430B-8624-96F061742D6A}" srcOrd="3" destOrd="0" parTransId="{6965D410-B31C-4C7D-A838-8F71D3DE431D}" sibTransId="{ECF33D89-95B0-4BE8-8C52-786DEB7E4719}"/>
    <dgm:cxn modelId="{68D58B34-5F89-44C0-A592-3D9CD77CBBF9}" type="presOf" srcId="{958EDAA9-9FCB-4522-8746-4A9E89383301}" destId="{B4A0C2CC-28CE-4C68-BD3F-CEECBFC01CA5}" srcOrd="0" destOrd="0" presId="urn:microsoft.com/office/officeart/2005/8/layout/radial3"/>
    <dgm:cxn modelId="{BA9D601E-12AE-4F63-91F0-10CABF0CE840}" srcId="{08509E00-AD73-4856-B67D-8DF2E3405841}" destId="{C8CD3B4F-5B9E-41FA-AABE-D864773D6D24}" srcOrd="4" destOrd="0" parTransId="{C51DB8BC-9EC9-4D69-A7F8-C61B3DD9EB79}" sibTransId="{6B05AD39-F6DE-4820-A430-D378AAFF65FE}"/>
    <dgm:cxn modelId="{48B87C90-BDC4-45B6-A8A5-80BA94D4FB55}" type="presOf" srcId="{22DCAFF9-C5C6-4726-ACAF-62679C3B4459}" destId="{623B7442-DA0A-485E-A2A2-11CC884945CD}" srcOrd="0" destOrd="0" presId="urn:microsoft.com/office/officeart/2005/8/layout/radial3"/>
    <dgm:cxn modelId="{FE53E29B-3DAA-4110-94C9-9608E662499A}" type="presOf" srcId="{46F7CFF6-8C40-4E63-933C-44F998FB3951}" destId="{31923547-4B7D-4F8A-A71F-FDCBC1615FC0}" srcOrd="0" destOrd="0" presId="urn:microsoft.com/office/officeart/2005/8/layout/radial3"/>
    <dgm:cxn modelId="{5D85FEBD-3726-46A2-A1B8-4B7144E06800}" type="presOf" srcId="{751BDF98-C9B5-4176-AC00-19FD7FC6C2D8}" destId="{C3D6C842-86D3-469C-A81F-D176950295A6}" srcOrd="0" destOrd="0" presId="urn:microsoft.com/office/officeart/2005/8/layout/radial3"/>
    <dgm:cxn modelId="{55077F4B-332B-4460-8938-DB290BCBAE23}" srcId="{08509E00-AD73-4856-B67D-8DF2E3405841}" destId="{22DCAFF9-C5C6-4726-ACAF-62679C3B4459}" srcOrd="2" destOrd="0" parTransId="{836FA00F-73ED-4300-B190-431992A33DD6}" sibTransId="{F79CF27A-3E11-41F8-9C5C-6359167FAA32}"/>
    <dgm:cxn modelId="{C39F6D38-D241-4AAD-A236-4C0AF7E8B73B}" type="presOf" srcId="{C8CD3B4F-5B9E-41FA-AABE-D864773D6D24}" destId="{A2244F6B-E111-4FC5-B32E-A5D5BEE38CD7}" srcOrd="0" destOrd="0" presId="urn:microsoft.com/office/officeart/2005/8/layout/radial3"/>
    <dgm:cxn modelId="{5C190A2B-B7AE-493C-98A8-1254F4AFCD43}" type="presOf" srcId="{08509E00-AD73-4856-B67D-8DF2E3405841}" destId="{F02E054D-2AAC-48E4-A513-4EAE3DEBE5BB}" srcOrd="0" destOrd="0" presId="urn:microsoft.com/office/officeart/2005/8/layout/radial3"/>
    <dgm:cxn modelId="{A6422285-03F8-4C12-A171-AA56A3D70510}" type="presOf" srcId="{319A6697-37C9-430B-8624-96F061742D6A}" destId="{39DC725C-B637-4338-9966-0F18E044A887}" srcOrd="0" destOrd="0" presId="urn:microsoft.com/office/officeart/2005/8/layout/radial3"/>
    <dgm:cxn modelId="{02EC968B-D7EA-41FE-AA03-61E6E8C3CA3E}" srcId="{08509E00-AD73-4856-B67D-8DF2E3405841}" destId="{958EDAA9-9FCB-4522-8746-4A9E89383301}" srcOrd="5" destOrd="0" parTransId="{4E59F64D-8B6A-444D-ABA6-76065E3AD9CA}" sibTransId="{9F61467D-411C-431B-A7D3-4526D6EAA8E6}"/>
    <dgm:cxn modelId="{A0BC11AA-BA59-490C-9FB9-D79AD0A411A0}" type="presOf" srcId="{78CBA9A1-6ADB-4D14-BECB-486216C13393}" destId="{62FCF449-80BE-4CD9-9257-34E9C43AE5F8}" srcOrd="0" destOrd="0" presId="urn:microsoft.com/office/officeart/2005/8/layout/radial3"/>
    <dgm:cxn modelId="{97B0A02E-BE1E-4885-BFCB-022C6E971A91}" srcId="{751BDF98-C9B5-4176-AC00-19FD7FC6C2D8}" destId="{08509E00-AD73-4856-B67D-8DF2E3405841}" srcOrd="0" destOrd="0" parTransId="{53769D63-A2AB-407D-88B0-C41ED2BE07F1}" sibTransId="{F9938D58-EEFF-451F-85E1-B9E43DA70602}"/>
    <dgm:cxn modelId="{738570AD-F4D5-44C1-9A28-11C3E3E1AE12}" type="presParOf" srcId="{C3D6C842-86D3-469C-A81F-D176950295A6}" destId="{881AEB5E-C54E-4D2E-919E-073257C9FF96}" srcOrd="0" destOrd="0" presId="urn:microsoft.com/office/officeart/2005/8/layout/radial3"/>
    <dgm:cxn modelId="{6DBEA983-4C2C-47E5-9A0C-5C27AC8B31B9}" type="presParOf" srcId="{881AEB5E-C54E-4D2E-919E-073257C9FF96}" destId="{F02E054D-2AAC-48E4-A513-4EAE3DEBE5BB}" srcOrd="0" destOrd="0" presId="urn:microsoft.com/office/officeart/2005/8/layout/radial3"/>
    <dgm:cxn modelId="{F07D6727-2114-43BD-9591-6C9C39867C73}" type="presParOf" srcId="{881AEB5E-C54E-4D2E-919E-073257C9FF96}" destId="{9AD29527-0142-4034-A797-CC19E14C2792}" srcOrd="1" destOrd="0" presId="urn:microsoft.com/office/officeart/2005/8/layout/radial3"/>
    <dgm:cxn modelId="{05C1DB1A-6D1A-4235-A944-24F620B255E2}" type="presParOf" srcId="{881AEB5E-C54E-4D2E-919E-073257C9FF96}" destId="{62FCF449-80BE-4CD9-9257-34E9C43AE5F8}" srcOrd="2" destOrd="0" presId="urn:microsoft.com/office/officeart/2005/8/layout/radial3"/>
    <dgm:cxn modelId="{3763A4DC-08EE-4A56-949E-7C010F467618}" type="presParOf" srcId="{881AEB5E-C54E-4D2E-919E-073257C9FF96}" destId="{623B7442-DA0A-485E-A2A2-11CC884945CD}" srcOrd="3" destOrd="0" presId="urn:microsoft.com/office/officeart/2005/8/layout/radial3"/>
    <dgm:cxn modelId="{DEC32CA3-B108-4123-AF27-01BA248F12A8}" type="presParOf" srcId="{881AEB5E-C54E-4D2E-919E-073257C9FF96}" destId="{39DC725C-B637-4338-9966-0F18E044A887}" srcOrd="4" destOrd="0" presId="urn:microsoft.com/office/officeart/2005/8/layout/radial3"/>
    <dgm:cxn modelId="{A9CA30A0-76C1-4D3D-B749-CB790C07330E}" type="presParOf" srcId="{881AEB5E-C54E-4D2E-919E-073257C9FF96}" destId="{A2244F6B-E111-4FC5-B32E-A5D5BEE38CD7}" srcOrd="5" destOrd="0" presId="urn:microsoft.com/office/officeart/2005/8/layout/radial3"/>
    <dgm:cxn modelId="{CB1545E2-9BEA-475B-9A0C-7C8C65D321B1}" type="presParOf" srcId="{881AEB5E-C54E-4D2E-919E-073257C9FF96}" destId="{B4A0C2CC-28CE-4C68-BD3F-CEECBFC01CA5}" srcOrd="6" destOrd="0" presId="urn:microsoft.com/office/officeart/2005/8/layout/radial3"/>
    <dgm:cxn modelId="{3B083878-863F-46A0-978B-C3BEB21F810A}" type="presParOf" srcId="{881AEB5E-C54E-4D2E-919E-073257C9FF96}" destId="{31923547-4B7D-4F8A-A71F-FDCBC1615FC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5A47EB-B3B1-4903-A890-5DDADEA9791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C25344-FEB1-442A-88B5-7997ED7FFF9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marL="0" indent="0" algn="l"/>
          <a:r>
            <a:rPr lang="en-US" sz="2400" dirty="0" smtClean="0"/>
            <a:t>New model of economic development</a:t>
          </a:r>
          <a:endParaRPr lang="en-US" sz="2400" dirty="0"/>
        </a:p>
      </dgm:t>
    </dgm:pt>
    <dgm:pt modelId="{F2842B9F-5134-4209-988D-DD870E0AB9B8}" type="parTrans" cxnId="{B4DD0DFD-B0E7-45B0-AE8F-778DA748B2A8}">
      <dgm:prSet/>
      <dgm:spPr/>
      <dgm:t>
        <a:bodyPr/>
        <a:lstStyle/>
        <a:p>
          <a:endParaRPr lang="en-US"/>
        </a:p>
      </dgm:t>
    </dgm:pt>
    <dgm:pt modelId="{7C8A452E-717C-42F8-AEA1-0F108EE576A1}" type="sibTrans" cxnId="{B4DD0DFD-B0E7-45B0-AE8F-778DA748B2A8}">
      <dgm:prSet/>
      <dgm:spPr/>
      <dgm:t>
        <a:bodyPr/>
        <a:lstStyle/>
        <a:p>
          <a:endParaRPr lang="en-US"/>
        </a:p>
      </dgm:t>
    </dgm:pt>
    <dgm:pt modelId="{56574DA1-F84E-4588-AD84-4113DD7845A8}">
      <dgm:prSet phldrT="[Text]" custT="1"/>
      <dgm:spPr/>
      <dgm:t>
        <a:bodyPr/>
        <a:lstStyle/>
        <a:p>
          <a:r>
            <a:rPr lang="en-US" sz="1900" dirty="0" smtClean="0"/>
            <a:t>Innovation sectors require a  different model of investment</a:t>
          </a:r>
          <a:endParaRPr lang="en-US" sz="1900" dirty="0"/>
        </a:p>
      </dgm:t>
    </dgm:pt>
    <dgm:pt modelId="{C34A8E9A-A30E-46C0-A01C-3BB9DE685D44}" type="parTrans" cxnId="{39608AED-43CF-40FB-A2D7-A35D705A944A}">
      <dgm:prSet/>
      <dgm:spPr/>
      <dgm:t>
        <a:bodyPr/>
        <a:lstStyle/>
        <a:p>
          <a:endParaRPr lang="en-US"/>
        </a:p>
      </dgm:t>
    </dgm:pt>
    <dgm:pt modelId="{424BC40B-BA88-4E98-BDFA-460C5D1A251E}" type="sibTrans" cxnId="{39608AED-43CF-40FB-A2D7-A35D705A944A}">
      <dgm:prSet/>
      <dgm:spPr/>
      <dgm:t>
        <a:bodyPr/>
        <a:lstStyle/>
        <a:p>
          <a:endParaRPr lang="en-US"/>
        </a:p>
      </dgm:t>
    </dgm:pt>
    <dgm:pt modelId="{CA9785C2-8DB5-4274-BEB9-F5AAE2AC3CF1}">
      <dgm:prSet phldrT="[Text]" custT="1"/>
      <dgm:spPr/>
      <dgm:t>
        <a:bodyPr/>
        <a:lstStyle/>
        <a:p>
          <a:r>
            <a:rPr lang="en-US" sz="1900" dirty="0" smtClean="0"/>
            <a:t>“Bottom-up” investing vs.            “top-down”</a:t>
          </a:r>
          <a:endParaRPr lang="en-US" sz="1900" dirty="0"/>
        </a:p>
      </dgm:t>
    </dgm:pt>
    <dgm:pt modelId="{823C302A-FE61-4BF3-B09D-F27A953507D7}" type="parTrans" cxnId="{AC2EF42C-88ED-424D-BC01-F2EDD93AA3AE}">
      <dgm:prSet/>
      <dgm:spPr/>
      <dgm:t>
        <a:bodyPr/>
        <a:lstStyle/>
        <a:p>
          <a:endParaRPr lang="en-US"/>
        </a:p>
      </dgm:t>
    </dgm:pt>
    <dgm:pt modelId="{3B0FB473-4CA7-42CE-B955-652A097F7EB8}" type="sibTrans" cxnId="{AC2EF42C-88ED-424D-BC01-F2EDD93AA3AE}">
      <dgm:prSet/>
      <dgm:spPr/>
      <dgm:t>
        <a:bodyPr/>
        <a:lstStyle/>
        <a:p>
          <a:endParaRPr lang="en-US"/>
        </a:p>
      </dgm:t>
    </dgm:pt>
    <dgm:pt modelId="{0141DA8F-5C62-4DAC-B2D6-46417AA55C97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pPr algn="l"/>
          <a:r>
            <a:rPr lang="en-US" sz="2400" dirty="0" smtClean="0"/>
            <a:t>Program administration</a:t>
          </a:r>
          <a:endParaRPr lang="en-US" sz="2400" dirty="0"/>
        </a:p>
      </dgm:t>
    </dgm:pt>
    <dgm:pt modelId="{CCD9F38D-EC6C-4404-900F-6F2AE2972E4D}" type="parTrans" cxnId="{C94FF613-A2E2-48D9-9892-DF7BCC033ABF}">
      <dgm:prSet/>
      <dgm:spPr/>
      <dgm:t>
        <a:bodyPr/>
        <a:lstStyle/>
        <a:p>
          <a:endParaRPr lang="en-US"/>
        </a:p>
      </dgm:t>
    </dgm:pt>
    <dgm:pt modelId="{59DDB9D0-908C-4BAF-8EF5-68A7092A7EA5}" type="sibTrans" cxnId="{C94FF613-A2E2-48D9-9892-DF7BCC033ABF}">
      <dgm:prSet/>
      <dgm:spPr/>
      <dgm:t>
        <a:bodyPr/>
        <a:lstStyle/>
        <a:p>
          <a:endParaRPr lang="en-US"/>
        </a:p>
      </dgm:t>
    </dgm:pt>
    <dgm:pt modelId="{4C7B0E66-D050-46D5-ABA1-EC674CA6D016}">
      <dgm:prSet phldrT="[Text]" custT="1"/>
      <dgm:spPr/>
      <dgm:t>
        <a:bodyPr/>
        <a:lstStyle/>
        <a:p>
          <a:r>
            <a:rPr lang="en-US" sz="1900" dirty="0" smtClean="0"/>
            <a:t>Awards based on competitive process</a:t>
          </a:r>
          <a:endParaRPr lang="en-US" sz="1900" dirty="0"/>
        </a:p>
      </dgm:t>
    </dgm:pt>
    <dgm:pt modelId="{6F9D13FC-17E8-446E-AA34-CA661CA7B536}" type="parTrans" cxnId="{B42D4E75-066F-46C2-BD1D-52ACAF790A07}">
      <dgm:prSet/>
      <dgm:spPr/>
      <dgm:t>
        <a:bodyPr/>
        <a:lstStyle/>
        <a:p>
          <a:endParaRPr lang="en-US"/>
        </a:p>
      </dgm:t>
    </dgm:pt>
    <dgm:pt modelId="{E0E220AA-34AC-42EA-BE99-5ECBF44C6FD8}" type="sibTrans" cxnId="{B42D4E75-066F-46C2-BD1D-52ACAF790A07}">
      <dgm:prSet/>
      <dgm:spPr/>
      <dgm:t>
        <a:bodyPr/>
        <a:lstStyle/>
        <a:p>
          <a:endParaRPr lang="en-US"/>
        </a:p>
      </dgm:t>
    </dgm:pt>
    <dgm:pt modelId="{81AAB1DB-29C1-48BF-AFC2-FEBE765B6712}">
      <dgm:prSet phldrT="[Text]" custT="1"/>
      <dgm:spPr/>
      <dgm:t>
        <a:bodyPr/>
        <a:lstStyle/>
        <a:p>
          <a:r>
            <a:rPr lang="en-US" sz="1900" dirty="0" smtClean="0"/>
            <a:t>Investment decisions guided by external multi-disciplinary experts (i.e. “wisdom of crowds”)</a:t>
          </a:r>
          <a:endParaRPr lang="en-US" sz="1900" dirty="0"/>
        </a:p>
      </dgm:t>
    </dgm:pt>
    <dgm:pt modelId="{1E6F35BE-3F4F-44E3-8F75-7DB6744E5042}" type="parTrans" cxnId="{9E8DDD3A-C73B-48BC-9FB3-73B96936285C}">
      <dgm:prSet/>
      <dgm:spPr/>
      <dgm:t>
        <a:bodyPr/>
        <a:lstStyle/>
        <a:p>
          <a:endParaRPr lang="en-US"/>
        </a:p>
      </dgm:t>
    </dgm:pt>
    <dgm:pt modelId="{F9C736BB-6FDA-483C-AD7B-8C5E5138EF31}" type="sibTrans" cxnId="{9E8DDD3A-C73B-48BC-9FB3-73B96936285C}">
      <dgm:prSet/>
      <dgm:spPr/>
      <dgm:t>
        <a:bodyPr/>
        <a:lstStyle/>
        <a:p>
          <a:endParaRPr lang="en-US"/>
        </a:p>
      </dgm:t>
    </dgm:pt>
    <dgm:pt modelId="{E55969C2-963B-4774-8567-2F6FC78AC5D3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en-US" sz="2400" dirty="0" smtClean="0"/>
            <a:t>Portfolio                  approach</a:t>
          </a:r>
          <a:endParaRPr lang="en-US" sz="2400" dirty="0"/>
        </a:p>
      </dgm:t>
    </dgm:pt>
    <dgm:pt modelId="{96371CE7-D338-4FD8-A8FA-21A34C443E1C}" type="parTrans" cxnId="{B6C007B1-9B35-4CBC-84AA-F9FCFBD87DEA}">
      <dgm:prSet/>
      <dgm:spPr/>
      <dgm:t>
        <a:bodyPr/>
        <a:lstStyle/>
        <a:p>
          <a:endParaRPr lang="en-US"/>
        </a:p>
      </dgm:t>
    </dgm:pt>
    <dgm:pt modelId="{D4383584-B58B-4F7E-9A7C-C7E2C4AF3A21}" type="sibTrans" cxnId="{B6C007B1-9B35-4CBC-84AA-F9FCFBD87DEA}">
      <dgm:prSet/>
      <dgm:spPr/>
      <dgm:t>
        <a:bodyPr/>
        <a:lstStyle/>
        <a:p>
          <a:endParaRPr lang="en-US"/>
        </a:p>
      </dgm:t>
    </dgm:pt>
    <dgm:pt modelId="{67D43809-32F2-4EAA-9DD2-B8CEBC0BE65C}">
      <dgm:prSet phldrT="[Text]" custT="1"/>
      <dgm:spPr/>
      <dgm:t>
        <a:bodyPr/>
        <a:lstStyle/>
        <a:p>
          <a:r>
            <a:rPr lang="en-US" sz="1900" dirty="0" smtClean="0"/>
            <a:t>Array of programs to fill critical gaps</a:t>
          </a:r>
          <a:endParaRPr lang="en-US" sz="1900" dirty="0"/>
        </a:p>
      </dgm:t>
    </dgm:pt>
    <dgm:pt modelId="{7DE5F06E-32ED-464F-B3FD-5352E9B2DFD5}" type="parTrans" cxnId="{1458AA6C-A2C9-4108-B52F-3FBC602E3A5F}">
      <dgm:prSet/>
      <dgm:spPr/>
      <dgm:t>
        <a:bodyPr/>
        <a:lstStyle/>
        <a:p>
          <a:endParaRPr lang="en-US"/>
        </a:p>
      </dgm:t>
    </dgm:pt>
    <dgm:pt modelId="{3F62BE83-B0CE-4F68-969B-7E744945F323}" type="sibTrans" cxnId="{1458AA6C-A2C9-4108-B52F-3FBC602E3A5F}">
      <dgm:prSet/>
      <dgm:spPr/>
      <dgm:t>
        <a:bodyPr/>
        <a:lstStyle/>
        <a:p>
          <a:endParaRPr lang="en-US"/>
        </a:p>
      </dgm:t>
    </dgm:pt>
    <dgm:pt modelId="{2735698A-5C26-46F6-B52C-838D1DE1FBD1}">
      <dgm:prSet phldrT="[Text]" custT="1"/>
      <dgm:spPr/>
      <dgm:t>
        <a:bodyPr/>
        <a:lstStyle/>
        <a:p>
          <a:r>
            <a:rPr lang="en-US" sz="1900" dirty="0" smtClean="0"/>
            <a:t>Recognizes that innovation requires multiple enabling factors</a:t>
          </a:r>
          <a:endParaRPr lang="en-US" sz="1900" dirty="0"/>
        </a:p>
      </dgm:t>
    </dgm:pt>
    <dgm:pt modelId="{78BB0877-41F1-4EE0-8E32-4C3EADF3F0F1}" type="parTrans" cxnId="{2EB14498-6D81-4679-BD45-56281F8B2C9F}">
      <dgm:prSet/>
      <dgm:spPr/>
      <dgm:t>
        <a:bodyPr/>
        <a:lstStyle/>
        <a:p>
          <a:endParaRPr lang="en-US"/>
        </a:p>
      </dgm:t>
    </dgm:pt>
    <dgm:pt modelId="{BB42DAEC-ACBF-4348-AF2A-5CA0D89A0858}" type="sibTrans" cxnId="{2EB14498-6D81-4679-BD45-56281F8B2C9F}">
      <dgm:prSet/>
      <dgm:spPr/>
      <dgm:t>
        <a:bodyPr/>
        <a:lstStyle/>
        <a:p>
          <a:endParaRPr lang="en-US"/>
        </a:p>
      </dgm:t>
    </dgm:pt>
    <dgm:pt modelId="{6DC0DADD-9D5F-422B-8AD4-7EA26652ABA9}" type="pres">
      <dgm:prSet presAssocID="{955A47EB-B3B1-4903-A890-5DDADEA9791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983FC-33F6-4637-B652-19E6D4987138}" type="pres">
      <dgm:prSet presAssocID="{6EC25344-FEB1-442A-88B5-7997ED7FFF98}" presName="circle1" presStyleLbl="node1" presStyleIdx="0" presStyleCnt="3"/>
      <dgm:spPr>
        <a:solidFill>
          <a:schemeClr val="accent1"/>
        </a:solidFill>
      </dgm:spPr>
    </dgm:pt>
    <dgm:pt modelId="{0A0433D9-CA37-4F48-82CC-D678387F4B5E}" type="pres">
      <dgm:prSet presAssocID="{6EC25344-FEB1-442A-88B5-7997ED7FFF98}" presName="space" presStyleCnt="0"/>
      <dgm:spPr/>
    </dgm:pt>
    <dgm:pt modelId="{9EC3E77C-28CD-491B-8AA5-F96527CDAB2D}" type="pres">
      <dgm:prSet presAssocID="{6EC25344-FEB1-442A-88B5-7997ED7FFF98}" presName="rect1" presStyleLbl="alignAcc1" presStyleIdx="0" presStyleCnt="3"/>
      <dgm:spPr/>
      <dgm:t>
        <a:bodyPr/>
        <a:lstStyle/>
        <a:p>
          <a:endParaRPr lang="en-US"/>
        </a:p>
      </dgm:t>
    </dgm:pt>
    <dgm:pt modelId="{A153DE61-336F-4769-A67D-3182262E8B51}" type="pres">
      <dgm:prSet presAssocID="{0141DA8F-5C62-4DAC-B2D6-46417AA55C97}" presName="vertSpace2" presStyleLbl="node1" presStyleIdx="0" presStyleCnt="3"/>
      <dgm:spPr/>
    </dgm:pt>
    <dgm:pt modelId="{47E1B12A-6627-42D7-A5FC-534EB9855437}" type="pres">
      <dgm:prSet presAssocID="{0141DA8F-5C62-4DAC-B2D6-46417AA55C97}" presName="circle2" presStyleLbl="node1" presStyleIdx="1" presStyleCnt="3"/>
      <dgm:spPr>
        <a:solidFill>
          <a:schemeClr val="accent5"/>
        </a:solidFill>
      </dgm:spPr>
    </dgm:pt>
    <dgm:pt modelId="{CC76310C-3792-45D5-A6B9-968896CF7BD8}" type="pres">
      <dgm:prSet presAssocID="{0141DA8F-5C62-4DAC-B2D6-46417AA55C97}" presName="rect2" presStyleLbl="alignAcc1" presStyleIdx="1" presStyleCnt="3"/>
      <dgm:spPr/>
      <dgm:t>
        <a:bodyPr/>
        <a:lstStyle/>
        <a:p>
          <a:endParaRPr lang="en-US"/>
        </a:p>
      </dgm:t>
    </dgm:pt>
    <dgm:pt modelId="{C3453DE4-35D6-436F-B606-659BC2C1B7C3}" type="pres">
      <dgm:prSet presAssocID="{E55969C2-963B-4774-8567-2F6FC78AC5D3}" presName="vertSpace3" presStyleLbl="node1" presStyleIdx="1" presStyleCnt="3"/>
      <dgm:spPr/>
    </dgm:pt>
    <dgm:pt modelId="{D78992BC-C08D-41F9-A3A8-31C76041E7DA}" type="pres">
      <dgm:prSet presAssocID="{E55969C2-963B-4774-8567-2F6FC78AC5D3}" presName="circle3" presStyleLbl="node1" presStyleIdx="2" presStyleCnt="3"/>
      <dgm:spPr>
        <a:solidFill>
          <a:schemeClr val="accent3"/>
        </a:solidFill>
      </dgm:spPr>
    </dgm:pt>
    <dgm:pt modelId="{0B3D3BE9-1454-47F1-85C2-7A3112120851}" type="pres">
      <dgm:prSet presAssocID="{E55969C2-963B-4774-8567-2F6FC78AC5D3}" presName="rect3" presStyleLbl="alignAcc1" presStyleIdx="2" presStyleCnt="3"/>
      <dgm:spPr/>
      <dgm:t>
        <a:bodyPr/>
        <a:lstStyle/>
        <a:p>
          <a:endParaRPr lang="en-US"/>
        </a:p>
      </dgm:t>
    </dgm:pt>
    <dgm:pt modelId="{768032B5-CA7E-4C0E-8837-7FAB59A3FE0D}" type="pres">
      <dgm:prSet presAssocID="{6EC25344-FEB1-442A-88B5-7997ED7FFF9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536AB-48B3-4B9A-A84A-BBD7BFF9E610}" type="pres">
      <dgm:prSet presAssocID="{6EC25344-FEB1-442A-88B5-7997ED7FFF98}" presName="rect1ChTx" presStyleLbl="alignAcc1" presStyleIdx="2" presStyleCnt="3" custScaleX="131651" custLinFactNeighborX="-7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8CDAF-65CF-45F3-A31B-935A9C14032A}" type="pres">
      <dgm:prSet presAssocID="{0141DA8F-5C62-4DAC-B2D6-46417AA55C9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885CF-9415-47AC-85CF-7E52491C25BB}" type="pres">
      <dgm:prSet presAssocID="{0141DA8F-5C62-4DAC-B2D6-46417AA55C97}" presName="rect2ChTx" presStyleLbl="alignAcc1" presStyleIdx="2" presStyleCnt="3" custScaleX="131923" custLinFactNeighborX="-7981" custLinFactNeighborY="-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CBA50-ECEE-465D-814E-52C4CB8DBEED}" type="pres">
      <dgm:prSet presAssocID="{E55969C2-963B-4774-8567-2F6FC78AC5D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7045A-3CD8-48F0-90F7-1998F7C72193}" type="pres">
      <dgm:prSet presAssocID="{E55969C2-963B-4774-8567-2F6FC78AC5D3}" presName="rect3ChTx" presStyleLbl="alignAcc1" presStyleIdx="2" presStyleCnt="3" custScaleX="128612" custLinFactNeighborX="-10278" custLinFactNeighborY="-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34FB49-83E4-4EF9-8D7D-9B00FC581E9C}" type="presOf" srcId="{81AAB1DB-29C1-48BF-AFC2-FEBE765B6712}" destId="{6C8885CF-9415-47AC-85CF-7E52491C25BB}" srcOrd="0" destOrd="1" presId="urn:microsoft.com/office/officeart/2005/8/layout/target3"/>
    <dgm:cxn modelId="{1458AA6C-A2C9-4108-B52F-3FBC602E3A5F}" srcId="{E55969C2-963B-4774-8567-2F6FC78AC5D3}" destId="{67D43809-32F2-4EAA-9DD2-B8CEBC0BE65C}" srcOrd="0" destOrd="0" parTransId="{7DE5F06E-32ED-464F-B3FD-5352E9B2DFD5}" sibTransId="{3F62BE83-B0CE-4F68-969B-7E744945F323}"/>
    <dgm:cxn modelId="{C8AF1C8E-F6D6-4B43-B6F8-08B8BB9A9F8E}" type="presOf" srcId="{0141DA8F-5C62-4DAC-B2D6-46417AA55C97}" destId="{15B8CDAF-65CF-45F3-A31B-935A9C14032A}" srcOrd="1" destOrd="0" presId="urn:microsoft.com/office/officeart/2005/8/layout/target3"/>
    <dgm:cxn modelId="{72420414-5918-4455-8FD9-9D18871F9FF9}" type="presOf" srcId="{6EC25344-FEB1-442A-88B5-7997ED7FFF98}" destId="{768032B5-CA7E-4C0E-8837-7FAB59A3FE0D}" srcOrd="1" destOrd="0" presId="urn:microsoft.com/office/officeart/2005/8/layout/target3"/>
    <dgm:cxn modelId="{2EB14498-6D81-4679-BD45-56281F8B2C9F}" srcId="{E55969C2-963B-4774-8567-2F6FC78AC5D3}" destId="{2735698A-5C26-46F6-B52C-838D1DE1FBD1}" srcOrd="1" destOrd="0" parTransId="{78BB0877-41F1-4EE0-8E32-4C3EADF3F0F1}" sibTransId="{BB42DAEC-ACBF-4348-AF2A-5CA0D89A0858}"/>
    <dgm:cxn modelId="{5A1F5837-57F2-45AD-B113-729843BB1DB8}" type="presOf" srcId="{0141DA8F-5C62-4DAC-B2D6-46417AA55C97}" destId="{CC76310C-3792-45D5-A6B9-968896CF7BD8}" srcOrd="0" destOrd="0" presId="urn:microsoft.com/office/officeart/2005/8/layout/target3"/>
    <dgm:cxn modelId="{B4DD0DFD-B0E7-45B0-AE8F-778DA748B2A8}" srcId="{955A47EB-B3B1-4903-A890-5DDADEA97913}" destId="{6EC25344-FEB1-442A-88B5-7997ED7FFF98}" srcOrd="0" destOrd="0" parTransId="{F2842B9F-5134-4209-988D-DD870E0AB9B8}" sibTransId="{7C8A452E-717C-42F8-AEA1-0F108EE576A1}"/>
    <dgm:cxn modelId="{79B44FA3-3699-4092-8194-1DED1881183D}" type="presOf" srcId="{2735698A-5C26-46F6-B52C-838D1DE1FBD1}" destId="{E867045A-3CD8-48F0-90F7-1998F7C72193}" srcOrd="0" destOrd="1" presId="urn:microsoft.com/office/officeart/2005/8/layout/target3"/>
    <dgm:cxn modelId="{39608AED-43CF-40FB-A2D7-A35D705A944A}" srcId="{6EC25344-FEB1-442A-88B5-7997ED7FFF98}" destId="{56574DA1-F84E-4588-AD84-4113DD7845A8}" srcOrd="0" destOrd="0" parTransId="{C34A8E9A-A30E-46C0-A01C-3BB9DE685D44}" sibTransId="{424BC40B-BA88-4E98-BDFA-460C5D1A251E}"/>
    <dgm:cxn modelId="{7A30951C-198F-47CC-BAD9-4730A4644FE5}" type="presOf" srcId="{CA9785C2-8DB5-4274-BEB9-F5AAE2AC3CF1}" destId="{77E536AB-48B3-4B9A-A84A-BBD7BFF9E610}" srcOrd="0" destOrd="1" presId="urn:microsoft.com/office/officeart/2005/8/layout/target3"/>
    <dgm:cxn modelId="{7F42C48B-4CBE-4627-949D-7B7C74D70EEA}" type="presOf" srcId="{56574DA1-F84E-4588-AD84-4113DD7845A8}" destId="{77E536AB-48B3-4B9A-A84A-BBD7BFF9E610}" srcOrd="0" destOrd="0" presId="urn:microsoft.com/office/officeart/2005/8/layout/target3"/>
    <dgm:cxn modelId="{D4C6D69F-D449-4810-8F3F-AB9A69B9A909}" type="presOf" srcId="{E55969C2-963B-4774-8567-2F6FC78AC5D3}" destId="{DE5CBA50-ECEE-465D-814E-52C4CB8DBEED}" srcOrd="1" destOrd="0" presId="urn:microsoft.com/office/officeart/2005/8/layout/target3"/>
    <dgm:cxn modelId="{BAB035EB-F9C2-4890-8B46-7DBA8E25DBC1}" type="presOf" srcId="{4C7B0E66-D050-46D5-ABA1-EC674CA6D016}" destId="{6C8885CF-9415-47AC-85CF-7E52491C25BB}" srcOrd="0" destOrd="0" presId="urn:microsoft.com/office/officeart/2005/8/layout/target3"/>
    <dgm:cxn modelId="{9E8DDD3A-C73B-48BC-9FB3-73B96936285C}" srcId="{0141DA8F-5C62-4DAC-B2D6-46417AA55C97}" destId="{81AAB1DB-29C1-48BF-AFC2-FEBE765B6712}" srcOrd="1" destOrd="0" parTransId="{1E6F35BE-3F4F-44E3-8F75-7DB6744E5042}" sibTransId="{F9C736BB-6FDA-483C-AD7B-8C5E5138EF31}"/>
    <dgm:cxn modelId="{B6C007B1-9B35-4CBC-84AA-F9FCFBD87DEA}" srcId="{955A47EB-B3B1-4903-A890-5DDADEA97913}" destId="{E55969C2-963B-4774-8567-2F6FC78AC5D3}" srcOrd="2" destOrd="0" parTransId="{96371CE7-D338-4FD8-A8FA-21A34C443E1C}" sibTransId="{D4383584-B58B-4F7E-9A7C-C7E2C4AF3A21}"/>
    <dgm:cxn modelId="{B42D4E75-066F-46C2-BD1D-52ACAF790A07}" srcId="{0141DA8F-5C62-4DAC-B2D6-46417AA55C97}" destId="{4C7B0E66-D050-46D5-ABA1-EC674CA6D016}" srcOrd="0" destOrd="0" parTransId="{6F9D13FC-17E8-446E-AA34-CA661CA7B536}" sibTransId="{E0E220AA-34AC-42EA-BE99-5ECBF44C6FD8}"/>
    <dgm:cxn modelId="{78F29BFB-61E5-49E2-9C57-57DE0D49AA42}" type="presOf" srcId="{67D43809-32F2-4EAA-9DD2-B8CEBC0BE65C}" destId="{E867045A-3CD8-48F0-90F7-1998F7C72193}" srcOrd="0" destOrd="0" presId="urn:microsoft.com/office/officeart/2005/8/layout/target3"/>
    <dgm:cxn modelId="{6F8759DD-C47B-44FF-8CFF-0ECEF96C5C5C}" type="presOf" srcId="{6EC25344-FEB1-442A-88B5-7997ED7FFF98}" destId="{9EC3E77C-28CD-491B-8AA5-F96527CDAB2D}" srcOrd="0" destOrd="0" presId="urn:microsoft.com/office/officeart/2005/8/layout/target3"/>
    <dgm:cxn modelId="{A1F0EA3E-05E4-4915-B6D4-729454F2EA2F}" type="presOf" srcId="{E55969C2-963B-4774-8567-2F6FC78AC5D3}" destId="{0B3D3BE9-1454-47F1-85C2-7A3112120851}" srcOrd="0" destOrd="0" presId="urn:microsoft.com/office/officeart/2005/8/layout/target3"/>
    <dgm:cxn modelId="{763ED6DA-1A72-4A2D-B702-EBA13A593645}" type="presOf" srcId="{955A47EB-B3B1-4903-A890-5DDADEA97913}" destId="{6DC0DADD-9D5F-422B-8AD4-7EA26652ABA9}" srcOrd="0" destOrd="0" presId="urn:microsoft.com/office/officeart/2005/8/layout/target3"/>
    <dgm:cxn modelId="{AC2EF42C-88ED-424D-BC01-F2EDD93AA3AE}" srcId="{6EC25344-FEB1-442A-88B5-7997ED7FFF98}" destId="{CA9785C2-8DB5-4274-BEB9-F5AAE2AC3CF1}" srcOrd="1" destOrd="0" parTransId="{823C302A-FE61-4BF3-B09D-F27A953507D7}" sibTransId="{3B0FB473-4CA7-42CE-B955-652A097F7EB8}"/>
    <dgm:cxn modelId="{C94FF613-A2E2-48D9-9892-DF7BCC033ABF}" srcId="{955A47EB-B3B1-4903-A890-5DDADEA97913}" destId="{0141DA8F-5C62-4DAC-B2D6-46417AA55C97}" srcOrd="1" destOrd="0" parTransId="{CCD9F38D-EC6C-4404-900F-6F2AE2972E4D}" sibTransId="{59DDB9D0-908C-4BAF-8EF5-68A7092A7EA5}"/>
    <dgm:cxn modelId="{F8582D83-961C-4E32-B29F-F4EAACE0F345}" type="presParOf" srcId="{6DC0DADD-9D5F-422B-8AD4-7EA26652ABA9}" destId="{CB2983FC-33F6-4637-B652-19E6D4987138}" srcOrd="0" destOrd="0" presId="urn:microsoft.com/office/officeart/2005/8/layout/target3"/>
    <dgm:cxn modelId="{1DFBCED4-B134-42FD-89CB-A541A0D85748}" type="presParOf" srcId="{6DC0DADD-9D5F-422B-8AD4-7EA26652ABA9}" destId="{0A0433D9-CA37-4F48-82CC-D678387F4B5E}" srcOrd="1" destOrd="0" presId="urn:microsoft.com/office/officeart/2005/8/layout/target3"/>
    <dgm:cxn modelId="{21847051-3A02-4756-9432-07627E29A677}" type="presParOf" srcId="{6DC0DADD-9D5F-422B-8AD4-7EA26652ABA9}" destId="{9EC3E77C-28CD-491B-8AA5-F96527CDAB2D}" srcOrd="2" destOrd="0" presId="urn:microsoft.com/office/officeart/2005/8/layout/target3"/>
    <dgm:cxn modelId="{2047B83E-1FB4-4F46-B5D7-BCAC166134CD}" type="presParOf" srcId="{6DC0DADD-9D5F-422B-8AD4-7EA26652ABA9}" destId="{A153DE61-336F-4769-A67D-3182262E8B51}" srcOrd="3" destOrd="0" presId="urn:microsoft.com/office/officeart/2005/8/layout/target3"/>
    <dgm:cxn modelId="{741FE131-4E2A-4081-B3A4-43C4C28E742B}" type="presParOf" srcId="{6DC0DADD-9D5F-422B-8AD4-7EA26652ABA9}" destId="{47E1B12A-6627-42D7-A5FC-534EB9855437}" srcOrd="4" destOrd="0" presId="urn:microsoft.com/office/officeart/2005/8/layout/target3"/>
    <dgm:cxn modelId="{BBE39C22-5200-4CAB-8860-494C3ADE6B2D}" type="presParOf" srcId="{6DC0DADD-9D5F-422B-8AD4-7EA26652ABA9}" destId="{CC76310C-3792-45D5-A6B9-968896CF7BD8}" srcOrd="5" destOrd="0" presId="urn:microsoft.com/office/officeart/2005/8/layout/target3"/>
    <dgm:cxn modelId="{EF827C57-0658-44DC-A86B-8A824417C7AC}" type="presParOf" srcId="{6DC0DADD-9D5F-422B-8AD4-7EA26652ABA9}" destId="{C3453DE4-35D6-436F-B606-659BC2C1B7C3}" srcOrd="6" destOrd="0" presId="urn:microsoft.com/office/officeart/2005/8/layout/target3"/>
    <dgm:cxn modelId="{BAA5E5EE-113D-4F5A-8FF3-C4F234C4AF07}" type="presParOf" srcId="{6DC0DADD-9D5F-422B-8AD4-7EA26652ABA9}" destId="{D78992BC-C08D-41F9-A3A8-31C76041E7DA}" srcOrd="7" destOrd="0" presId="urn:microsoft.com/office/officeart/2005/8/layout/target3"/>
    <dgm:cxn modelId="{08057743-3091-48D8-AE29-C4C4950E38B5}" type="presParOf" srcId="{6DC0DADD-9D5F-422B-8AD4-7EA26652ABA9}" destId="{0B3D3BE9-1454-47F1-85C2-7A3112120851}" srcOrd="8" destOrd="0" presId="urn:microsoft.com/office/officeart/2005/8/layout/target3"/>
    <dgm:cxn modelId="{25C84E15-A8D6-4163-A06E-5CA7647504F4}" type="presParOf" srcId="{6DC0DADD-9D5F-422B-8AD4-7EA26652ABA9}" destId="{768032B5-CA7E-4C0E-8837-7FAB59A3FE0D}" srcOrd="9" destOrd="0" presId="urn:microsoft.com/office/officeart/2005/8/layout/target3"/>
    <dgm:cxn modelId="{BBCF321E-EC51-440C-BD52-36D648ADDF0A}" type="presParOf" srcId="{6DC0DADD-9D5F-422B-8AD4-7EA26652ABA9}" destId="{77E536AB-48B3-4B9A-A84A-BBD7BFF9E610}" srcOrd="10" destOrd="0" presId="urn:microsoft.com/office/officeart/2005/8/layout/target3"/>
    <dgm:cxn modelId="{9C4FAB08-E4A9-4578-AFE8-3B88001665E1}" type="presParOf" srcId="{6DC0DADD-9D5F-422B-8AD4-7EA26652ABA9}" destId="{15B8CDAF-65CF-45F3-A31B-935A9C14032A}" srcOrd="11" destOrd="0" presId="urn:microsoft.com/office/officeart/2005/8/layout/target3"/>
    <dgm:cxn modelId="{7F9ED6EF-301D-4409-8AD4-770454AEE78D}" type="presParOf" srcId="{6DC0DADD-9D5F-422B-8AD4-7EA26652ABA9}" destId="{6C8885CF-9415-47AC-85CF-7E52491C25BB}" srcOrd="12" destOrd="0" presId="urn:microsoft.com/office/officeart/2005/8/layout/target3"/>
    <dgm:cxn modelId="{5531FA4D-1292-4519-A97E-EEB4FF7F2D0F}" type="presParOf" srcId="{6DC0DADD-9D5F-422B-8AD4-7EA26652ABA9}" destId="{DE5CBA50-ECEE-465D-814E-52C4CB8DBEED}" srcOrd="13" destOrd="0" presId="urn:microsoft.com/office/officeart/2005/8/layout/target3"/>
    <dgm:cxn modelId="{8EC3317B-F2BF-4A6C-90A9-8D16A7E757AA}" type="presParOf" srcId="{6DC0DADD-9D5F-422B-8AD4-7EA26652ABA9}" destId="{E867045A-3CD8-48F0-90F7-1998F7C7219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C6A93-ED9F-483A-B523-69B14C4747B2}">
      <dsp:nvSpPr>
        <dsp:cNvPr id="0" name=""/>
        <dsp:cNvSpPr/>
      </dsp:nvSpPr>
      <dsp:spPr>
        <a:xfrm>
          <a:off x="0" y="0"/>
          <a:ext cx="2840347" cy="533399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itchFamily="34" charset="0"/>
              <a:cs typeface="Arial" pitchFamily="34" charset="0"/>
            </a:rPr>
            <a:t>Discovery</a:t>
          </a:r>
          <a:endParaRPr lang="en-US" sz="26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2706997" cy="533399"/>
      </dsp:txXfrm>
    </dsp:sp>
    <dsp:sp modelId="{4A53BEB7-5799-4D31-9295-21BDAE34040E}">
      <dsp:nvSpPr>
        <dsp:cNvPr id="0" name=""/>
        <dsp:cNvSpPr/>
      </dsp:nvSpPr>
      <dsp:spPr>
        <a:xfrm>
          <a:off x="2057398" y="0"/>
          <a:ext cx="2840347" cy="533399"/>
        </a:xfrm>
        <a:prstGeom prst="chevron">
          <a:avLst/>
        </a:prstGeom>
        <a:solidFill>
          <a:schemeClr val="accent5">
            <a:shade val="80000"/>
            <a:hueOff val="-416423"/>
            <a:satOff val="-32454"/>
            <a:lumOff val="189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itchFamily="34" charset="0"/>
              <a:cs typeface="Arial" pitchFamily="34" charset="0"/>
            </a:rPr>
            <a:t>Development</a:t>
          </a:r>
          <a:endParaRPr lang="en-US" sz="2600" kern="1200" dirty="0">
            <a:latin typeface="Arial" pitchFamily="34" charset="0"/>
            <a:cs typeface="Arial" pitchFamily="34" charset="0"/>
          </a:endParaRPr>
        </a:p>
      </dsp:txBody>
      <dsp:txXfrm>
        <a:off x="2324098" y="0"/>
        <a:ext cx="2306948" cy="533399"/>
      </dsp:txXfrm>
    </dsp:sp>
    <dsp:sp modelId="{FCD12103-83E2-4E36-B508-FA645CDCCEB1}">
      <dsp:nvSpPr>
        <dsp:cNvPr id="0" name=""/>
        <dsp:cNvSpPr/>
      </dsp:nvSpPr>
      <dsp:spPr>
        <a:xfrm>
          <a:off x="4547804" y="0"/>
          <a:ext cx="2840347" cy="533399"/>
        </a:xfrm>
        <a:prstGeom prst="chevron">
          <a:avLst/>
        </a:prstGeom>
        <a:solidFill>
          <a:schemeClr val="accent5">
            <a:shade val="80000"/>
            <a:hueOff val="-832845"/>
            <a:satOff val="-64907"/>
            <a:lumOff val="379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itchFamily="34" charset="0"/>
              <a:cs typeface="Arial" pitchFamily="34" charset="0"/>
            </a:rPr>
            <a:t>Delivery</a:t>
          </a:r>
          <a:endParaRPr lang="en-US" sz="2600" kern="1200" dirty="0">
            <a:latin typeface="Arial" pitchFamily="34" charset="0"/>
            <a:cs typeface="Arial" pitchFamily="34" charset="0"/>
          </a:endParaRPr>
        </a:p>
      </dsp:txBody>
      <dsp:txXfrm>
        <a:off x="4814504" y="0"/>
        <a:ext cx="2306948" cy="53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E054D-2AAC-48E4-A513-4EAE3DEBE5BB}">
      <dsp:nvSpPr>
        <dsp:cNvPr id="0" name=""/>
        <dsp:cNvSpPr/>
      </dsp:nvSpPr>
      <dsp:spPr>
        <a:xfrm>
          <a:off x="1154831" y="1168834"/>
          <a:ext cx="2795736" cy="279573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itchFamily="34" charset="0"/>
            <a:cs typeface="Arial" pitchFamily="34" charset="0"/>
          </a:endParaRPr>
        </a:p>
      </dsp:txBody>
      <dsp:txXfrm>
        <a:off x="1564257" y="1578260"/>
        <a:ext cx="1976884" cy="1976884"/>
      </dsp:txXfrm>
    </dsp:sp>
    <dsp:sp modelId="{9AD29527-0142-4034-A797-CC19E14C2792}">
      <dsp:nvSpPr>
        <dsp:cNvPr id="0" name=""/>
        <dsp:cNvSpPr/>
      </dsp:nvSpPr>
      <dsp:spPr>
        <a:xfrm>
          <a:off x="1853765" y="46073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550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Biopharma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Companies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2058478" y="250786"/>
        <a:ext cx="988442" cy="988442"/>
      </dsp:txXfrm>
    </dsp:sp>
    <dsp:sp modelId="{62FCF449-80BE-4CD9-9257-34E9C43AE5F8}">
      <dsp:nvSpPr>
        <dsp:cNvPr id="0" name=""/>
        <dsp:cNvSpPr/>
      </dsp:nvSpPr>
      <dsp:spPr>
        <a:xfrm>
          <a:off x="3278024" y="731960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500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Medtech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Companies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3482737" y="936673"/>
        <a:ext cx="988442" cy="988442"/>
      </dsp:txXfrm>
    </dsp:sp>
    <dsp:sp modelId="{623B7442-DA0A-485E-A2A2-11CC884945CD}">
      <dsp:nvSpPr>
        <dsp:cNvPr id="0" name=""/>
        <dsp:cNvSpPr/>
      </dsp:nvSpPr>
      <dsp:spPr>
        <a:xfrm>
          <a:off x="3629786" y="2273133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Top 4 NIH- Funded Research Hospitals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3834499" y="2477846"/>
        <a:ext cx="988442" cy="988442"/>
      </dsp:txXfrm>
    </dsp:sp>
    <dsp:sp modelId="{39DC725C-B637-4338-9966-0F18E044A887}">
      <dsp:nvSpPr>
        <dsp:cNvPr id="0" name=""/>
        <dsp:cNvSpPr/>
      </dsp:nvSpPr>
      <dsp:spPr>
        <a:xfrm>
          <a:off x="2644169" y="3509058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1</a:t>
          </a:r>
          <a:r>
            <a:rPr lang="en-US" sz="1400" kern="1200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in Venture Capital Funds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2848882" y="3713771"/>
        <a:ext cx="988442" cy="988442"/>
      </dsp:txXfrm>
    </dsp:sp>
    <dsp:sp modelId="{A2244F6B-E111-4FC5-B32E-A5D5BEE38CD7}">
      <dsp:nvSpPr>
        <dsp:cNvPr id="0" name=""/>
        <dsp:cNvSpPr/>
      </dsp:nvSpPr>
      <dsp:spPr>
        <a:xfrm>
          <a:off x="1063362" y="3509058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1</a:t>
          </a:r>
          <a:r>
            <a:rPr lang="en-US" sz="1400" kern="1200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in Federal Research Funds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268075" y="3713771"/>
        <a:ext cx="988442" cy="988442"/>
      </dsp:txXfrm>
    </dsp:sp>
    <dsp:sp modelId="{B4A0C2CC-28CE-4C68-BD3F-CEECBFC01CA5}">
      <dsp:nvSpPr>
        <dsp:cNvPr id="0" name=""/>
        <dsp:cNvSpPr/>
      </dsp:nvSpPr>
      <dsp:spPr>
        <a:xfrm>
          <a:off x="77744" y="2273133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1</a:t>
          </a:r>
          <a:r>
            <a:rPr lang="en-US" sz="1400" kern="1200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in Educational Level of Workforce (U.S.)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282457" y="2477846"/>
        <a:ext cx="988442" cy="988442"/>
      </dsp:txXfrm>
    </dsp:sp>
    <dsp:sp modelId="{31923547-4B7D-4F8A-A71F-FDCBC1615FC0}">
      <dsp:nvSpPr>
        <dsp:cNvPr id="0" name=""/>
        <dsp:cNvSpPr/>
      </dsp:nvSpPr>
      <dsp:spPr>
        <a:xfrm>
          <a:off x="429507" y="731960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122 Colleges &amp; Universities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634220" y="936673"/>
        <a:ext cx="988442" cy="988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E054D-2AAC-48E4-A513-4EAE3DEBE5BB}">
      <dsp:nvSpPr>
        <dsp:cNvPr id="0" name=""/>
        <dsp:cNvSpPr/>
      </dsp:nvSpPr>
      <dsp:spPr>
        <a:xfrm>
          <a:off x="1154831" y="1168834"/>
          <a:ext cx="2795736" cy="2795736"/>
        </a:xfrm>
        <a:prstGeom prst="ellipse">
          <a:avLst/>
        </a:prstGeom>
        <a:solidFill>
          <a:schemeClr val="accent4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rial" pitchFamily="34" charset="0"/>
              <a:cs typeface="Arial" pitchFamily="34" charset="0"/>
            </a:rPr>
            <a:t>MLSC Investments</a:t>
          </a:r>
          <a:endParaRPr lang="en-US" sz="2700" kern="1200" dirty="0">
            <a:latin typeface="Arial" pitchFamily="34" charset="0"/>
            <a:cs typeface="Arial" pitchFamily="34" charset="0"/>
          </a:endParaRPr>
        </a:p>
      </dsp:txBody>
      <dsp:txXfrm>
        <a:off x="1564257" y="1578260"/>
        <a:ext cx="1976884" cy="1976884"/>
      </dsp:txXfrm>
    </dsp:sp>
    <dsp:sp modelId="{9AD29527-0142-4034-A797-CC19E14C2792}">
      <dsp:nvSpPr>
        <dsp:cNvPr id="0" name=""/>
        <dsp:cNvSpPr/>
      </dsp:nvSpPr>
      <dsp:spPr>
        <a:xfrm>
          <a:off x="1853765" y="46073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550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Biopharma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Companies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2058478" y="250786"/>
        <a:ext cx="988442" cy="988442"/>
      </dsp:txXfrm>
    </dsp:sp>
    <dsp:sp modelId="{62FCF449-80BE-4CD9-9257-34E9C43AE5F8}">
      <dsp:nvSpPr>
        <dsp:cNvPr id="0" name=""/>
        <dsp:cNvSpPr/>
      </dsp:nvSpPr>
      <dsp:spPr>
        <a:xfrm>
          <a:off x="3278024" y="731960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500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Medtech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Companies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3482737" y="936673"/>
        <a:ext cx="988442" cy="988442"/>
      </dsp:txXfrm>
    </dsp:sp>
    <dsp:sp modelId="{623B7442-DA0A-485E-A2A2-11CC884945CD}">
      <dsp:nvSpPr>
        <dsp:cNvPr id="0" name=""/>
        <dsp:cNvSpPr/>
      </dsp:nvSpPr>
      <dsp:spPr>
        <a:xfrm>
          <a:off x="3629786" y="2273133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Top 4 NIH- Funded Research Hospitals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3834499" y="2477846"/>
        <a:ext cx="988442" cy="988442"/>
      </dsp:txXfrm>
    </dsp:sp>
    <dsp:sp modelId="{39DC725C-B637-4338-9966-0F18E044A887}">
      <dsp:nvSpPr>
        <dsp:cNvPr id="0" name=""/>
        <dsp:cNvSpPr/>
      </dsp:nvSpPr>
      <dsp:spPr>
        <a:xfrm>
          <a:off x="2644169" y="3509058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1</a:t>
          </a:r>
          <a:r>
            <a:rPr lang="en-US" sz="1400" kern="1200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in Venture Capital Funds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2848882" y="3713771"/>
        <a:ext cx="988442" cy="988442"/>
      </dsp:txXfrm>
    </dsp:sp>
    <dsp:sp modelId="{A2244F6B-E111-4FC5-B32E-A5D5BEE38CD7}">
      <dsp:nvSpPr>
        <dsp:cNvPr id="0" name=""/>
        <dsp:cNvSpPr/>
      </dsp:nvSpPr>
      <dsp:spPr>
        <a:xfrm>
          <a:off x="1063362" y="3509058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1</a:t>
          </a:r>
          <a:r>
            <a:rPr lang="en-US" sz="1400" kern="1200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in Federal Research Funds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268075" y="3713771"/>
        <a:ext cx="988442" cy="988442"/>
      </dsp:txXfrm>
    </dsp:sp>
    <dsp:sp modelId="{B4A0C2CC-28CE-4C68-BD3F-CEECBFC01CA5}">
      <dsp:nvSpPr>
        <dsp:cNvPr id="0" name=""/>
        <dsp:cNvSpPr/>
      </dsp:nvSpPr>
      <dsp:spPr>
        <a:xfrm>
          <a:off x="77744" y="2273133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1</a:t>
          </a:r>
          <a:r>
            <a:rPr lang="en-US" sz="1400" kern="1200" baseline="30000" dirty="0" smtClean="0">
              <a:latin typeface="Arial" pitchFamily="34" charset="0"/>
              <a:cs typeface="Arial" pitchFamily="34" charset="0"/>
            </a:rPr>
            <a:t>st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in Educational Level of Workforce (U.S.)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282457" y="2477846"/>
        <a:ext cx="988442" cy="988442"/>
      </dsp:txXfrm>
    </dsp:sp>
    <dsp:sp modelId="{31923547-4B7D-4F8A-A71F-FDCBC1615FC0}">
      <dsp:nvSpPr>
        <dsp:cNvPr id="0" name=""/>
        <dsp:cNvSpPr/>
      </dsp:nvSpPr>
      <dsp:spPr>
        <a:xfrm>
          <a:off x="429507" y="731960"/>
          <a:ext cx="1397868" cy="13978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122 Colleges &amp; Universities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634220" y="936673"/>
        <a:ext cx="988442" cy="988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983FC-33F6-4637-B652-19E6D4987138}">
      <dsp:nvSpPr>
        <dsp:cNvPr id="0" name=""/>
        <dsp:cNvSpPr/>
      </dsp:nvSpPr>
      <dsp:spPr>
        <a:xfrm>
          <a:off x="-264537" y="0"/>
          <a:ext cx="4724399" cy="47243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3E77C-28CD-491B-8AA5-F96527CDAB2D}">
      <dsp:nvSpPr>
        <dsp:cNvPr id="0" name=""/>
        <dsp:cNvSpPr/>
      </dsp:nvSpPr>
      <dsp:spPr>
        <a:xfrm>
          <a:off x="2097662" y="0"/>
          <a:ext cx="6629400" cy="472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New model of economic development</a:t>
          </a:r>
          <a:endParaRPr lang="en-US" sz="2400" kern="1200" dirty="0"/>
        </a:p>
      </dsp:txBody>
      <dsp:txXfrm>
        <a:off x="2097662" y="0"/>
        <a:ext cx="3314700" cy="1417323"/>
      </dsp:txXfrm>
    </dsp:sp>
    <dsp:sp modelId="{47E1B12A-6627-42D7-A5FC-534EB9855437}">
      <dsp:nvSpPr>
        <dsp:cNvPr id="0" name=""/>
        <dsp:cNvSpPr/>
      </dsp:nvSpPr>
      <dsp:spPr>
        <a:xfrm>
          <a:off x="562233" y="1417323"/>
          <a:ext cx="3070856" cy="3070856"/>
        </a:xfrm>
        <a:prstGeom prst="pie">
          <a:avLst>
            <a:gd name="adj1" fmla="val 5400000"/>
            <a:gd name="adj2" fmla="val 1620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6310C-3792-45D5-A6B9-968896CF7BD8}">
      <dsp:nvSpPr>
        <dsp:cNvPr id="0" name=""/>
        <dsp:cNvSpPr/>
      </dsp:nvSpPr>
      <dsp:spPr>
        <a:xfrm>
          <a:off x="2097662" y="1417323"/>
          <a:ext cx="6629400" cy="30708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Program administration</a:t>
          </a:r>
          <a:endParaRPr lang="en-US" sz="2400" kern="1200" dirty="0"/>
        </a:p>
      </dsp:txBody>
      <dsp:txXfrm>
        <a:off x="2097662" y="1417323"/>
        <a:ext cx="3314700" cy="1417318"/>
      </dsp:txXfrm>
    </dsp:sp>
    <dsp:sp modelId="{D78992BC-C08D-41F9-A3A8-31C76041E7DA}">
      <dsp:nvSpPr>
        <dsp:cNvPr id="0" name=""/>
        <dsp:cNvSpPr/>
      </dsp:nvSpPr>
      <dsp:spPr>
        <a:xfrm>
          <a:off x="1389002" y="2834641"/>
          <a:ext cx="1417318" cy="1417318"/>
        </a:xfrm>
        <a:prstGeom prst="pie">
          <a:avLst>
            <a:gd name="adj1" fmla="val 5400000"/>
            <a:gd name="adj2" fmla="val 1620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D3BE9-1454-47F1-85C2-7A3112120851}">
      <dsp:nvSpPr>
        <dsp:cNvPr id="0" name=""/>
        <dsp:cNvSpPr/>
      </dsp:nvSpPr>
      <dsp:spPr>
        <a:xfrm>
          <a:off x="2097662" y="2834641"/>
          <a:ext cx="6629400" cy="14173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Portfolio                  approach</a:t>
          </a:r>
          <a:endParaRPr lang="en-US" sz="2400" kern="1200" dirty="0"/>
        </a:p>
      </dsp:txBody>
      <dsp:txXfrm>
        <a:off x="2097662" y="2834641"/>
        <a:ext cx="3314700" cy="1417318"/>
      </dsp:txXfrm>
    </dsp:sp>
    <dsp:sp modelId="{77E536AB-48B3-4B9A-A84A-BBD7BFF9E610}">
      <dsp:nvSpPr>
        <dsp:cNvPr id="0" name=""/>
        <dsp:cNvSpPr/>
      </dsp:nvSpPr>
      <dsp:spPr>
        <a:xfrm>
          <a:off x="4625502" y="0"/>
          <a:ext cx="4363835" cy="141732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Innovation sectors require a  different model of investment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“Bottom-up” investing vs.            “top-down”</a:t>
          </a:r>
          <a:endParaRPr lang="en-US" sz="1900" kern="1200" dirty="0"/>
        </a:p>
      </dsp:txBody>
      <dsp:txXfrm>
        <a:off x="4625502" y="0"/>
        <a:ext cx="4363835" cy="1417323"/>
      </dsp:txXfrm>
    </dsp:sp>
    <dsp:sp modelId="{6C8885CF-9415-47AC-85CF-7E52491C25BB}">
      <dsp:nvSpPr>
        <dsp:cNvPr id="0" name=""/>
        <dsp:cNvSpPr/>
      </dsp:nvSpPr>
      <dsp:spPr>
        <a:xfrm>
          <a:off x="4618740" y="1410264"/>
          <a:ext cx="4372851" cy="14173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Awards based on competitive process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Investment decisions guided by external multi-disciplinary experts (i.e. “wisdom of crowds”)</a:t>
          </a:r>
          <a:endParaRPr lang="en-US" sz="1900" kern="1200" dirty="0"/>
        </a:p>
      </dsp:txBody>
      <dsp:txXfrm>
        <a:off x="4618740" y="1410264"/>
        <a:ext cx="4372851" cy="1417318"/>
      </dsp:txXfrm>
    </dsp:sp>
    <dsp:sp modelId="{E867045A-3CD8-48F0-90F7-1998F7C72193}">
      <dsp:nvSpPr>
        <dsp:cNvPr id="0" name=""/>
        <dsp:cNvSpPr/>
      </dsp:nvSpPr>
      <dsp:spPr>
        <a:xfrm>
          <a:off x="4597476" y="2820539"/>
          <a:ext cx="4263101" cy="14173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Array of programs to fill critical gaps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Recognizes that innovation requires multiple enabling factors</a:t>
          </a:r>
          <a:endParaRPr lang="en-US" sz="1900" kern="1200" dirty="0"/>
        </a:p>
      </dsp:txBody>
      <dsp:txXfrm>
        <a:off x="4597476" y="2820539"/>
        <a:ext cx="4263101" cy="1417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55527-8432-4F45-9BFD-4575F3995B9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2982913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8777288"/>
            <a:ext cx="2982913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8C550-A947-4C8A-821F-A2E336F24B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9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6204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6204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4011E24D-0803-4520-937C-2422CF191FAE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0" y="4389398"/>
            <a:ext cx="5506720" cy="4158377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2982807" cy="46204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0" y="8777192"/>
            <a:ext cx="2982807" cy="46204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716DA416-4055-4226-9DE3-520E7FC66D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0"/>
            <a:ext cx="9144000" cy="6375400"/>
            <a:chOff x="0" y="0"/>
            <a:chExt cx="9144000" cy="6375400"/>
          </a:xfrm>
        </p:grpSpPr>
        <p:pic>
          <p:nvPicPr>
            <p:cNvPr id="20" name="Picture 9" descr="background2.eps"/>
            <p:cNvPicPr>
              <a:picLocks noChangeAspect="1"/>
            </p:cNvPicPr>
            <p:nvPr userDrawn="1"/>
          </p:nvPicPr>
          <p:blipFill>
            <a:blip r:embed="rId2" cstate="print"/>
            <a:srcRect t="17397" r="11037" b="1907"/>
            <a:stretch>
              <a:fillRect/>
            </a:stretch>
          </p:blipFill>
          <p:spPr bwMode="auto">
            <a:xfrm>
              <a:off x="0" y="1485900"/>
              <a:ext cx="9144000" cy="4889500"/>
            </a:xfrm>
            <a:prstGeom prst="rect">
              <a:avLst/>
            </a:prstGeom>
            <a:solidFill>
              <a:srgbClr val="3F7FB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4954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alpha val="41000"/>
                  </a:schemeClr>
                </a:gs>
                <a:gs pos="15000">
                  <a:schemeClr val="bg1">
                    <a:alpha val="41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2" name="Picture 14" descr="photobar.eps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7900" y="5632450"/>
              <a:ext cx="5626100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5" descr="MLSCLogocmykNoTag.eps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6113" y="374650"/>
              <a:ext cx="3552825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 userDrawn="1"/>
          </p:nvSpPr>
          <p:spPr>
            <a:xfrm>
              <a:off x="3429000" y="5175250"/>
              <a:ext cx="3795713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Avenir 55 Roman"/>
                  <a:cs typeface="Avenir 55 Roman"/>
                </a:rPr>
                <a:t>Investing in the State of Innovation</a:t>
              </a: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001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FF829-6C07-4438-A695-681BC7AAC86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485900" y="2957840"/>
            <a:ext cx="5981700" cy="523220"/>
          </a:xfrm>
        </p:spPr>
        <p:txBody>
          <a:bodyPr wrap="square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Clr>
                <a:srgbClr val="FF0000"/>
              </a:buClr>
              <a:buFont typeface="Wingdings" pitchFamily="2" charset="2"/>
              <a:buChar char="n"/>
              <a:defRPr/>
            </a:lvl2pPr>
            <a:lvl3pPr>
              <a:buClr>
                <a:srgbClr val="FFC000"/>
              </a:buClr>
              <a:buFont typeface="Wingdings" pitchFamily="2" charset="2"/>
              <a:buChar char="à"/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FF829-6C07-4438-A695-681BC7AAC8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2pPr>
              <a:buClr>
                <a:srgbClr val="FF0000"/>
              </a:buClr>
              <a:buFont typeface="Wingdings" pitchFamily="2" charset="2"/>
              <a:buChar char="n"/>
              <a:defRPr/>
            </a:lvl2pPr>
            <a:lvl3pPr>
              <a:buClr>
                <a:srgbClr val="FF0000"/>
              </a:buClr>
              <a:buFont typeface="Wingdings" pitchFamily="2" charset="2"/>
              <a:buChar char="à"/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FF829-6C07-4438-A695-681BC7AAC8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7620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 marL="742950" indent="-285750">
              <a:buClr>
                <a:schemeClr val="accent5"/>
              </a:buClr>
              <a:buFont typeface="Wingdings" pitchFamily="2" charset="2"/>
              <a:buChar char="Ø"/>
              <a:defRPr/>
            </a:lvl2pPr>
            <a:lvl3pPr>
              <a:buClr>
                <a:srgbClr val="FFC000"/>
              </a:buClr>
              <a:buFont typeface="Wingdings" pitchFamily="2" charset="2"/>
              <a:buChar char="à"/>
              <a:defRPr/>
            </a:lvl3pPr>
            <a:lvl4pPr>
              <a:buClr>
                <a:schemeClr val="tx2">
                  <a:lumMod val="40000"/>
                  <a:lumOff val="60000"/>
                </a:schemeClr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FF829-6C07-4438-A695-681BC7AAC8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0" y="2438400"/>
            <a:ext cx="4800598" cy="2171700"/>
          </a:xfrm>
          <a:prstGeom prst="rect">
            <a:avLst/>
          </a:prstGeom>
          <a:gradFill flip="none" rotWithShape="1">
            <a:gsLst>
              <a:gs pos="63000">
                <a:srgbClr val="3F7FBF">
                  <a:alpha val="78000"/>
                </a:srgbClr>
              </a:gs>
              <a:gs pos="100000">
                <a:srgbClr val="FFFFFF">
                  <a:alpha val="37000"/>
                </a:srgbClr>
              </a:gs>
              <a:gs pos="100000">
                <a:srgbClr val="FFFFFF">
                  <a:alpha val="37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228600" indent="0" algn="l" defTabSz="914400" rtl="0" eaLnBrk="1" latinLnBrk="0" hangingPunct="1">
              <a:spcBef>
                <a:spcPct val="0"/>
              </a:spcBef>
              <a:buFont typeface="Arial"/>
              <a:buNone/>
              <a:tabLst/>
              <a:defRPr sz="2800" b="1" kern="1200" cap="none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FF829-6C07-4438-A695-681BC7AAC86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rcRect t="10020" r="15031" b="11087"/>
          <a:stretch>
            <a:fillRect/>
          </a:stretch>
        </p:blipFill>
        <p:spPr bwMode="auto">
          <a:xfrm>
            <a:off x="4083050" y="1498600"/>
            <a:ext cx="506095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" y="3262640"/>
            <a:ext cx="4083048" cy="523220"/>
          </a:xfrm>
          <a:noFill/>
          <a:ln>
            <a:noFill/>
          </a:ln>
        </p:spPr>
        <p:txBody>
          <a:bodyPr wrap="square" anchor="ctr">
            <a:spAutoFit/>
          </a:bodyPr>
          <a:lstStyle>
            <a:lvl1pPr marL="228600" indent="0" algn="l">
              <a:buFont typeface="Arial"/>
              <a:buNone/>
              <a:tabLst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335"/>
            <a:ext cx="5791200" cy="461665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308324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chemeClr val="accent5"/>
              </a:buClr>
              <a:buFont typeface="Wingdings" pitchFamily="2" charset="2"/>
              <a:buChar char="Ø"/>
              <a:defRPr sz="2400"/>
            </a:lvl2pPr>
            <a:lvl3pPr>
              <a:buClr>
                <a:srgbClr val="FFC000"/>
              </a:buClr>
              <a:buFont typeface="Wingdings" pitchFamily="2" charset="2"/>
              <a:buChar char="à"/>
              <a:defRPr sz="2000"/>
            </a:lvl3pPr>
            <a:lvl4pPr>
              <a:buClr>
                <a:schemeClr val="accent4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308324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chemeClr val="accent5"/>
              </a:buClr>
              <a:buFont typeface="Wingdings" pitchFamily="2" charset="2"/>
              <a:buChar char="Ø"/>
              <a:defRPr sz="2400"/>
            </a:lvl2pPr>
            <a:lvl3pPr>
              <a:buClr>
                <a:srgbClr val="FFC000"/>
              </a:buClr>
              <a:buFont typeface="Wingdings" pitchFamily="2" charset="2"/>
              <a:buChar char="à"/>
              <a:defRPr sz="2000"/>
            </a:lvl3pPr>
            <a:lvl4pPr>
              <a:buClr>
                <a:schemeClr val="accent4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FF829-6C07-4438-A695-681BC7AAC8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335"/>
            <a:ext cx="5791200" cy="461665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4765"/>
            <a:ext cx="4040188" cy="400110"/>
          </a:xfrm>
        </p:spPr>
        <p:txBody>
          <a:bodyPr anchor="b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000548"/>
          </a:xfrm>
        </p:spPr>
        <p:txBody>
          <a:bodyPr/>
          <a:lstStyle>
            <a:lvl1pPr>
              <a:defRPr sz="2000"/>
            </a:lvl1pPr>
            <a:lvl2pPr marL="742950" indent="-285750">
              <a:buClr>
                <a:schemeClr val="accent5"/>
              </a:buClr>
              <a:buFont typeface="Wingdings" pitchFamily="2" charset="2"/>
              <a:buChar char="Ø"/>
              <a:defRPr sz="2000"/>
            </a:lvl2pPr>
            <a:lvl3pPr>
              <a:buClr>
                <a:srgbClr val="FFC000"/>
              </a:buClr>
              <a:buFont typeface="Wingdings" pitchFamily="2" charset="2"/>
              <a:buChar char="à"/>
              <a:defRPr sz="1800"/>
            </a:lvl3pPr>
            <a:lvl4pPr>
              <a:buClr>
                <a:schemeClr val="accent4"/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4765"/>
            <a:ext cx="4041775" cy="400110"/>
          </a:xfrm>
        </p:spPr>
        <p:txBody>
          <a:bodyPr anchor="b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000548"/>
          </a:xfrm>
        </p:spPr>
        <p:txBody>
          <a:bodyPr/>
          <a:lstStyle>
            <a:lvl1pPr>
              <a:defRPr sz="2000"/>
            </a:lvl1pPr>
            <a:lvl2pPr marL="742950" indent="-285750">
              <a:buClr>
                <a:schemeClr val="accent5"/>
              </a:buClr>
              <a:buFont typeface="Wingdings" pitchFamily="2" charset="2"/>
              <a:buChar char="Ø"/>
              <a:defRPr sz="2000"/>
            </a:lvl2pPr>
            <a:lvl3pPr>
              <a:buClr>
                <a:srgbClr val="FFC000"/>
              </a:buClr>
              <a:buFont typeface="Wingdings" pitchFamily="2" charset="2"/>
              <a:buChar char="à"/>
              <a:defRPr sz="1800"/>
            </a:lvl3pPr>
            <a:lvl4pPr>
              <a:buClr>
                <a:schemeClr val="accent4"/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FF829-6C07-4438-A695-681BC7AAC8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335"/>
            <a:ext cx="5791200" cy="461665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FF829-6C07-4438-A695-681BC7AAC8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FF829-6C07-4438-A695-681BC7AAC8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335"/>
            <a:ext cx="4953000" cy="461665"/>
          </a:xfrm>
        </p:spPr>
        <p:txBody>
          <a:bodyPr anchor="ctr">
            <a:sp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1938992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chemeClr val="accent5"/>
              </a:buClr>
              <a:buFont typeface="Wingdings" pitchFamily="2" charset="2"/>
              <a:buChar char="Ø"/>
              <a:defRPr sz="2400"/>
            </a:lvl2pPr>
            <a:lvl3pPr>
              <a:buClr>
                <a:srgbClr val="FFC000"/>
              </a:buClr>
              <a:buFont typeface="Wingdings" pitchFamily="2" charset="2"/>
              <a:buChar char="à"/>
              <a:defRPr sz="2000"/>
            </a:lvl3pPr>
            <a:lvl4pPr>
              <a:buClr>
                <a:schemeClr val="accent4"/>
              </a:buCl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FF829-6C07-4438-A695-681BC7AAC8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>
            <a:sp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FF829-6C07-4438-A695-681BC7AAC8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791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8305800" cy="169277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AB259-5F83-4D95-93F5-57CA499C56F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0" y="279400"/>
            <a:ext cx="9161463" cy="1216025"/>
            <a:chOff x="0" y="279400"/>
            <a:chExt cx="9161463" cy="1216025"/>
          </a:xfrm>
        </p:grpSpPr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6591300" y="279400"/>
              <a:ext cx="2552700" cy="12160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6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8940800" y="279400"/>
              <a:ext cx="220663" cy="1216025"/>
            </a:xfrm>
            <a:prstGeom prst="rect">
              <a:avLst/>
            </a:prstGeom>
            <a:solidFill>
              <a:srgbClr val="3D6AA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0" y="279400"/>
              <a:ext cx="6616700" cy="12160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41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0" name="Picture 9" descr="MLSCLogocmykNoTag.eps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21500" y="527050"/>
              <a:ext cx="18034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7225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DFF829-6C07-4438-A695-681BC7AAC86E}" type="slidenum">
              <a:rPr lang="en-US" sz="1000" smtClean="0">
                <a:latin typeface="Arial" pitchFamily="34" charset="0"/>
                <a:cs typeface="Arial" pitchFamily="34" charset="0"/>
              </a:rPr>
              <a:pPr/>
              <a:t>‹Nº›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000" b="1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Wingdings" pitchFamily="2" charset="2"/>
        <a:buChar char="à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›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jpeg"/><Relationship Id="rId39" Type="http://schemas.openxmlformats.org/officeDocument/2006/relationships/image" Target="../media/image43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jpeg"/><Relationship Id="rId47" Type="http://schemas.openxmlformats.org/officeDocument/2006/relationships/image" Target="../media/image51.jpeg"/><Relationship Id="rId50" Type="http://schemas.openxmlformats.org/officeDocument/2006/relationships/image" Target="../media/image54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gif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Relationship Id="rId46" Type="http://schemas.openxmlformats.org/officeDocument/2006/relationships/image" Target="../media/image50.jpe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37" Type="http://schemas.openxmlformats.org/officeDocument/2006/relationships/image" Target="../media/image41.jpeg"/><Relationship Id="rId40" Type="http://schemas.openxmlformats.org/officeDocument/2006/relationships/image" Target="../media/image44.jpeg"/><Relationship Id="rId45" Type="http://schemas.openxmlformats.org/officeDocument/2006/relationships/image" Target="../media/image49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gif"/><Relationship Id="rId28" Type="http://schemas.openxmlformats.org/officeDocument/2006/relationships/image" Target="../media/image32.png"/><Relationship Id="rId36" Type="http://schemas.openxmlformats.org/officeDocument/2006/relationships/image" Target="../media/image40.jpeg"/><Relationship Id="rId49" Type="http://schemas.openxmlformats.org/officeDocument/2006/relationships/image" Target="../media/image53.jpe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jpeg"/><Relationship Id="rId52" Type="http://schemas.openxmlformats.org/officeDocument/2006/relationships/image" Target="../media/image56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jpeg"/><Relationship Id="rId8" Type="http://schemas.openxmlformats.org/officeDocument/2006/relationships/image" Target="../media/image12.jpeg"/><Relationship Id="rId51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34200" cy="769441"/>
          </a:xfrm>
        </p:spPr>
        <p:txBody>
          <a:bodyPr/>
          <a:lstStyle/>
          <a:p>
            <a:r>
              <a:rPr lang="en-US" dirty="0" smtClean="0"/>
              <a:t>International Seminar on Knowledge and Innovation</a:t>
            </a:r>
          </a:p>
          <a:p>
            <a:r>
              <a:rPr lang="en-US" dirty="0" smtClean="0"/>
              <a:t>1 October,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2940"/>
            <a:ext cx="7772400" cy="1384995"/>
          </a:xfrm>
        </p:spPr>
        <p:txBody>
          <a:bodyPr/>
          <a:lstStyle/>
          <a:p>
            <a:r>
              <a:rPr lang="en-US" dirty="0"/>
              <a:t>Creating a </a:t>
            </a:r>
            <a:r>
              <a:rPr lang="en-US" dirty="0" smtClean="0"/>
              <a:t>High-Performance </a:t>
            </a:r>
            <a:br>
              <a:rPr lang="en-US" dirty="0" smtClean="0"/>
            </a:br>
            <a:r>
              <a:rPr lang="en-US" dirty="0" smtClean="0"/>
              <a:t>Innovation </a:t>
            </a:r>
            <a:r>
              <a:rPr lang="en-US" dirty="0"/>
              <a:t>Ecosystem: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Massachusetts </a:t>
            </a:r>
            <a:r>
              <a:rPr lang="en-US" dirty="0"/>
              <a:t>Life Sciences Initiative</a:t>
            </a:r>
          </a:p>
        </p:txBody>
      </p:sp>
    </p:spTree>
    <p:extLst>
      <p:ext uri="{BB962C8B-B14F-4D97-AF65-F5344CB8AC3E}">
        <p14:creationId xmlns:p14="http://schemas.microsoft.com/office/powerpoint/2010/main" val="10195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I</a:t>
            </a:r>
            <a:r>
              <a:rPr lang="en-US" dirty="0" smtClean="0"/>
              <a:t>s Much Evidence of the MLSC’s Impact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5016758"/>
          </a:xfrm>
        </p:spPr>
        <p:txBody>
          <a:bodyPr/>
          <a:lstStyle/>
          <a:p>
            <a:r>
              <a:rPr lang="en-US" dirty="0" smtClean="0"/>
              <a:t>Engagement by the life sciences community</a:t>
            </a:r>
          </a:p>
          <a:p>
            <a:pPr lvl="1"/>
            <a:r>
              <a:rPr lang="en-US" dirty="0" smtClean="0"/>
              <a:t>Unprecedented participation from industry, and the academic, </a:t>
            </a:r>
            <a:r>
              <a:rPr lang="en-US" dirty="0" smtClean="0"/>
              <a:t>medical, </a:t>
            </a:r>
            <a:r>
              <a:rPr lang="en-US" dirty="0" smtClean="0"/>
              <a:t>entrepreneurial and venture communities</a:t>
            </a:r>
          </a:p>
          <a:p>
            <a:r>
              <a:rPr lang="en-US" dirty="0" smtClean="0"/>
              <a:t>Leverage</a:t>
            </a:r>
          </a:p>
          <a:p>
            <a:pPr lvl="1"/>
            <a:r>
              <a:rPr lang="en-US" dirty="0" smtClean="0"/>
              <a:t>Halfway through the 10-year initiative, the MLSC has invested nearly $500M but leveraged </a:t>
            </a:r>
            <a:r>
              <a:rPr lang="en-US" smtClean="0"/>
              <a:t>$</a:t>
            </a:r>
            <a:r>
              <a:rPr lang="en-US" smtClean="0"/>
              <a:t>1.2B </a:t>
            </a:r>
            <a:r>
              <a:rPr lang="en-US" dirty="0" smtClean="0"/>
              <a:t>of matching investments</a:t>
            </a:r>
          </a:p>
          <a:p>
            <a:r>
              <a:rPr lang="en-US" dirty="0" smtClean="0"/>
              <a:t>Job creation</a:t>
            </a:r>
          </a:p>
          <a:p>
            <a:pPr lvl="1"/>
            <a:r>
              <a:rPr lang="en-US" dirty="0" smtClean="0"/>
              <a:t>Life sciences are now fastest job-creating sectors in the state</a:t>
            </a:r>
          </a:p>
          <a:p>
            <a:pPr lvl="1"/>
            <a:r>
              <a:rPr lang="en-US" dirty="0" smtClean="0"/>
              <a:t>MA is creating new life sciences jobs faster than any other state</a:t>
            </a:r>
          </a:p>
          <a:p>
            <a:r>
              <a:rPr lang="en-US" dirty="0" smtClean="0"/>
              <a:t>10 of 10</a:t>
            </a:r>
          </a:p>
          <a:p>
            <a:pPr lvl="1"/>
            <a:r>
              <a:rPr lang="en-US" dirty="0" smtClean="0"/>
              <a:t>All 10 of the top 10 global </a:t>
            </a:r>
            <a:r>
              <a:rPr lang="en-US" dirty="0" err="1" smtClean="0"/>
              <a:t>biopharma</a:t>
            </a:r>
            <a:r>
              <a:rPr lang="en-US" dirty="0" smtClean="0"/>
              <a:t> leaders are present in MA</a:t>
            </a:r>
          </a:p>
          <a:p>
            <a:r>
              <a:rPr lang="en-US" dirty="0" smtClean="0"/>
              <a:t>National recognition</a:t>
            </a:r>
          </a:p>
          <a:p>
            <a:pPr lvl="1"/>
            <a:r>
              <a:rPr lang="en-US" dirty="0" smtClean="0"/>
              <a:t>National award for excellence in innovation and technology-driven economic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Promedior-Logo-PMS-FINAL_Oct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4603" y="5090308"/>
            <a:ext cx="1828800" cy="614254"/>
          </a:xfrm>
          <a:prstGeom prst="rect">
            <a:avLst/>
          </a:prstGeom>
        </p:spPr>
      </p:pic>
      <p:pic>
        <p:nvPicPr>
          <p:cNvPr id="33" name="Picture 32" descr="repro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968" y="5081362"/>
            <a:ext cx="1719663" cy="570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27" y="289917"/>
            <a:ext cx="5791200" cy="1107996"/>
          </a:xfrm>
        </p:spPr>
        <p:txBody>
          <a:bodyPr/>
          <a:lstStyle/>
          <a:p>
            <a:r>
              <a:rPr lang="en-US" sz="2200" dirty="0"/>
              <a:t>More and More Companies Are Creating a Footprint in the Massachusetts Life Sciences </a:t>
            </a:r>
            <a:r>
              <a:rPr lang="en-US" sz="2200" dirty="0" smtClean="0"/>
              <a:t>Community:</a:t>
            </a:r>
            <a:endParaRPr lang="en-US" sz="2200" dirty="0"/>
          </a:p>
        </p:txBody>
      </p:sp>
      <p:pic>
        <p:nvPicPr>
          <p:cNvPr id="7" name="Picture 2" descr="neostem.jpg"/>
          <p:cNvPicPr>
            <a:picLocks noChangeArrowheads="1"/>
          </p:cNvPicPr>
          <p:nvPr/>
        </p:nvPicPr>
        <p:blipFill>
          <a:blip r:embed="rId4" cstate="print"/>
          <a:srcRect t="-2249" r="-142"/>
          <a:stretch>
            <a:fillRect/>
          </a:stretch>
        </p:blipFill>
        <p:spPr bwMode="auto">
          <a:xfrm>
            <a:off x="6314264" y="4374867"/>
            <a:ext cx="1501407" cy="65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Raindanc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451" y="4812534"/>
            <a:ext cx="1775550" cy="5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9544" y="3678745"/>
            <a:ext cx="1252710" cy="499490"/>
          </a:xfrm>
          <a:prstGeom prst="rect">
            <a:avLst/>
          </a:prstGeom>
          <a:noFill/>
          <a:ln w="6350">
            <a:solidFill>
              <a:srgbClr val="1F497D"/>
            </a:solidFill>
            <a:miter lim="800000"/>
            <a:headEnd/>
            <a:tailEnd/>
          </a:ln>
        </p:spPr>
      </p:pic>
      <p:pic>
        <p:nvPicPr>
          <p:cNvPr id="11" name="Picture 16" descr="evaluatepharma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743200"/>
            <a:ext cx="1759478" cy="47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latest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3490" y="5605491"/>
            <a:ext cx="971722" cy="5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1600200"/>
            <a:ext cx="1045346" cy="4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3" descr="Izon logo rgb purp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7209" y="3962631"/>
            <a:ext cx="927979" cy="30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dbs 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2435" y="2133600"/>
            <a:ext cx="931565" cy="6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C:\Users\amcquilken\AppData\Local\Microsoft\Windows\Temporary Internet Files\Content.Outlook\G23XMG95\Sony-DADC-logo (2)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34256" y="6449840"/>
            <a:ext cx="2021821" cy="3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C:\Users\amcquilken.MASSLIFESCIENCE\AppData\Local\Microsoft\Windows\Temporary Internet Files\Content.Outlook\AQ9BDDTU\Bioservic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19400" y="2100403"/>
            <a:ext cx="2430838" cy="70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l_fi" descr="http://www.navidea.com/assets/images/Navidea_logo_hiR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26961" y="4303250"/>
            <a:ext cx="145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8" descr="http://www.scivax.com/usa/images/log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87268" y="5941281"/>
            <a:ext cx="959959" cy="2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9277" y="2048667"/>
            <a:ext cx="1622022" cy="4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www.argomedtec.com/images/logo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1247328" cy="53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91992" y="6046200"/>
            <a:ext cx="1005135" cy="30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75796" y="4657060"/>
            <a:ext cx="1109000" cy="56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v.oswald\Documents\Xenetic Logo\Xenetic Bioscience Logo CMYK_BlueGrey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24" y="5960629"/>
            <a:ext cx="1258575" cy="30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Arrayjet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14400" y="1676400"/>
            <a:ext cx="1781810" cy="294962"/>
          </a:xfrm>
          <a:prstGeom prst="rect">
            <a:avLst/>
          </a:prstGeom>
        </p:spPr>
      </p:pic>
      <p:pic>
        <p:nvPicPr>
          <p:cNvPr id="30" name="Picture 29" descr="HMTlogo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4270" y="4278453"/>
            <a:ext cx="2512191" cy="246863"/>
          </a:xfrm>
          <a:prstGeom prst="rect">
            <a:avLst/>
          </a:prstGeom>
        </p:spPr>
      </p:pic>
      <p:pic>
        <p:nvPicPr>
          <p:cNvPr id="31" name="Picture 30" descr="BioAxoneBioscweb.gi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599226" y="2175367"/>
            <a:ext cx="1565727" cy="422746"/>
          </a:xfrm>
          <a:prstGeom prst="rect">
            <a:avLst/>
          </a:prstGeom>
        </p:spPr>
      </p:pic>
      <p:pic>
        <p:nvPicPr>
          <p:cNvPr id="35" name="Picture 6" descr="http://www.adebag.org/images/logos/cytoo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4683" y="3320945"/>
            <a:ext cx="702603" cy="75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92" y="3585058"/>
            <a:ext cx="990600" cy="6022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06" y="4846283"/>
            <a:ext cx="1543612" cy="262414"/>
          </a:xfrm>
          <a:prstGeom prst="rect">
            <a:avLst/>
          </a:prstGeom>
        </p:spPr>
      </p:pic>
      <p:pic>
        <p:nvPicPr>
          <p:cNvPr id="38" name="Picture 11" descr="Sagentia_Logo_RGB_72dpi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009811" y="5496341"/>
            <a:ext cx="2011847" cy="21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173357"/>
            <a:ext cx="2080075" cy="1170043"/>
          </a:xfrm>
          <a:prstGeom prst="rect">
            <a:avLst/>
          </a:prstGeom>
        </p:spPr>
      </p:pic>
      <p:pic>
        <p:nvPicPr>
          <p:cNvPr id="40" name="Picture 19" descr="Novartis logo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05611" y="5053799"/>
            <a:ext cx="2141324" cy="35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" descr="EarlySesne Logo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45205" y="3221253"/>
            <a:ext cx="1224671" cy="47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87479" y="5744542"/>
            <a:ext cx="1214919" cy="35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3" b="25758"/>
          <a:stretch/>
        </p:blipFill>
        <p:spPr>
          <a:xfrm>
            <a:off x="6934200" y="2209800"/>
            <a:ext cx="1099675" cy="5086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999880" cy="4960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99" y="4360400"/>
            <a:ext cx="2123175" cy="342900"/>
          </a:xfrm>
          <a:prstGeom prst="rect">
            <a:avLst/>
          </a:prstGeom>
        </p:spPr>
      </p:pic>
      <p:pic>
        <p:nvPicPr>
          <p:cNvPr id="46" name="Picture 30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52400" y="1676400"/>
            <a:ext cx="602284" cy="60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30890" r="20194" b="32043"/>
          <a:stretch/>
        </p:blipFill>
        <p:spPr>
          <a:xfrm>
            <a:off x="3990528" y="6317261"/>
            <a:ext cx="1748789" cy="5067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7" b="20976"/>
          <a:stretch/>
        </p:blipFill>
        <p:spPr>
          <a:xfrm>
            <a:off x="5894830" y="6375500"/>
            <a:ext cx="2078740" cy="39024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1309854" cy="57920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1" y="3734031"/>
            <a:ext cx="1474840" cy="457200"/>
          </a:xfrm>
          <a:prstGeom prst="rect">
            <a:avLst/>
          </a:prstGeom>
        </p:spPr>
      </p:pic>
      <p:pic>
        <p:nvPicPr>
          <p:cNvPr id="8" name="Picture 10" descr="systagenix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457541" y="5499249"/>
            <a:ext cx="1348862" cy="43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http://www.grc.org/graphics/contributors/kerafast.gif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367247" y="3147836"/>
            <a:ext cx="1422448" cy="49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Macintosh HD:Users:ggoad:Desktop:BioSurplus Conferences and Events:BioProcess Long Beach:BPI Winner Email:winner-email:images:biosurplus-logo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553200" y="1524000"/>
            <a:ext cx="1231026" cy="61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ttps://www.tomalab.com/image/logo_biocell.gif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156446" y="3060977"/>
            <a:ext cx="668356" cy="75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67" y="5744542"/>
            <a:ext cx="1633721" cy="474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" y="6355171"/>
            <a:ext cx="1813593" cy="38698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3" y="2650080"/>
            <a:ext cx="2833098" cy="446090"/>
          </a:xfrm>
          <a:prstGeom prst="rect">
            <a:avLst/>
          </a:prstGeom>
        </p:spPr>
      </p:pic>
      <p:pic>
        <p:nvPicPr>
          <p:cNvPr id="32" name="Picture 31" descr="Era7 logo.jp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5208433" y="3204794"/>
            <a:ext cx="1614601" cy="4117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" y="4581917"/>
            <a:ext cx="2362200" cy="4921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39" y="2637127"/>
            <a:ext cx="1280160" cy="54406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9" b="26123"/>
          <a:stretch/>
        </p:blipFill>
        <p:spPr>
          <a:xfrm>
            <a:off x="7924799" y="4085207"/>
            <a:ext cx="1247292" cy="5503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71" y="2593651"/>
            <a:ext cx="1497350" cy="38857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186942" y="990600"/>
            <a:ext cx="1691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2008 - 2011</a:t>
            </a:r>
            <a:endParaRPr lang="en-US" sz="2200" dirty="0"/>
          </a:p>
        </p:txBody>
      </p:sp>
      <p:sp>
        <p:nvSpPr>
          <p:cNvPr id="58" name="TextBox 57"/>
          <p:cNvSpPr txBox="1"/>
          <p:nvPr/>
        </p:nvSpPr>
        <p:spPr>
          <a:xfrm>
            <a:off x="3828441" y="990600"/>
            <a:ext cx="1070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2012</a:t>
            </a:r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4640581" y="990600"/>
            <a:ext cx="845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2013</a:t>
            </a:r>
            <a:endParaRPr lang="en-US" sz="2200" dirty="0"/>
          </a:p>
        </p:txBody>
      </p:sp>
      <p:pic>
        <p:nvPicPr>
          <p:cNvPr id="1026" name="Picture 2" descr="http://2.bp.blogspot.com/-WcHXKHK01k0/TypvkN0S-OI/AAAAAAAAA0U/w3CABg4YIto/s320/logo-BIIB-RGB_Reg.JP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57" y="2551691"/>
            <a:ext cx="1279482" cy="5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263976" y="2556585"/>
            <a:ext cx="6613251" cy="2624071"/>
          </a:xfrm>
          <a:prstGeom prst="rect">
            <a:avLst/>
          </a:prstGeom>
          <a:solidFill>
            <a:schemeClr val="accent5"/>
          </a:solidFill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63500"/>
          </a:effectLst>
        </p:spPr>
        <p:txBody>
          <a:bodyPr wrap="square" rtlCol="0">
            <a:no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10 of 10!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25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5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75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25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75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25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110678"/>
              </p:ext>
            </p:extLst>
          </p:nvPr>
        </p:nvGraphicFramePr>
        <p:xfrm>
          <a:off x="304800" y="1600200"/>
          <a:ext cx="8991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35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31753"/>
            <a:ext cx="4083048" cy="1384995"/>
          </a:xfrm>
        </p:spPr>
        <p:txBody>
          <a:bodyPr/>
          <a:lstStyle/>
          <a:p>
            <a:r>
              <a:rPr lang="en-US" dirty="0" smtClean="0"/>
              <a:t>About the Massachusetts Life Sciences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762000"/>
          </a:xfrm>
        </p:spPr>
        <p:txBody>
          <a:bodyPr/>
          <a:lstStyle/>
          <a:p>
            <a:pPr lvl="0"/>
            <a:r>
              <a:rPr lang="en-US" dirty="0" smtClean="0"/>
              <a:t>Massachusetts Is the Global Leader in Life Sciences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9106"/>
            <a:ext cx="8458200" cy="50167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The world’s leading life sciences community: </a:t>
            </a:r>
            <a:endParaRPr lang="en-US" sz="2000" b="1" dirty="0">
              <a:solidFill>
                <a:srgbClr val="0070C0"/>
              </a:solidFill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5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#1 in Science &amp; Technology (Milken Institute),  </a:t>
            </a:r>
          </a:p>
          <a:p>
            <a:pPr marL="742950" lvl="1" indent="-285750">
              <a:spcBef>
                <a:spcPct val="20000"/>
              </a:spcBef>
              <a:buClr>
                <a:schemeClr val="accent5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#1 Life Sciences Cluster (Jones Lang LaSalle) </a:t>
            </a:r>
          </a:p>
          <a:p>
            <a:pPr marL="742950" lvl="1" indent="-285750">
              <a:spcBef>
                <a:spcPct val="20000"/>
              </a:spcBef>
              <a:buClr>
                <a:schemeClr val="accent5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#1 in Biotech Construction (Richards Barry Joyce)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World-class academic and medical institutions  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cs typeface="Arial" pitchFamily="34" charset="0"/>
              </a:rPr>
              <a:t>Multiple industry sectors -- biotechnology, pharmaceuticals, medical devices, diagnostics and bioinformatics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Highly educated workforce that is well-distributed across the state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#</a:t>
            </a:r>
            <a:r>
              <a:rPr lang="en-US" sz="2000" b="1" dirty="0">
                <a:solidFill>
                  <a:srgbClr val="0070C0"/>
                </a:solidFill>
              </a:rPr>
              <a:t>1 in </a:t>
            </a:r>
            <a:r>
              <a:rPr lang="en-US" sz="2000" b="1" dirty="0" smtClean="0">
                <a:solidFill>
                  <a:srgbClr val="0070C0"/>
                </a:solidFill>
              </a:rPr>
              <a:t>U.S. in life sciences employment per capita, with </a:t>
            </a:r>
            <a:r>
              <a:rPr lang="en-US" sz="2000" b="1" dirty="0">
                <a:solidFill>
                  <a:srgbClr val="0070C0"/>
                </a:solidFill>
              </a:rPr>
              <a:t>nearly 14,300 life </a:t>
            </a:r>
            <a:r>
              <a:rPr lang="en-US" sz="2000" b="1" dirty="0" smtClean="0">
                <a:solidFill>
                  <a:srgbClr val="0070C0"/>
                </a:solidFill>
              </a:rPr>
              <a:t>sciences jobs </a:t>
            </a:r>
            <a:r>
              <a:rPr lang="en-US" sz="2000" b="1" dirty="0">
                <a:solidFill>
                  <a:srgbClr val="0070C0"/>
                </a:solidFill>
              </a:rPr>
              <a:t>per 1 million </a:t>
            </a:r>
            <a:r>
              <a:rPr lang="en-US" sz="2000" b="1" dirty="0" smtClean="0">
                <a:solidFill>
                  <a:srgbClr val="0070C0"/>
                </a:solidFill>
              </a:rPr>
              <a:t>people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Government leadership, </a:t>
            </a:r>
          </a:p>
          <a:p>
            <a:pPr marL="742950" lvl="1" indent="-285750">
              <a:spcBef>
                <a:spcPct val="20000"/>
              </a:spcBef>
              <a:buClr>
                <a:schemeClr val="accent5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10-year, $1-billion Life Sciences Initiative (enacted by the Massachusetts Legislature in June 2008)</a:t>
            </a:r>
          </a:p>
        </p:txBody>
      </p:sp>
    </p:spTree>
    <p:extLst>
      <p:ext uri="{BB962C8B-B14F-4D97-AF65-F5344CB8AC3E}">
        <p14:creationId xmlns:p14="http://schemas.microsoft.com/office/powerpoint/2010/main" val="5352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403"/>
            <a:ext cx="6019800" cy="830997"/>
          </a:xfrm>
        </p:spPr>
        <p:txBody>
          <a:bodyPr/>
          <a:lstStyle/>
          <a:p>
            <a:pPr lvl="0"/>
            <a:r>
              <a:rPr lang="en-US" dirty="0" smtClean="0"/>
              <a:t>Life Sciences Are Critical to Our Economy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83126"/>
            <a:ext cx="2895600" cy="1631216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Life sciences employment growth in Massachusetts has been outpacing the nation by 2-to-1.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6457890"/>
            <a:ext cx="327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Source: U.S. Bureau of Labor Statistics, 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Quarterly Census of Employment and Wages (QCEW)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5638800" y="2853154"/>
            <a:ext cx="2514600" cy="2819400"/>
          </a:xfrm>
          <a:prstGeom prst="upArrow">
            <a:avLst/>
          </a:prstGeom>
          <a:solidFill>
            <a:schemeClr val="accent3"/>
          </a:solidFill>
          <a:ln w="3175">
            <a:solidFill>
              <a:srgbClr val="FFCC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27.3%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Growth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Since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2001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17526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4453354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2001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810000" y="5029200"/>
            <a:ext cx="911075" cy="3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75,085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477000" y="2472154"/>
            <a:ext cx="1066800" cy="3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95,615*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81800" y="2167354"/>
            <a:ext cx="76200" cy="76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91000" y="4834354"/>
            <a:ext cx="76200" cy="76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43400" y="2286000"/>
            <a:ext cx="2362200" cy="2438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0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31753"/>
            <a:ext cx="4083048" cy="1384995"/>
          </a:xfrm>
        </p:spPr>
        <p:txBody>
          <a:bodyPr/>
          <a:lstStyle/>
          <a:p>
            <a:r>
              <a:rPr lang="en-US" dirty="0" smtClean="0"/>
              <a:t>What is the Massachusetts Life Sciences Center?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9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Massachusetts </a:t>
            </a:r>
            <a:r>
              <a:rPr lang="en-US" dirty="0" smtClean="0"/>
              <a:t>Life Sciences Initiative Has a Wide Scope</a:t>
            </a:r>
            <a:endParaRPr lang="en-US" dirty="0"/>
          </a:p>
        </p:txBody>
      </p:sp>
      <p:sp>
        <p:nvSpPr>
          <p:cNvPr id="4" name="AutoShape 3"/>
          <p:cNvSpPr>
            <a:spLocks noChangeAspect="1" noChangeArrowheads="1"/>
          </p:cNvSpPr>
          <p:nvPr/>
        </p:nvSpPr>
        <p:spPr bwMode="auto">
          <a:xfrm>
            <a:off x="1584324" y="1912536"/>
            <a:ext cx="5265738" cy="4412064"/>
          </a:xfrm>
          <a:prstGeom prst="sun">
            <a:avLst>
              <a:gd name="adj" fmla="val 3126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anchor="ctr" anchorCtr="1"/>
          <a:lstStyle/>
          <a:p>
            <a:pPr>
              <a:lnSpc>
                <a:spcPct val="85000"/>
              </a:lnSpc>
            </a:pP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90800" y="1521717"/>
            <a:ext cx="3446008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5EF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accent5"/>
                </a:solidFill>
              </a:rPr>
              <a:t>Innovation-Driven Economic Development  and Job Creation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3694837"/>
            <a:ext cx="156271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5EF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200" b="1" dirty="0" smtClean="0">
                <a:solidFill>
                  <a:schemeClr val="accent5"/>
                </a:solidFill>
              </a:rPr>
              <a:t>Grants for Translational Research and Industry-Academic Partnerships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0400" y="6401221"/>
            <a:ext cx="2146742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5EF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200" b="1" dirty="0" smtClean="0">
                <a:solidFill>
                  <a:schemeClr val="accent5"/>
                </a:solidFill>
              </a:rPr>
              <a:t>International Collaboration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67400" y="5765935"/>
            <a:ext cx="2630848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5EF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200" b="1" dirty="0" smtClean="0">
                <a:solidFill>
                  <a:schemeClr val="accent5"/>
                </a:solidFill>
              </a:rPr>
              <a:t>Investments in Entrepreneurship </a:t>
            </a:r>
            <a:br>
              <a:rPr lang="en-US" sz="1200" b="1" dirty="0" smtClean="0">
                <a:solidFill>
                  <a:schemeClr val="accent5"/>
                </a:solidFill>
              </a:rPr>
            </a:br>
            <a:r>
              <a:rPr lang="en-US" sz="1200" b="1" dirty="0" smtClean="0">
                <a:solidFill>
                  <a:schemeClr val="accent5"/>
                </a:solidFill>
              </a:rPr>
              <a:t>and Early-stage Companies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80295" y="2344996"/>
            <a:ext cx="2890535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5EF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200" b="1" dirty="0" smtClean="0">
                <a:solidFill>
                  <a:schemeClr val="accent5"/>
                </a:solidFill>
              </a:rPr>
              <a:t>Public-Private Funding Partnerships </a:t>
            </a:r>
          </a:p>
          <a:p>
            <a:pPr>
              <a:lnSpc>
                <a:spcPct val="85000"/>
              </a:lnSpc>
            </a:pPr>
            <a:r>
              <a:rPr lang="en-US" sz="1200" b="1" dirty="0">
                <a:solidFill>
                  <a:schemeClr val="accent5"/>
                </a:solidFill>
              </a:rPr>
              <a:t>t</a:t>
            </a:r>
            <a:r>
              <a:rPr lang="en-US" sz="1200" b="1" dirty="0" smtClean="0">
                <a:solidFill>
                  <a:schemeClr val="accent5"/>
                </a:solidFill>
              </a:rPr>
              <a:t>o Highly Leverage Investments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600" y="2089420"/>
            <a:ext cx="22098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5EF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accent5"/>
                </a:solidFill>
              </a:rPr>
              <a:t>Biotech, </a:t>
            </a:r>
            <a:r>
              <a:rPr lang="en-US" sz="1200" b="1" dirty="0" err="1" smtClean="0">
                <a:solidFill>
                  <a:schemeClr val="accent5"/>
                </a:solidFill>
              </a:rPr>
              <a:t>Pharma</a:t>
            </a:r>
            <a:r>
              <a:rPr lang="en-US" sz="1200" b="1" dirty="0" smtClean="0">
                <a:solidFill>
                  <a:schemeClr val="accent5"/>
                </a:solidFill>
              </a:rPr>
              <a:t>, </a:t>
            </a:r>
            <a:br>
              <a:rPr lang="en-US" sz="1200" b="1" dirty="0" smtClean="0">
                <a:solidFill>
                  <a:schemeClr val="accent5"/>
                </a:solidFill>
              </a:rPr>
            </a:br>
            <a:r>
              <a:rPr lang="en-US" sz="1200" b="1" dirty="0" err="1" smtClean="0">
                <a:solidFill>
                  <a:schemeClr val="accent5"/>
                </a:solidFill>
              </a:rPr>
              <a:t>Medtech</a:t>
            </a:r>
            <a:r>
              <a:rPr lang="en-US" sz="1200" b="1" dirty="0" smtClean="0">
                <a:solidFill>
                  <a:schemeClr val="accent5"/>
                </a:solidFill>
              </a:rPr>
              <a:t>, Diagnostics and </a:t>
            </a:r>
          </a:p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accent5"/>
                </a:solidFill>
              </a:rPr>
              <a:t>Bioinformatics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4621" y="5613535"/>
            <a:ext cx="1950086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5EF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accent5"/>
                </a:solidFill>
              </a:rPr>
              <a:t>Workforce Development</a:t>
            </a:r>
            <a:br>
              <a:rPr lang="en-US" sz="1200" b="1" dirty="0" smtClean="0">
                <a:solidFill>
                  <a:schemeClr val="accent5"/>
                </a:solidFill>
              </a:rPr>
            </a:br>
            <a:r>
              <a:rPr lang="en-US" sz="1200" b="1" dirty="0" smtClean="0">
                <a:solidFill>
                  <a:schemeClr val="accent5"/>
                </a:solidFill>
              </a:rPr>
              <a:t>Programs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408895" y="3701685"/>
            <a:ext cx="2963705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5EF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accent5"/>
                </a:solidFill>
              </a:rPr>
              <a:t>Creation of Novel</a:t>
            </a:r>
            <a:br>
              <a:rPr lang="en-US" sz="1200" b="1" dirty="0" smtClean="0">
                <a:solidFill>
                  <a:schemeClr val="accent5"/>
                </a:solidFill>
              </a:rPr>
            </a:br>
            <a:r>
              <a:rPr lang="en-US" sz="1200" b="1" dirty="0" smtClean="0">
                <a:solidFill>
                  <a:schemeClr val="accent5"/>
                </a:solidFill>
              </a:rPr>
              <a:t> Infrastructure  and  Consortia </a:t>
            </a:r>
          </a:p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chemeClr val="accent5"/>
                </a:solidFill>
              </a:rPr>
              <a:t>to Accelerate the </a:t>
            </a:r>
            <a:br>
              <a:rPr lang="en-US" sz="1200" b="1" dirty="0" smtClean="0">
                <a:solidFill>
                  <a:schemeClr val="accent5"/>
                </a:solidFill>
              </a:rPr>
            </a:br>
            <a:r>
              <a:rPr lang="en-US" sz="1200" b="1" dirty="0" smtClean="0">
                <a:solidFill>
                  <a:schemeClr val="accent5"/>
                </a:solidFill>
              </a:rPr>
              <a:t>Pace of Innovation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11058" y="3124200"/>
            <a:ext cx="2299142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12"/>
          <p:cNvSpPr txBox="1"/>
          <p:nvPr/>
        </p:nvSpPr>
        <p:spPr>
          <a:xfrm>
            <a:off x="3339658" y="3475672"/>
            <a:ext cx="1828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Massachusetts Life Sciences Center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$1B (U.S.)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 years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8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87" y="533400"/>
            <a:ext cx="5791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MLSC Invests to Close Gaps Across the Innovation Life Cycle...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391400" cy="53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Callout 6"/>
          <p:cNvSpPr/>
          <p:nvPr/>
        </p:nvSpPr>
        <p:spPr>
          <a:xfrm>
            <a:off x="533400" y="3962400"/>
            <a:ext cx="7967663" cy="2627312"/>
          </a:xfrm>
          <a:prstGeom prst="upArrowCallout">
            <a:avLst>
              <a:gd name="adj1" fmla="val 29907"/>
              <a:gd name="adj2" fmla="val 25000"/>
              <a:gd name="adj3" fmla="val 25000"/>
              <a:gd name="adj4" fmla="val 6497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marL="318383" indent="-318383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Promote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fund convening and collaboration</a:t>
            </a:r>
          </a:p>
          <a:p>
            <a:pPr marL="318383" indent="-318383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Partner with and leverage private sector stakeholders</a:t>
            </a:r>
          </a:p>
          <a:p>
            <a:pPr marL="318383" indent="-318383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Invest in early stage companies (pipeline and external innovation)</a:t>
            </a:r>
          </a:p>
          <a:p>
            <a:pPr marL="318383" indent="-318383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Support workforce development and training </a:t>
            </a:r>
          </a:p>
          <a:p>
            <a:pPr marL="318383" indent="-318383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Build capacity, infrastructure and unique resources 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Massachusetts</a:t>
            </a:r>
          </a:p>
          <a:p>
            <a:pPr marL="318383" indent="-318383"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Fund translational research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199" y="2757488"/>
            <a:ext cx="5943601" cy="1052512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MLSC Strategy: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Reduce barriers, fill gaps and promote collaboration across the life sciences innovation process</a:t>
            </a:r>
          </a:p>
        </p:txBody>
      </p:sp>
    </p:spTree>
    <p:extLst>
      <p:ext uri="{BB962C8B-B14F-4D97-AF65-F5344CB8AC3E}">
        <p14:creationId xmlns:p14="http://schemas.microsoft.com/office/powerpoint/2010/main" val="23965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4178"/>
            <a:ext cx="5334000" cy="769441"/>
          </a:xfrm>
        </p:spPr>
        <p:txBody>
          <a:bodyPr/>
          <a:lstStyle/>
          <a:p>
            <a:r>
              <a:rPr lang="en-US" sz="2200" dirty="0" smtClean="0"/>
              <a:t>…and Coalesce the Massachusetts Life Sciences “Cluster” into an “Ecosystem”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819400" cy="504138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cs typeface="Arial" charset="0"/>
              </a:rPr>
              <a:t>Life sciences innovation thrives in Massachusetts because of the great concentration of universities, research hospitals, educated workers, entrepreneurs, mature companies and a strong investment community. </a:t>
            </a:r>
          </a:p>
          <a:p>
            <a:pPr marL="0" indent="0">
              <a:buNone/>
            </a:pPr>
            <a:endParaRPr lang="en-US" sz="1000" dirty="0" smtClean="0">
              <a:cs typeface="Arial" charset="0"/>
            </a:endParaRPr>
          </a:p>
          <a:p>
            <a:pPr marL="0" lvl="1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In a high-performing innovation clusters these components work well </a:t>
            </a:r>
            <a:r>
              <a:rPr lang="en-US" sz="1800" b="1" i="1" dirty="0" smtClean="0">
                <a:solidFill>
                  <a:schemeClr val="accent5"/>
                </a:solidFill>
              </a:rPr>
              <a:t>individually and together  as an ecosystem</a:t>
            </a:r>
            <a:r>
              <a:rPr lang="en-US" sz="1800" b="1" i="1" dirty="0" smtClean="0">
                <a:solidFill>
                  <a:schemeClr val="tx2"/>
                </a:solidFill>
              </a:rPr>
              <a:t>.</a:t>
            </a:r>
            <a:endParaRPr lang="en-US" dirty="0" smtClean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168074"/>
              </p:ext>
            </p:extLst>
          </p:nvPr>
        </p:nvGraphicFramePr>
        <p:xfrm>
          <a:off x="3657600" y="1676400"/>
          <a:ext cx="5105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281798"/>
              </p:ext>
            </p:extLst>
          </p:nvPr>
        </p:nvGraphicFramePr>
        <p:xfrm>
          <a:off x="3657600" y="1676400"/>
          <a:ext cx="5105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939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MLSC Has a Variety of Investment Tools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27500" y="1971675"/>
            <a:ext cx="242888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/>
              <a:t> 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7200" y="1752600"/>
            <a:ext cx="4117975" cy="4678362"/>
          </a:xfrm>
          <a:custGeom>
            <a:avLst/>
            <a:gdLst>
              <a:gd name="T0" fmla="*/ 0 w 1368"/>
              <a:gd name="T1" fmla="*/ 2147483647 h 1784"/>
              <a:gd name="T2" fmla="*/ 2147483647 w 1368"/>
              <a:gd name="T3" fmla="*/ 0 h 1784"/>
              <a:gd name="T4" fmla="*/ 2147483647 w 1368"/>
              <a:gd name="T5" fmla="*/ 2147483647 h 1784"/>
              <a:gd name="T6" fmla="*/ 0 w 1368"/>
              <a:gd name="T7" fmla="*/ 2147483647 h 1784"/>
              <a:gd name="T8" fmla="*/ 0 60000 65536"/>
              <a:gd name="T9" fmla="*/ 0 60000 65536"/>
              <a:gd name="T10" fmla="*/ 0 60000 65536"/>
              <a:gd name="T11" fmla="*/ 0 60000 65536"/>
              <a:gd name="T12" fmla="*/ 0 w 1368"/>
              <a:gd name="T13" fmla="*/ 0 h 1784"/>
              <a:gd name="T14" fmla="*/ 1368 w 1368"/>
              <a:gd name="T15" fmla="*/ 1784 h 17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8" h="1784">
                <a:moveTo>
                  <a:pt x="0" y="1784"/>
                </a:moveTo>
                <a:lnTo>
                  <a:pt x="1368" y="0"/>
                </a:lnTo>
                <a:lnTo>
                  <a:pt x="1368" y="1136"/>
                </a:lnTo>
                <a:lnTo>
                  <a:pt x="0" y="178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5175" y="1752600"/>
            <a:ext cx="4240213" cy="4656138"/>
          </a:xfrm>
          <a:custGeom>
            <a:avLst/>
            <a:gdLst>
              <a:gd name="T0" fmla="*/ 2147483647 w 1384"/>
              <a:gd name="T1" fmla="*/ 2147483647 h 1792"/>
              <a:gd name="T2" fmla="*/ 0 w 1384"/>
              <a:gd name="T3" fmla="*/ 0 h 1792"/>
              <a:gd name="T4" fmla="*/ 0 w 1384"/>
              <a:gd name="T5" fmla="*/ 2147483647 h 1792"/>
              <a:gd name="T6" fmla="*/ 2147483647 w 1384"/>
              <a:gd name="T7" fmla="*/ 2147483647 h 1792"/>
              <a:gd name="T8" fmla="*/ 0 60000 65536"/>
              <a:gd name="T9" fmla="*/ 0 60000 65536"/>
              <a:gd name="T10" fmla="*/ 0 60000 65536"/>
              <a:gd name="T11" fmla="*/ 0 60000 65536"/>
              <a:gd name="T12" fmla="*/ 0 w 1384"/>
              <a:gd name="T13" fmla="*/ 0 h 1792"/>
              <a:gd name="T14" fmla="*/ 1384 w 1384"/>
              <a:gd name="T15" fmla="*/ 1792 h 1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4" h="1792">
                <a:moveTo>
                  <a:pt x="1384" y="1792"/>
                </a:moveTo>
                <a:lnTo>
                  <a:pt x="0" y="0"/>
                </a:lnTo>
                <a:lnTo>
                  <a:pt x="0" y="1152"/>
                </a:lnTo>
                <a:lnTo>
                  <a:pt x="1384" y="179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57200" y="4743450"/>
            <a:ext cx="8332787" cy="1698625"/>
          </a:xfrm>
          <a:custGeom>
            <a:avLst/>
            <a:gdLst>
              <a:gd name="T0" fmla="*/ 0 w 2768"/>
              <a:gd name="T1" fmla="*/ 2147483647 h 648"/>
              <a:gd name="T2" fmla="*/ 2147483647 w 2768"/>
              <a:gd name="T3" fmla="*/ 0 h 648"/>
              <a:gd name="T4" fmla="*/ 2147483647 w 2768"/>
              <a:gd name="T5" fmla="*/ 2147483647 h 648"/>
              <a:gd name="T6" fmla="*/ 0 w 2768"/>
              <a:gd name="T7" fmla="*/ 2147483647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2768"/>
              <a:gd name="T13" fmla="*/ 0 h 648"/>
              <a:gd name="T14" fmla="*/ 2768 w 2768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8" h="648">
                <a:moveTo>
                  <a:pt x="0" y="648"/>
                </a:moveTo>
                <a:lnTo>
                  <a:pt x="1368" y="0"/>
                </a:lnTo>
                <a:lnTo>
                  <a:pt x="2768" y="648"/>
                </a:lnTo>
                <a:lnTo>
                  <a:pt x="0" y="648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spect="1" noChangeArrowheads="1"/>
          </p:cNvSpPr>
          <p:nvPr/>
        </p:nvSpPr>
        <p:spPr bwMode="auto">
          <a:xfrm>
            <a:off x="3649663" y="3751262"/>
            <a:ext cx="1871662" cy="1809750"/>
          </a:xfrm>
          <a:prstGeom prst="ellipse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10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Years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algn="ctr"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$1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Billion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Investment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 rot="18668608">
            <a:off x="1029961" y="3948672"/>
            <a:ext cx="387985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$500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Million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Capital Fund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2849085" flipH="1">
            <a:off x="4293352" y="3676282"/>
            <a:ext cx="346242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$250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Million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Tax Incentive Program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16449">
            <a:off x="2392390" y="5507464"/>
            <a:ext cx="45576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250 Million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Investment Fund </a:t>
            </a:r>
            <a:b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(subject to appropriation)</a:t>
            </a:r>
          </a:p>
        </p:txBody>
      </p:sp>
    </p:spTree>
    <p:extLst>
      <p:ext uri="{BB962C8B-B14F-4D97-AF65-F5344CB8AC3E}">
        <p14:creationId xmlns:p14="http://schemas.microsoft.com/office/powerpoint/2010/main" val="17740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MLSC Final Template">
  <a:themeElements>
    <a:clrScheme name="MLSC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FF0000"/>
      </a:accent2>
      <a:accent3>
        <a:srgbClr val="FFC000"/>
      </a:accent3>
      <a:accent4>
        <a:srgbClr val="8DB3E2"/>
      </a:accent4>
      <a:accent5>
        <a:srgbClr val="00B050"/>
      </a:accent5>
      <a:accent6>
        <a:srgbClr val="7030A0"/>
      </a:accent6>
      <a:hlink>
        <a:srgbClr val="0070C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</TotalTime>
  <Words>667</Words>
  <Application>Microsoft Office PowerPoint</Application>
  <PresentationFormat>Presentación en pantalla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MLSC Final Template</vt:lpstr>
      <vt:lpstr>Creating a High-Performance  Innovation Ecosystem:   The Massachusetts Life Sciences Initiative</vt:lpstr>
      <vt:lpstr>About the Massachusetts Life Sciences Community</vt:lpstr>
      <vt:lpstr>Massachusetts Is the Global Leader in Life Sciences</vt:lpstr>
      <vt:lpstr>Life Sciences Are Critical to Our Economy</vt:lpstr>
      <vt:lpstr>What is the Massachusetts Life Sciences Center?</vt:lpstr>
      <vt:lpstr>The Massachusetts Life Sciences Initiative Has a Wide Scope</vt:lpstr>
      <vt:lpstr>The MLSC Invests to Close Gaps Across the Innovation Life Cycle...</vt:lpstr>
      <vt:lpstr>…and Coalesce the Massachusetts Life Sciences “Cluster” into an “Ecosystem”</vt:lpstr>
      <vt:lpstr>MLSC Has a Variety of Investment Tools</vt:lpstr>
      <vt:lpstr>There Is Much Evidence of the MLSC’s Impact to Date</vt:lpstr>
      <vt:lpstr>More and More Companies Are Creating a Footprint in the Massachusetts Life Sciences Community:</vt:lpstr>
      <vt:lpstr>What Have We Learned?</vt:lpstr>
    </vt:vector>
  </TitlesOfParts>
  <Company>MLSC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Lynnea Olivarez</dc:creator>
  <cp:lastModifiedBy>AdminLocal</cp:lastModifiedBy>
  <cp:revision>125</cp:revision>
  <cp:lastPrinted>2013-08-28T00:11:57Z</cp:lastPrinted>
  <dcterms:created xsi:type="dcterms:W3CDTF">2013-07-31T19:01:49Z</dcterms:created>
  <dcterms:modified xsi:type="dcterms:W3CDTF">2013-10-01T07:15:37Z</dcterms:modified>
</cp:coreProperties>
</file>