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72" r:id="rId2"/>
    <p:sldId id="285" r:id="rId3"/>
    <p:sldId id="282" r:id="rId4"/>
    <p:sldId id="283" r:id="rId5"/>
    <p:sldId id="279" r:id="rId6"/>
    <p:sldId id="280" r:id="rId7"/>
    <p:sldId id="287" r:id="rId8"/>
    <p:sldId id="288" r:id="rId9"/>
    <p:sldId id="321" r:id="rId10"/>
    <p:sldId id="289" r:id="rId11"/>
    <p:sldId id="323" r:id="rId12"/>
    <p:sldId id="291" r:id="rId13"/>
    <p:sldId id="292" r:id="rId14"/>
    <p:sldId id="324" r:id="rId15"/>
    <p:sldId id="293" r:id="rId16"/>
    <p:sldId id="294" r:id="rId17"/>
    <p:sldId id="317" r:id="rId18"/>
    <p:sldId id="318" r:id="rId19"/>
    <p:sldId id="319" r:id="rId20"/>
    <p:sldId id="295" r:id="rId21"/>
    <p:sldId id="296" r:id="rId22"/>
    <p:sldId id="297" r:id="rId23"/>
    <p:sldId id="325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16" r:id="rId35"/>
    <p:sldId id="320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1756" autoAdjust="0"/>
  </p:normalViewPr>
  <p:slideViewPr>
    <p:cSldViewPr>
      <p:cViewPr>
        <p:scale>
          <a:sx n="65" d="100"/>
          <a:sy n="65" d="100"/>
        </p:scale>
        <p:origin x="-15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plotArea>
      <c:layout>
        <c:manualLayout>
          <c:layoutTarget val="inner"/>
          <c:xMode val="edge"/>
          <c:yMode val="edge"/>
          <c:x val="8.0603066977738919E-2"/>
          <c:y val="4.0629551963362071E-2"/>
          <c:w val="0.53205514241275398"/>
          <c:h val="0.85898576855658049"/>
        </c:manualLayout>
      </c:layout>
      <c:barChart>
        <c:barDir val="col"/>
        <c:grouping val="stack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גיליון1!$A$2</c:f>
              <c:strCache>
                <c:ptCount val="1"/>
                <c:pt idx="0">
                  <c:v>VC Investments (100%)</c:v>
                </c:pt>
              </c:strCache>
            </c:strRef>
          </c:cat>
          <c:val>
            <c:numRef>
              <c:f>גיליון1!$B$2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Cleantech</c:v>
                </c:pt>
              </c:strCache>
            </c:strRef>
          </c:tx>
          <c:cat>
            <c:strRef>
              <c:f>גיליון1!$A$2</c:f>
              <c:strCache>
                <c:ptCount val="1"/>
                <c:pt idx="0">
                  <c:v>VC Investments (100%)</c:v>
                </c:pt>
              </c:strCache>
            </c:strRef>
          </c:cat>
          <c:val>
            <c:numRef>
              <c:f>גיליון1!$C$2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Software</c:v>
                </c:pt>
              </c:strCache>
            </c:strRef>
          </c:tx>
          <c:cat>
            <c:strRef>
              <c:f>גיליון1!$A$2</c:f>
              <c:strCache>
                <c:ptCount val="1"/>
                <c:pt idx="0">
                  <c:v>VC Investments (100%)</c:v>
                </c:pt>
              </c:strCache>
            </c:strRef>
          </c:cat>
          <c:val>
            <c:numRef>
              <c:f>גיליון1!$D$2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Internet</c:v>
                </c:pt>
              </c:strCache>
            </c:strRef>
          </c:tx>
          <c:cat>
            <c:strRef>
              <c:f>גיליון1!$A$2</c:f>
              <c:strCache>
                <c:ptCount val="1"/>
                <c:pt idx="0">
                  <c:v>VC Investments (100%)</c:v>
                </c:pt>
              </c:strCache>
            </c:strRef>
          </c:cat>
          <c:val>
            <c:numRef>
              <c:f>גיליון1!$E$2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Life Sciences</c:v>
                </c:pt>
              </c:strCache>
            </c:strRef>
          </c:tx>
          <c:cat>
            <c:strRef>
              <c:f>גיליון1!$A$2</c:f>
              <c:strCache>
                <c:ptCount val="1"/>
                <c:pt idx="0">
                  <c:v>VC Investments (100%)</c:v>
                </c:pt>
              </c:strCache>
            </c:strRef>
          </c:cat>
          <c:val>
            <c:numRef>
              <c:f>גיליון1!$F$2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Semi Conductors</c:v>
                </c:pt>
              </c:strCache>
            </c:strRef>
          </c:tx>
          <c:cat>
            <c:strRef>
              <c:f>גיליון1!$A$2</c:f>
              <c:strCache>
                <c:ptCount val="1"/>
                <c:pt idx="0">
                  <c:v>VC Investments (100%)</c:v>
                </c:pt>
              </c:strCache>
            </c:strRef>
          </c:cat>
          <c:val>
            <c:numRef>
              <c:f>גיליון1!$G$2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גיליון1!$H$1</c:f>
              <c:strCache>
                <c:ptCount val="1"/>
                <c:pt idx="0">
                  <c:v>Communications</c:v>
                </c:pt>
              </c:strCache>
            </c:strRef>
          </c:tx>
          <c:cat>
            <c:strRef>
              <c:f>גיליון1!$A$2</c:f>
              <c:strCache>
                <c:ptCount val="1"/>
                <c:pt idx="0">
                  <c:v>VC Investments (100%)</c:v>
                </c:pt>
              </c:strCache>
            </c:strRef>
          </c:cat>
          <c:val>
            <c:numRef>
              <c:f>גיליון1!$H$2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overlap val="100"/>
        <c:axId val="159402624"/>
        <c:axId val="159416704"/>
      </c:barChart>
      <c:catAx>
        <c:axId val="159402624"/>
        <c:scaling>
          <c:orientation val="minMax"/>
        </c:scaling>
        <c:axPos val="b"/>
        <c:tickLblPos val="nextTo"/>
        <c:crossAx val="159416704"/>
        <c:crosses val="autoZero"/>
        <c:auto val="1"/>
        <c:lblAlgn val="ctr"/>
        <c:lblOffset val="100"/>
      </c:catAx>
      <c:valAx>
        <c:axId val="159416704"/>
        <c:scaling>
          <c:orientation val="minMax"/>
        </c:scaling>
        <c:axPos val="l"/>
        <c:majorGridlines/>
        <c:numFmt formatCode="General" sourceLinked="1"/>
        <c:tickLblPos val="nextTo"/>
        <c:crossAx val="1594026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he-IL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BBBB1-948C-4D5B-99CD-632919F75363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BF4141-7DD6-4A44-9D8F-DC3DB82CF5A8}">
      <dgm:prSet phldrT="[טקסט]"/>
      <dgm:spPr>
        <a:solidFill>
          <a:srgbClr val="FFCF37"/>
        </a:solidFill>
      </dgm:spPr>
      <dgm:t>
        <a:bodyPr/>
        <a:lstStyle/>
        <a:p>
          <a:pPr rtl="1"/>
          <a:r>
            <a:rPr lang="en-US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Public Sector</a:t>
          </a:r>
        </a:p>
        <a:p>
          <a:pPr rtl="1"/>
          <a:r>
            <a:rPr lang="en-US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Chief Scientist</a:t>
          </a:r>
        </a:p>
        <a:p>
          <a:pPr rtl="1"/>
          <a:r>
            <a:rPr lang="en-US" u="none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Mati</a:t>
          </a:r>
          <a:endParaRPr lang="en-US" u="none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rtl="1"/>
          <a:r>
            <a:rPr lang="en-US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MFA Support</a:t>
          </a:r>
        </a:p>
        <a:p>
          <a:pPr rtl="1"/>
          <a:r>
            <a:rPr lang="en-US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MOITAL</a:t>
          </a:r>
          <a:endParaRPr lang="he-IL" u="non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2C5C34-6286-457F-8B70-9CD895FCCE8A}" type="parTrans" cxnId="{1F6CA41E-A7E9-4D71-8AF7-1716A09ED01A}">
      <dgm:prSet/>
      <dgm:spPr/>
      <dgm:t>
        <a:bodyPr/>
        <a:lstStyle/>
        <a:p>
          <a:pPr rtl="1"/>
          <a:endParaRPr lang="he-IL"/>
        </a:p>
      </dgm:t>
    </dgm:pt>
    <dgm:pt modelId="{763FC983-1AE7-4E85-945B-51475918F84B}" type="sibTrans" cxnId="{1F6CA41E-A7E9-4D71-8AF7-1716A09ED01A}">
      <dgm:prSet/>
      <dgm:spPr/>
      <dgm:t>
        <a:bodyPr/>
        <a:lstStyle/>
        <a:p>
          <a:pPr rtl="1"/>
          <a:endParaRPr lang="he-IL"/>
        </a:p>
      </dgm:t>
    </dgm:pt>
    <dgm:pt modelId="{AF4E8949-8494-4F71-AA69-82EB06A5FA6E}">
      <dgm:prSet phldrT="[טקסט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1"/>
          <a:r>
            <a:rPr lang="en-US" u="sng" dirty="0" smtClean="0"/>
            <a:t>Private Sector</a:t>
          </a:r>
          <a:r>
            <a:rPr lang="en-US" dirty="0" smtClean="0"/>
            <a:t> </a:t>
          </a:r>
        </a:p>
        <a:p>
          <a:pPr rtl="1"/>
          <a:r>
            <a:rPr lang="en-US" dirty="0" smtClean="0"/>
            <a:t>5,000 Start Ups</a:t>
          </a:r>
        </a:p>
        <a:p>
          <a:pPr rtl="0"/>
          <a:r>
            <a:rPr lang="en-US" dirty="0" smtClean="0"/>
            <a:t>100,000 Hi Tech employees</a:t>
          </a:r>
          <a:endParaRPr lang="he-IL" dirty="0"/>
        </a:p>
      </dgm:t>
    </dgm:pt>
    <dgm:pt modelId="{15318175-C31F-4B5D-A311-68D77B5B020D}" type="parTrans" cxnId="{77E8E167-BEB8-4FB8-A6E9-867238306BE3}">
      <dgm:prSet/>
      <dgm:spPr/>
      <dgm:t>
        <a:bodyPr/>
        <a:lstStyle/>
        <a:p>
          <a:pPr rtl="1"/>
          <a:endParaRPr lang="he-IL"/>
        </a:p>
      </dgm:t>
    </dgm:pt>
    <dgm:pt modelId="{C918FFB2-F902-4E83-9AD6-EA653FDFD589}" type="sibTrans" cxnId="{77E8E167-BEB8-4FB8-A6E9-867238306BE3}">
      <dgm:prSet/>
      <dgm:spPr/>
      <dgm:t>
        <a:bodyPr/>
        <a:lstStyle/>
        <a:p>
          <a:pPr rtl="1"/>
          <a:endParaRPr lang="he-IL"/>
        </a:p>
      </dgm:t>
    </dgm:pt>
    <dgm:pt modelId="{108F1B45-B2A8-40F2-995B-FF5CA327CB39}">
      <dgm:prSet phldrT="[טקסט]" custT="1"/>
      <dgm:spPr>
        <a:solidFill>
          <a:schemeClr val="bg1">
            <a:lumMod val="50000"/>
          </a:schemeClr>
        </a:solidFill>
      </dgm:spPr>
      <dgm:t>
        <a:bodyPr/>
        <a:lstStyle/>
        <a:p>
          <a:pPr rtl="1"/>
          <a:r>
            <a:rPr lang="en-US" sz="1800" b="1" dirty="0" smtClean="0"/>
            <a:t>Start Up Eco System</a:t>
          </a:r>
          <a:endParaRPr lang="he-IL" sz="1800" b="1" dirty="0"/>
        </a:p>
      </dgm:t>
    </dgm:pt>
    <dgm:pt modelId="{F9623A0B-ED1F-49E4-A5CA-58A450061C28}" type="parTrans" cxnId="{2EDA5F2C-0976-4CF5-9804-967192D6CA32}">
      <dgm:prSet/>
      <dgm:spPr/>
      <dgm:t>
        <a:bodyPr/>
        <a:lstStyle/>
        <a:p>
          <a:pPr rtl="1"/>
          <a:endParaRPr lang="he-IL"/>
        </a:p>
      </dgm:t>
    </dgm:pt>
    <dgm:pt modelId="{1864E61F-0502-4D6C-AB92-F3EE964519DF}" type="sibTrans" cxnId="{2EDA5F2C-0976-4CF5-9804-967192D6CA32}">
      <dgm:prSet/>
      <dgm:spPr/>
      <dgm:t>
        <a:bodyPr/>
        <a:lstStyle/>
        <a:p>
          <a:pPr rtl="1"/>
          <a:endParaRPr lang="he-IL"/>
        </a:p>
      </dgm:t>
    </dgm:pt>
    <dgm:pt modelId="{76C524E1-B15C-4867-85BF-07D452D1AE46}">
      <dgm:prSet phldrT="[טקסט]"/>
      <dgm:spPr>
        <a:solidFill>
          <a:srgbClr val="DAA600"/>
        </a:solidFill>
      </dgm:spPr>
      <dgm:t>
        <a:bodyPr/>
        <a:lstStyle/>
        <a:p>
          <a:pPr rtl="1"/>
          <a:r>
            <a:rPr lang="en-US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Academic Sector</a:t>
          </a:r>
        </a:p>
        <a:p>
          <a:pPr rtl="1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StarTau</a:t>
          </a:r>
        </a:p>
        <a:p>
          <a:pPr rtl="1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Zell IDC</a:t>
          </a:r>
        </a:p>
        <a:p>
          <a:pPr rtl="1"/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Bronitza</a:t>
          </a:r>
          <a:endParaRPr lang="en-US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rtl="1"/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SifTech</a:t>
          </a:r>
          <a:endParaRPr lang="he-IL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A03866-5D1F-4334-943E-C78139EC6296}" type="parTrans" cxnId="{FA91786E-902B-4170-B116-A9CF1B7FFEAB}">
      <dgm:prSet/>
      <dgm:spPr/>
      <dgm:t>
        <a:bodyPr/>
        <a:lstStyle/>
        <a:p>
          <a:pPr rtl="1"/>
          <a:endParaRPr lang="he-IL"/>
        </a:p>
      </dgm:t>
    </dgm:pt>
    <dgm:pt modelId="{CE9213DE-5ADC-432D-A301-3E9FD19F8E6C}" type="sibTrans" cxnId="{FA91786E-902B-4170-B116-A9CF1B7FFEAB}">
      <dgm:prSet/>
      <dgm:spPr/>
      <dgm:t>
        <a:bodyPr/>
        <a:lstStyle/>
        <a:p>
          <a:pPr rtl="1"/>
          <a:endParaRPr lang="he-IL"/>
        </a:p>
      </dgm:t>
    </dgm:pt>
    <dgm:pt modelId="{E606D1D7-AAA8-445C-B06F-A9B0C7A64F66}" type="pres">
      <dgm:prSet presAssocID="{B30BBBB1-948C-4D5B-99CD-632919F7536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69CC5AC-FBBF-4BC9-9313-8CF61B607826}" type="pres">
      <dgm:prSet presAssocID="{B30BBBB1-948C-4D5B-99CD-632919F75363}" presName="triangle1" presStyleLbl="node1" presStyleIdx="0" presStyleCnt="4" custScaleX="91549" custScaleY="91549" custLinFactNeighborX="-278" custLinFactNeighborY="18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61D939-1C75-4D50-885C-DB10201F6879}" type="pres">
      <dgm:prSet presAssocID="{B30BBBB1-948C-4D5B-99CD-632919F75363}" presName="triangle2" presStyleLbl="node1" presStyleIdx="1" presStyleCnt="4" custScaleX="91549" custScaleY="9154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704690B-1FB8-49A0-91CA-8180237B83A3}" type="pres">
      <dgm:prSet presAssocID="{B30BBBB1-948C-4D5B-99CD-632919F75363}" presName="triangle3" presStyleLbl="node1" presStyleIdx="2" presStyleCnt="4" custScaleX="91549" custScaleY="9154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23995B-9058-4E48-9430-783054F10845}" type="pres">
      <dgm:prSet presAssocID="{B30BBBB1-948C-4D5B-99CD-632919F75363}" presName="triangle4" presStyleLbl="node1" presStyleIdx="3" presStyleCnt="4" custScaleX="91549" custScaleY="9154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7E8E167-BEB8-4FB8-A6E9-867238306BE3}" srcId="{B30BBBB1-948C-4D5B-99CD-632919F75363}" destId="{AF4E8949-8494-4F71-AA69-82EB06A5FA6E}" srcOrd="1" destOrd="0" parTransId="{15318175-C31F-4B5D-A311-68D77B5B020D}" sibTransId="{C918FFB2-F902-4E83-9AD6-EA653FDFD589}"/>
    <dgm:cxn modelId="{1F6CA41E-A7E9-4D71-8AF7-1716A09ED01A}" srcId="{B30BBBB1-948C-4D5B-99CD-632919F75363}" destId="{85BF4141-7DD6-4A44-9D8F-DC3DB82CF5A8}" srcOrd="0" destOrd="0" parTransId="{A52C5C34-6286-457F-8B70-9CD895FCCE8A}" sibTransId="{763FC983-1AE7-4E85-945B-51475918F84B}"/>
    <dgm:cxn modelId="{D10BDF11-F04C-4159-B7B0-DA303CB2F56F}" type="presOf" srcId="{108F1B45-B2A8-40F2-995B-FF5CA327CB39}" destId="{5704690B-1FB8-49A0-91CA-8180237B83A3}" srcOrd="0" destOrd="0" presId="urn:microsoft.com/office/officeart/2005/8/layout/pyramid4"/>
    <dgm:cxn modelId="{B239945B-FC9D-414F-B5FB-B63D46FA5357}" type="presOf" srcId="{B30BBBB1-948C-4D5B-99CD-632919F75363}" destId="{E606D1D7-AAA8-445C-B06F-A9B0C7A64F66}" srcOrd="0" destOrd="0" presId="urn:microsoft.com/office/officeart/2005/8/layout/pyramid4"/>
    <dgm:cxn modelId="{2EDA5F2C-0976-4CF5-9804-967192D6CA32}" srcId="{B30BBBB1-948C-4D5B-99CD-632919F75363}" destId="{108F1B45-B2A8-40F2-995B-FF5CA327CB39}" srcOrd="2" destOrd="0" parTransId="{F9623A0B-ED1F-49E4-A5CA-58A450061C28}" sibTransId="{1864E61F-0502-4D6C-AB92-F3EE964519DF}"/>
    <dgm:cxn modelId="{FA91786E-902B-4170-B116-A9CF1B7FFEAB}" srcId="{B30BBBB1-948C-4D5B-99CD-632919F75363}" destId="{76C524E1-B15C-4867-85BF-07D452D1AE46}" srcOrd="3" destOrd="0" parTransId="{8AA03866-5D1F-4334-943E-C78139EC6296}" sibTransId="{CE9213DE-5ADC-432D-A301-3E9FD19F8E6C}"/>
    <dgm:cxn modelId="{010DED7F-4D9B-4874-A98E-F0558D5C5852}" type="presOf" srcId="{AF4E8949-8494-4F71-AA69-82EB06A5FA6E}" destId="{9261D939-1C75-4D50-885C-DB10201F6879}" srcOrd="0" destOrd="0" presId="urn:microsoft.com/office/officeart/2005/8/layout/pyramid4"/>
    <dgm:cxn modelId="{57141B7A-4CB9-4061-8020-19E3C2182AA3}" type="presOf" srcId="{76C524E1-B15C-4867-85BF-07D452D1AE46}" destId="{7223995B-9058-4E48-9430-783054F10845}" srcOrd="0" destOrd="0" presId="urn:microsoft.com/office/officeart/2005/8/layout/pyramid4"/>
    <dgm:cxn modelId="{4F8F8BBA-56DD-4FBC-8B49-4D6E517EDBC9}" type="presOf" srcId="{85BF4141-7DD6-4A44-9D8F-DC3DB82CF5A8}" destId="{069CC5AC-FBBF-4BC9-9313-8CF61B607826}" srcOrd="0" destOrd="0" presId="urn:microsoft.com/office/officeart/2005/8/layout/pyramid4"/>
    <dgm:cxn modelId="{EC1CC62E-A423-48A8-807C-5BC94A197FFC}" type="presParOf" srcId="{E606D1D7-AAA8-445C-B06F-A9B0C7A64F66}" destId="{069CC5AC-FBBF-4BC9-9313-8CF61B607826}" srcOrd="0" destOrd="0" presId="urn:microsoft.com/office/officeart/2005/8/layout/pyramid4"/>
    <dgm:cxn modelId="{7B0929FC-3E30-4424-A132-7AA1FED91905}" type="presParOf" srcId="{E606D1D7-AAA8-445C-B06F-A9B0C7A64F66}" destId="{9261D939-1C75-4D50-885C-DB10201F6879}" srcOrd="1" destOrd="0" presId="urn:microsoft.com/office/officeart/2005/8/layout/pyramid4"/>
    <dgm:cxn modelId="{6ACFA57B-F614-4DC3-A741-0E6D98DACE9C}" type="presParOf" srcId="{E606D1D7-AAA8-445C-B06F-A9B0C7A64F66}" destId="{5704690B-1FB8-49A0-91CA-8180237B83A3}" srcOrd="2" destOrd="0" presId="urn:microsoft.com/office/officeart/2005/8/layout/pyramid4"/>
    <dgm:cxn modelId="{1E16E06A-03BA-4980-9BE3-556C53150703}" type="presParOf" srcId="{E606D1D7-AAA8-445C-B06F-A9B0C7A64F66}" destId="{7223995B-9058-4E48-9430-783054F10845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CC5AC-FBBF-4BC9-9313-8CF61B607826}">
      <dsp:nvSpPr>
        <dsp:cNvPr id="0" name=""/>
        <dsp:cNvSpPr/>
      </dsp:nvSpPr>
      <dsp:spPr>
        <a:xfrm>
          <a:off x="2728240" y="159287"/>
          <a:ext cx="2406175" cy="2406175"/>
        </a:xfrm>
        <a:prstGeom prst="triangle">
          <a:avLst/>
        </a:prstGeom>
        <a:solidFill>
          <a:srgbClr val="FFCF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Public Sector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Chief Scientist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none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Mati</a:t>
          </a:r>
          <a:endParaRPr lang="en-US" sz="1200" u="none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MFA Support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MOITAL</a:t>
          </a:r>
          <a:endParaRPr lang="he-IL" sz="1200" u="none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28240" y="159287"/>
        <a:ext cx="2406175" cy="2406175"/>
      </dsp:txXfrm>
    </dsp:sp>
    <dsp:sp modelId="{9261D939-1C75-4D50-885C-DB10201F6879}">
      <dsp:nvSpPr>
        <dsp:cNvPr id="0" name=""/>
        <dsp:cNvSpPr/>
      </dsp:nvSpPr>
      <dsp:spPr>
        <a:xfrm>
          <a:off x="1421401" y="2739350"/>
          <a:ext cx="2406175" cy="2406175"/>
        </a:xfrm>
        <a:prstGeom prst="triangle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sng" kern="1200" dirty="0" smtClean="0"/>
            <a:t>Private Sector</a:t>
          </a:r>
          <a:r>
            <a:rPr lang="en-US" sz="1200" kern="1200" dirty="0" smtClean="0"/>
            <a:t> 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5,000 Start Ups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100,000 Hi Tech employees</a:t>
          </a:r>
          <a:endParaRPr lang="he-IL" sz="1200" kern="1200" dirty="0"/>
        </a:p>
      </dsp:txBody>
      <dsp:txXfrm>
        <a:off x="1421401" y="2739350"/>
        <a:ext cx="2406175" cy="2406175"/>
      </dsp:txXfrm>
    </dsp:sp>
    <dsp:sp modelId="{5704690B-1FB8-49A0-91CA-8180237B83A3}">
      <dsp:nvSpPr>
        <dsp:cNvPr id="0" name=""/>
        <dsp:cNvSpPr/>
      </dsp:nvSpPr>
      <dsp:spPr>
        <a:xfrm rot="10800000">
          <a:off x="2735547" y="2739350"/>
          <a:ext cx="2406175" cy="2406175"/>
        </a:xfrm>
        <a:prstGeom prst="triangl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Start Up Eco System</a:t>
          </a:r>
          <a:endParaRPr lang="he-IL" sz="1800" b="1" kern="1200" dirty="0"/>
        </a:p>
      </dsp:txBody>
      <dsp:txXfrm rot="10800000">
        <a:off x="2735547" y="2739350"/>
        <a:ext cx="2406175" cy="2406175"/>
      </dsp:txXfrm>
    </dsp:sp>
    <dsp:sp modelId="{7223995B-9058-4E48-9430-783054F10845}">
      <dsp:nvSpPr>
        <dsp:cNvPr id="0" name=""/>
        <dsp:cNvSpPr/>
      </dsp:nvSpPr>
      <dsp:spPr>
        <a:xfrm>
          <a:off x="4049693" y="2739350"/>
          <a:ext cx="2406175" cy="2406175"/>
        </a:xfrm>
        <a:prstGeom prst="triangle">
          <a:avLst/>
        </a:prstGeom>
        <a:solidFill>
          <a:srgbClr val="DAA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Academic Sector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StarTau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Zell IDC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Bronitza</a:t>
          </a:r>
          <a:endParaRPr lang="en-US" sz="12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SifTech</a:t>
          </a:r>
          <a:endParaRPr lang="he-IL" sz="1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49693" y="2739350"/>
        <a:ext cx="2406175" cy="2406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0.00126</cdr:x>
      <cdr:y>0.01389</cdr:y>
    </cdr:from>
    <cdr:to>
      <cdr:x>0.78875</cdr:x>
      <cdr:y>0.15278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0344" y="72008"/>
          <a:ext cx="6480720" cy="72008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</cdr:x>
      <cdr:y>0.01389</cdr:y>
    </cdr:from>
    <cdr:to>
      <cdr:x>0.78749</cdr:x>
      <cdr:y>0.15278</cdr:y>
    </cdr:to>
    <cdr:sp macro="" textlink="">
      <cdr:nvSpPr>
        <cdr:cNvPr id="3" name="מלבן 2"/>
        <cdr:cNvSpPr/>
      </cdr:nvSpPr>
      <cdr:spPr>
        <a:xfrm xmlns:a="http://schemas.openxmlformats.org/drawingml/2006/main">
          <a:off x="-61664" y="72008"/>
          <a:ext cx="6480720" cy="72008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2CE931-2D60-47CB-A23C-03E994F93016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A2D393A-6E53-49C4-84CF-B6420A2DA2C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5380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393A-6E53-49C4-84CF-B6420A2DA2CA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33264" y="188640"/>
            <a:ext cx="8728848" cy="6552727"/>
          </a:xfrm>
          <a:prstGeom prst="roundRect">
            <a:avLst>
              <a:gd name="adj" fmla="val 4251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25312"/>
            <a:ext cx="2040364" cy="653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lang="he-IL" b="1">
                <a:solidFill>
                  <a:schemeClr val="tx2"/>
                </a:solidFill>
              </a:defRPr>
            </a:lvl1pPr>
          </a:lstStyle>
          <a:p>
            <a:pPr lvl="0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ounded Rectangle 6"/>
          <p:cNvSpPr/>
          <p:nvPr userDrawn="1"/>
        </p:nvSpPr>
        <p:spPr>
          <a:xfrm>
            <a:off x="233264" y="188640"/>
            <a:ext cx="8728848" cy="6552727"/>
          </a:xfrm>
          <a:prstGeom prst="roundRect">
            <a:avLst>
              <a:gd name="adj" fmla="val 4251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1762-FCA9-423B-8AD0-4736A65502FD}" type="datetimeFigureOut">
              <a:rPr lang="he-IL" smtClean="0"/>
              <a:pPr/>
              <a:t>ט"ז/אב/תשע"ג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0AEF-F3F6-4FFA-AAF9-1DFB5A970D2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/>
              <a:t>Analysis </a:t>
            </a:r>
            <a:r>
              <a:rPr lang="en-US" sz="4400" b="1" dirty="0" smtClean="0"/>
              <a:t>of </a:t>
            </a:r>
            <a:r>
              <a:rPr lang="en-US" sz="4400" b="1" dirty="0" smtClean="0"/>
              <a:t>The Israeli </a:t>
            </a:r>
            <a:r>
              <a:rPr lang="en-US" sz="4400" b="1" dirty="0" smtClean="0"/>
              <a:t>Venture </a:t>
            </a:r>
            <a:r>
              <a:rPr lang="en-US" sz="4400" b="1" dirty="0" smtClean="0"/>
              <a:t>Industry and Future </a:t>
            </a:r>
            <a:r>
              <a:rPr lang="en-US" sz="4400" b="1" dirty="0" smtClean="0"/>
              <a:t>Directions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כותרת משנה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b="1" dirty="0" smtClean="0"/>
              <a:t>Israel’s Startup Eco- System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Business-Meet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0312" cy="53889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5661248"/>
            <a:ext cx="7772400" cy="1362075"/>
          </a:xfrm>
        </p:spPr>
        <p:txBody>
          <a:bodyPr/>
          <a:lstStyle/>
          <a:p>
            <a:r>
              <a:rPr lang="en-US" dirty="0" smtClean="0"/>
              <a:t>Private Sector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94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Providing startups with pre-seed capital / education / connections.</a:t>
            </a:r>
          </a:p>
          <a:p>
            <a:pPr algn="l" rtl="0"/>
            <a:r>
              <a:rPr lang="en-US" dirty="0" smtClean="0"/>
              <a:t>Usually- 5-10 teams X 3 months cycle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Accelerators</a:t>
            </a:r>
            <a:endParaRPr lang="he-IL" dirty="0"/>
          </a:p>
        </p:txBody>
      </p:sp>
      <p:graphicFrame>
        <p:nvGraphicFramePr>
          <p:cNvPr id="275" name="טבלה 2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8527517"/>
              </p:ext>
            </p:extLst>
          </p:nvPr>
        </p:nvGraphicFramePr>
        <p:xfrm>
          <a:off x="899592" y="1124744"/>
          <a:ext cx="7298548" cy="47153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707748"/>
                <a:gridCol w="2590800"/>
              </a:tblGrid>
              <a:tr h="32519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Services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Name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  <a:tr h="32519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WorkSpace</a:t>
                      </a:r>
                      <a:r>
                        <a:rPr lang="en-US" sz="1600" dirty="0" smtClean="0"/>
                        <a:t> + Activity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Hub TLV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  <a:tr h="32519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WorkSpace</a:t>
                      </a:r>
                      <a:r>
                        <a:rPr lang="en-US" sz="1600" dirty="0" smtClean="0"/>
                        <a:t> + Activity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Junction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  <a:tr h="569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WorkSpace</a:t>
                      </a:r>
                      <a:r>
                        <a:rPr lang="en-US" sz="1600" dirty="0" smtClean="0"/>
                        <a:t> + Activity</a:t>
                      </a:r>
                      <a:endParaRPr lang="he-IL" sz="1600" dirty="0" smtClean="0"/>
                    </a:p>
                    <a:p>
                      <a:pPr algn="ctr" rtl="0"/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Library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  <a:tr h="569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WorkSpace</a:t>
                      </a:r>
                      <a:r>
                        <a:rPr lang="en-US" sz="1600" dirty="0" smtClean="0"/>
                        <a:t> + Activity</a:t>
                      </a:r>
                      <a:endParaRPr lang="he-IL" sz="1600" dirty="0" smtClean="0"/>
                    </a:p>
                    <a:p>
                      <a:pPr algn="ctr" rtl="0"/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 smtClean="0"/>
                        <a:t>Techloft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  <a:tr h="569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Investments (Equity)+  </a:t>
                      </a:r>
                      <a:r>
                        <a:rPr lang="en-US" sz="1600" dirty="0" err="1" smtClean="0"/>
                        <a:t>WorkSpace</a:t>
                      </a:r>
                      <a:r>
                        <a:rPr lang="en-US" sz="1600" dirty="0" smtClean="0"/>
                        <a:t> + Activity</a:t>
                      </a:r>
                      <a:endParaRPr lang="he-IL" sz="1600" dirty="0" smtClean="0"/>
                    </a:p>
                    <a:p>
                      <a:pPr algn="ctr" rtl="0"/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Elevator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  <a:tr h="32519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Activity + Mentoring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8200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  <a:tr h="569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WorkSpace</a:t>
                      </a:r>
                      <a:r>
                        <a:rPr lang="en-US" sz="1600" dirty="0" smtClean="0"/>
                        <a:t> + Activity + Mentoring</a:t>
                      </a:r>
                      <a:endParaRPr lang="he-IL" sz="1600" dirty="0" smtClean="0"/>
                    </a:p>
                    <a:p>
                      <a:pPr algn="ctr" rtl="0"/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Microsoft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  <a:tr h="569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WorkSpace</a:t>
                      </a:r>
                      <a:r>
                        <a:rPr lang="en-US" sz="1600" dirty="0" smtClean="0"/>
                        <a:t> + Activity + Mentoring</a:t>
                      </a:r>
                      <a:endParaRPr lang="he-IL" sz="1600" dirty="0" smtClean="0"/>
                    </a:p>
                    <a:p>
                      <a:pPr algn="ctr" rtl="0"/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Google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  <a:tr h="569095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Taking equity + Mentoring + Activity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Founders</a:t>
                      </a:r>
                    </a:p>
                    <a:p>
                      <a:pPr algn="ctr" rtl="0"/>
                      <a:r>
                        <a:rPr lang="en-US" sz="1600" dirty="0" smtClean="0"/>
                        <a:t>Institute</a:t>
                      </a:r>
                      <a:endParaRPr lang="he-IL" sz="1600" dirty="0"/>
                    </a:p>
                  </a:txBody>
                  <a:tcPr marL="81299" marR="81299" marT="40650" marB="406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The local VC industry is characterized</a:t>
            </a:r>
            <a:r>
              <a:rPr lang="en-US" dirty="0" smtClean="0"/>
              <a:t> by a small workforce, composed mainly of GPs with strong technological as well as financial background. </a:t>
            </a:r>
          </a:p>
          <a:p>
            <a:pPr algn="l" rtl="0"/>
            <a:r>
              <a:rPr lang="en-US" dirty="0" smtClean="0"/>
              <a:t>The industry serves as an anchor to foreign VCs’ who are the main channel through which foreign funding flows to Israeli hi-tech firms.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structure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LP, LP, LP -&gt; GP</a:t>
            </a:r>
          </a:p>
          <a:p>
            <a:pPr algn="just" rtl="0"/>
            <a:r>
              <a:rPr lang="en-US" dirty="0" smtClean="0"/>
              <a:t>20% Carry</a:t>
            </a:r>
          </a:p>
          <a:p>
            <a:pPr algn="just" rtl="0"/>
            <a:r>
              <a:rPr lang="en-US" dirty="0" smtClean="0"/>
              <a:t>2% annual management fee</a:t>
            </a:r>
          </a:p>
          <a:p>
            <a:pPr algn="just" rtl="0"/>
            <a:r>
              <a:rPr lang="en-US" dirty="0" smtClean="0"/>
              <a:t>50~ operating in </a:t>
            </a:r>
            <a:r>
              <a:rPr lang="en-US" dirty="0" smtClean="0"/>
              <a:t>Israel</a:t>
            </a:r>
          </a:p>
          <a:p>
            <a:pPr algn="just" rtl="0"/>
            <a:r>
              <a:rPr lang="en-US" dirty="0" smtClean="0"/>
              <a:t>Recent news: Aleph (Michael </a:t>
            </a:r>
            <a:r>
              <a:rPr lang="en-US" dirty="0" err="1" smtClean="0"/>
              <a:t>Eizenberg</a:t>
            </a:r>
            <a:r>
              <a:rPr lang="en-US" dirty="0" smtClean="0"/>
              <a:t>- Benchmark Capital and Eden Shohat-Face.com/Genesis)- 140M$ fund.</a:t>
            </a:r>
            <a:endParaRPr lang="en-US" dirty="0" smtClean="0"/>
          </a:p>
          <a:p>
            <a:pPr algn="just" rtl="0"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VCs - The rise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754563"/>
          </a:xfrm>
        </p:spPr>
        <p:txBody>
          <a:bodyPr>
            <a:normAutofit fontScale="70000" lnSpcReduction="20000"/>
          </a:bodyPr>
          <a:lstStyle/>
          <a:p>
            <a:pPr algn="just" rtl="0"/>
            <a:r>
              <a:rPr lang="en-US" dirty="0" smtClean="0"/>
              <a:t>Gov. decision 1993: to start a viable VC industry (allocated $100 million for that purpose). </a:t>
            </a:r>
          </a:p>
          <a:p>
            <a:pPr algn="just" rtl="0"/>
            <a:r>
              <a:rPr lang="en-US" dirty="0" smtClean="0"/>
              <a:t>A fund of funds - </a:t>
            </a:r>
            <a:r>
              <a:rPr lang="en-US" b="1" dirty="0" err="1" smtClean="0"/>
              <a:t>Yozma</a:t>
            </a:r>
            <a:r>
              <a:rPr lang="en-US" dirty="0" smtClean="0"/>
              <a:t> (which means initiative in Hebrew) was established. Under the </a:t>
            </a:r>
            <a:r>
              <a:rPr lang="en-US" dirty="0" err="1" smtClean="0"/>
              <a:t>Yozma</a:t>
            </a:r>
            <a:r>
              <a:rPr lang="en-US" dirty="0" smtClean="0"/>
              <a:t> initiative, </a:t>
            </a:r>
            <a:r>
              <a:rPr lang="en-US" b="1" dirty="0" smtClean="0"/>
              <a:t>10 venture capital funds </a:t>
            </a:r>
            <a:r>
              <a:rPr lang="en-US" dirty="0" smtClean="0"/>
              <a:t>were formed in partnership with leading foreign venture investors. </a:t>
            </a:r>
          </a:p>
          <a:p>
            <a:pPr algn="just" rtl="0"/>
            <a:r>
              <a:rPr lang="en-US" dirty="0" smtClean="0"/>
              <a:t>The total capital of each fund was </a:t>
            </a:r>
            <a:r>
              <a:rPr lang="en-US" b="1" dirty="0" smtClean="0"/>
              <a:t>$20 to $25 million</a:t>
            </a:r>
            <a:r>
              <a:rPr lang="en-US" dirty="0" smtClean="0"/>
              <a:t> of which the government's share was 40% and the foreign investors' 60%. </a:t>
            </a:r>
          </a:p>
          <a:p>
            <a:pPr algn="just" rtl="0"/>
            <a:r>
              <a:rPr lang="en-US" dirty="0" smtClean="0"/>
              <a:t>10 </a:t>
            </a:r>
            <a:r>
              <a:rPr lang="en-US" b="1" dirty="0" smtClean="0"/>
              <a:t>VC funds</a:t>
            </a:r>
            <a:r>
              <a:rPr lang="en-US" dirty="0" smtClean="0"/>
              <a:t> were formed with </a:t>
            </a:r>
            <a:r>
              <a:rPr lang="en-US" b="1" dirty="0" smtClean="0"/>
              <a:t>a total of $210 million</a:t>
            </a:r>
            <a:r>
              <a:rPr lang="en-US" dirty="0" smtClean="0"/>
              <a:t> under management and </a:t>
            </a:r>
            <a:r>
              <a:rPr lang="en-US" b="1" dirty="0" smtClean="0"/>
              <a:t>15 direct investments</a:t>
            </a:r>
            <a:r>
              <a:rPr lang="en-US" dirty="0" smtClean="0"/>
              <a:t> that were made by </a:t>
            </a:r>
            <a:r>
              <a:rPr lang="en-US" dirty="0" err="1" smtClean="0"/>
              <a:t>Yozma</a:t>
            </a:r>
            <a:r>
              <a:rPr lang="en-US" dirty="0" smtClean="0"/>
              <a:t> itself. </a:t>
            </a:r>
          </a:p>
          <a:p>
            <a:pPr algn="just" rtl="0"/>
            <a:r>
              <a:rPr lang="en-US" b="1" dirty="0" smtClean="0"/>
              <a:t>Nine out of the fifteen</a:t>
            </a:r>
            <a:r>
              <a:rPr lang="en-US" dirty="0" smtClean="0"/>
              <a:t> direct </a:t>
            </a:r>
            <a:r>
              <a:rPr lang="en-US" dirty="0" smtClean="0"/>
              <a:t>investments </a:t>
            </a:r>
            <a:r>
              <a:rPr lang="en-US" dirty="0" smtClean="0"/>
              <a:t>enjoyed successful exits, either through IPO's or through acquisition (Exit).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VCs - The fall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cap="all" dirty="0" smtClean="0"/>
              <a:t>KAUFFMAN REPORT : BROKEN VC, GUILTY LPS, AND THE WAY FORWARD.</a:t>
            </a:r>
          </a:p>
          <a:p>
            <a:pPr algn="l" rtl="0"/>
            <a:r>
              <a:rPr lang="en-US" cap="all" dirty="0" smtClean="0"/>
              <a:t>Private Equity funds</a:t>
            </a:r>
          </a:p>
          <a:p>
            <a:pPr algn="l" rtl="0"/>
            <a:r>
              <a:rPr lang="en-US" cap="all" dirty="0" err="1" smtClean="0"/>
              <a:t>Vc</a:t>
            </a:r>
            <a:r>
              <a:rPr lang="en-US" cap="all" dirty="0" smtClean="0"/>
              <a:t> are firing back- the report does not cover our best years (2011- 2013), after the crisis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VCs - Numbers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u="sng" dirty="0" smtClean="0"/>
              <a:t>1997- 2012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/>
              <a:t>24$ Billion invested in the VC sector</a:t>
            </a:r>
          </a:p>
          <a:p>
            <a:pPr lvl="1" algn="l" rtl="0"/>
            <a:r>
              <a:rPr lang="en-US" dirty="0" smtClean="0"/>
              <a:t>M&amp;A: 37$ Billion, IPOs: 4$ Billion</a:t>
            </a:r>
          </a:p>
          <a:p>
            <a:pPr algn="l" rtl="0">
              <a:buNone/>
            </a:pP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1475656" y="3717032"/>
          <a:ext cx="6096000" cy="222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2012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1.9$B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2.1$B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Total Investment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9.7$B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5.2$B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M&amp;A Exits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Incubators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Accelerators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537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New startups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Global Comparison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114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VC Investments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2012</a:t>
                      </a:r>
                      <a:endParaRPr lang="he-IL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lang="he-IL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1.9$B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Israel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26$B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U.S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4$B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Europe &amp; UK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3.7$B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China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1.6$B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India</a:t>
                      </a:r>
                      <a:endParaRPr lang="he-IL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683568" y="5949280"/>
            <a:ext cx="222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buNone/>
            </a:pPr>
            <a:r>
              <a:rPr lang="en-US" dirty="0" smtClean="0"/>
              <a:t>** source: IVC &amp; GIZA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4365104"/>
            <a:ext cx="43204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Israeli VCs are very active in Seed and Early stage investments, while the Foreign investors operating in Israel are more involved </a:t>
            </a:r>
            <a:r>
              <a:rPr lang="en-US" dirty="0" smtClean="0"/>
              <a:t>with the </a:t>
            </a:r>
            <a:r>
              <a:rPr lang="en-US" dirty="0" smtClean="0"/>
              <a:t>later stages (Mid/Expansion/Late).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VC Investments by sectors (2012)</a:t>
            </a:r>
            <a:endParaRPr lang="he-IL" dirty="0"/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he-IL" dirty="0" smtClean="0"/>
              <a:t> </a:t>
            </a:r>
            <a:r>
              <a:rPr lang="en-US" dirty="0" smtClean="0"/>
              <a:t>Israel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78850" cy="4349080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dirty="0" smtClean="0"/>
              <a:t>Israel has limited natural resources</a:t>
            </a:r>
          </a:p>
          <a:p>
            <a:pPr algn="just" rtl="0"/>
            <a:r>
              <a:rPr lang="en-US" dirty="0" smtClean="0"/>
              <a:t>Antagonistic relations with neighboring countries</a:t>
            </a:r>
          </a:p>
          <a:p>
            <a:pPr algn="just" rtl="0"/>
            <a:r>
              <a:rPr lang="en-US" dirty="0" smtClean="0"/>
              <a:t>Highest density of startups </a:t>
            </a:r>
          </a:p>
          <a:p>
            <a:pPr lvl="1" algn="just" rtl="0">
              <a:buFont typeface="Wingdings" pitchFamily="2" charset="2"/>
              <a:buChar char="q"/>
            </a:pPr>
            <a:r>
              <a:rPr lang="en-US" dirty="0"/>
              <a:t> </a:t>
            </a:r>
            <a:r>
              <a:rPr lang="en-US" dirty="0" smtClean="0"/>
              <a:t>30 </a:t>
            </a:r>
            <a:r>
              <a:rPr lang="en-US" dirty="0"/>
              <a:t>times Europe, 80 times India, and 300 times China</a:t>
            </a:r>
            <a:endParaRPr lang="en-US" dirty="0" smtClean="0"/>
          </a:p>
          <a:p>
            <a:pPr algn="just" rtl="0"/>
            <a:r>
              <a:rPr lang="en-US" dirty="0" smtClean="0"/>
              <a:t>Attracts more venture capital per person than anywhere in the world</a:t>
            </a:r>
          </a:p>
          <a:p>
            <a:pPr algn="just" rtl="0"/>
            <a:r>
              <a:rPr lang="en-US" dirty="0"/>
              <a:t>P</a:t>
            </a:r>
            <a:r>
              <a:rPr lang="en-US" dirty="0" smtClean="0"/>
              <a:t>roduces </a:t>
            </a:r>
            <a:r>
              <a:rPr lang="en-US" dirty="0"/>
              <a:t>more </a:t>
            </a:r>
            <a:r>
              <a:rPr lang="en-US" dirty="0" err="1"/>
              <a:t>Nasdaq</a:t>
            </a:r>
            <a:r>
              <a:rPr lang="en-US" dirty="0"/>
              <a:t>-traded tech companies than anywhere else outside of Silicon </a:t>
            </a:r>
            <a:r>
              <a:rPr lang="en-US" dirty="0" smtClean="0"/>
              <a:t>Valley</a:t>
            </a:r>
          </a:p>
          <a:p>
            <a:pPr algn="just" rtl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2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Who are: </a:t>
            </a:r>
          </a:p>
          <a:p>
            <a:pPr lvl="2" algn="l" rtl="0"/>
            <a:r>
              <a:rPr lang="en-US" dirty="0" err="1" smtClean="0"/>
              <a:t>Yossi</a:t>
            </a:r>
            <a:r>
              <a:rPr lang="en-US" dirty="0" smtClean="0"/>
              <a:t> </a:t>
            </a:r>
            <a:r>
              <a:rPr lang="en-US" dirty="0" err="1" smtClean="0"/>
              <a:t>Vardi</a:t>
            </a:r>
            <a:endParaRPr lang="en-US" dirty="0" smtClean="0"/>
          </a:p>
          <a:p>
            <a:pPr lvl="2" algn="l" rtl="0"/>
            <a:r>
              <a:rPr lang="en-US" dirty="0" err="1" smtClean="0"/>
              <a:t>Yaron</a:t>
            </a:r>
            <a:r>
              <a:rPr lang="en-US" dirty="0" smtClean="0"/>
              <a:t> </a:t>
            </a:r>
            <a:r>
              <a:rPr lang="en-US" dirty="0" err="1" smtClean="0"/>
              <a:t>Carni</a:t>
            </a:r>
            <a:endParaRPr lang="en-US" dirty="0" smtClean="0"/>
          </a:p>
          <a:p>
            <a:pPr lvl="2" algn="l" rtl="0"/>
            <a:r>
              <a:rPr lang="en-US" dirty="0" err="1" smtClean="0"/>
              <a:t>Zohar</a:t>
            </a:r>
            <a:r>
              <a:rPr lang="en-US" dirty="0" smtClean="0"/>
              <a:t> </a:t>
            </a:r>
            <a:r>
              <a:rPr lang="en-US" dirty="0" err="1" smtClean="0"/>
              <a:t>Gilon</a:t>
            </a:r>
            <a:endParaRPr lang="en-US" dirty="0" smtClean="0"/>
          </a:p>
          <a:p>
            <a:pPr lvl="2" algn="l" rtl="0"/>
            <a:r>
              <a:rPr lang="en-US" dirty="0" err="1" smtClean="0"/>
              <a:t>Yaniv</a:t>
            </a:r>
            <a:r>
              <a:rPr lang="en-US" dirty="0" smtClean="0"/>
              <a:t> Golan</a:t>
            </a:r>
          </a:p>
          <a:p>
            <a:pPr lvl="2" algn="l" rtl="0"/>
            <a:r>
              <a:rPr lang="en-US" dirty="0" err="1" smtClean="0"/>
              <a:t>Yanki</a:t>
            </a:r>
            <a:r>
              <a:rPr lang="en-US" dirty="0" smtClean="0"/>
              <a:t> </a:t>
            </a:r>
            <a:r>
              <a:rPr lang="en-US" dirty="0" err="1" smtClean="0"/>
              <a:t>Margalit</a:t>
            </a:r>
            <a:endParaRPr lang="en-US" dirty="0" smtClean="0"/>
          </a:p>
          <a:p>
            <a:pPr lvl="2" algn="l" rtl="0"/>
            <a:r>
              <a:rPr lang="en-US" dirty="0" err="1" smtClean="0"/>
              <a:t>Gigi</a:t>
            </a:r>
            <a:r>
              <a:rPr lang="en-US" dirty="0" smtClean="0"/>
              <a:t> Levi</a:t>
            </a:r>
          </a:p>
          <a:p>
            <a:pPr lvl="2" algn="l" rtl="0"/>
            <a:r>
              <a:rPr lang="en-US" dirty="0" smtClean="0"/>
              <a:t>Guy </a:t>
            </a:r>
            <a:r>
              <a:rPr lang="en-US" dirty="0" err="1" smtClean="0"/>
              <a:t>Gamzu</a:t>
            </a:r>
            <a:endParaRPr lang="en-US" dirty="0" smtClean="0"/>
          </a:p>
          <a:p>
            <a:pPr lvl="2" algn="l" rtl="0"/>
            <a:r>
              <a:rPr lang="en-US" dirty="0" smtClean="0"/>
              <a:t>Daniel </a:t>
            </a:r>
            <a:r>
              <a:rPr lang="en-US" dirty="0" err="1" smtClean="0"/>
              <a:t>Recanati</a:t>
            </a:r>
            <a:endParaRPr lang="en-US" dirty="0" smtClean="0"/>
          </a:p>
          <a:p>
            <a:pPr lvl="2" algn="l" rtl="0"/>
            <a:r>
              <a:rPr lang="en-US" dirty="0" smtClean="0"/>
              <a:t>Jeff </a:t>
            </a:r>
            <a:r>
              <a:rPr lang="en-US" dirty="0" err="1" smtClean="0"/>
              <a:t>Pulver</a:t>
            </a: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4" name="תמונה 3" descr="Gold-angel-wing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381642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&amp; Development (R&amp;D) Centers</a:t>
            </a: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In 2007 the percentage of expense on R&amp;D from the GDP was the highest of all OECD countries.</a:t>
            </a:r>
          </a:p>
          <a:p>
            <a:pPr algn="l" rtl="0"/>
            <a:r>
              <a:rPr lang="en-US" dirty="0" smtClean="0"/>
              <a:t>Why do they enter Israel and how?</a:t>
            </a:r>
            <a:endParaRPr lang="he-IL" dirty="0" smtClean="0"/>
          </a:p>
          <a:p>
            <a:pPr algn="l" rtl="0"/>
            <a:endParaRPr lang="he-IL" dirty="0" smtClean="0"/>
          </a:p>
        </p:txBody>
      </p:sp>
      <p:pic>
        <p:nvPicPr>
          <p:cNvPr id="8" name="תמונה 7" descr="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717032"/>
            <a:ext cx="4837158" cy="285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10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Media</a:t>
            </a:r>
            <a:endParaRPr lang="he-IL" dirty="0"/>
          </a:p>
        </p:txBody>
      </p:sp>
      <p:pic>
        <p:nvPicPr>
          <p:cNvPr id="9" name="תמונה 8" descr="mappedinisra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97152"/>
            <a:ext cx="1224136" cy="792088"/>
          </a:xfrm>
          <a:prstGeom prst="rect">
            <a:avLst/>
          </a:prstGeom>
        </p:spPr>
      </p:pic>
      <p:pic>
        <p:nvPicPr>
          <p:cNvPr id="10" name="תמונה 9" descr="logo - new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5661248"/>
            <a:ext cx="834212" cy="577151"/>
          </a:xfrm>
          <a:prstGeom prst="rect">
            <a:avLst/>
          </a:prstGeom>
        </p:spPr>
      </p:pic>
      <p:pic>
        <p:nvPicPr>
          <p:cNvPr id="11" name="תמונה 10" descr="swSponsor18wp_97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996952"/>
            <a:ext cx="2520280" cy="897648"/>
          </a:xfrm>
          <a:prstGeom prst="rect">
            <a:avLst/>
          </a:prstGeom>
        </p:spPr>
      </p:pic>
      <p:pic>
        <p:nvPicPr>
          <p:cNvPr id="12" name="תמונה 11" descr="Globes-גלוב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060848"/>
            <a:ext cx="1522140" cy="611900"/>
          </a:xfrm>
          <a:prstGeom prst="rect">
            <a:avLst/>
          </a:prstGeom>
        </p:spPr>
      </p:pic>
      <p:pic>
        <p:nvPicPr>
          <p:cNvPr id="13" name="תמונה 12" descr="TheMarker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1196752"/>
            <a:ext cx="2640798" cy="550572"/>
          </a:xfrm>
          <a:prstGeom prst="rect">
            <a:avLst/>
          </a:prstGeom>
        </p:spPr>
      </p:pic>
      <p:graphicFrame>
        <p:nvGraphicFramePr>
          <p:cNvPr id="15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15434336"/>
              </p:ext>
            </p:extLst>
          </p:nvPr>
        </p:nvGraphicFramePr>
        <p:xfrm>
          <a:off x="395536" y="980728"/>
          <a:ext cx="8372670" cy="52565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86335"/>
                <a:gridCol w="4186335"/>
              </a:tblGrid>
              <a:tr h="883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News</a:t>
                      </a:r>
                      <a:r>
                        <a:rPr lang="en-US" b="1" baseline="0" dirty="0" smtClean="0"/>
                        <a:t> Coverage</a:t>
                      </a:r>
                    </a:p>
                  </a:txBody>
                  <a:tcPr marL="108846" marR="10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marL="108846" marR="108846">
                    <a:lnL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50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News</a:t>
                      </a:r>
                      <a:r>
                        <a:rPr lang="en-US" b="1" baseline="0" dirty="0" smtClean="0"/>
                        <a:t> Coverage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baseline="0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 smtClean="0"/>
                    </a:p>
                  </a:txBody>
                  <a:tcPr marL="108846" marR="10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marL="108846" marR="108846">
                    <a:lnL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3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News</a:t>
                      </a:r>
                      <a:r>
                        <a:rPr lang="en-US" b="1" baseline="0" dirty="0" smtClean="0"/>
                        <a:t> Coverage</a:t>
                      </a:r>
                    </a:p>
                  </a:txBody>
                  <a:tcPr marL="108846" marR="10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marL="108846" marR="108846">
                    <a:lnL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3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News</a:t>
                      </a:r>
                      <a:r>
                        <a:rPr lang="en-US" b="1" baseline="0" dirty="0" smtClean="0"/>
                        <a:t> Coverage</a:t>
                      </a:r>
                      <a:endParaRPr lang="en-US" b="1" dirty="0" smtClean="0"/>
                    </a:p>
                    <a:p>
                      <a:pPr algn="ctr" rtl="1"/>
                      <a:endParaRPr lang="he-IL" b="1" dirty="0"/>
                    </a:p>
                  </a:txBody>
                  <a:tcPr marL="108846" marR="10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marL="108846" marR="108846">
                    <a:lnL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36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Startup info (incomplete) 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marL="108846" marR="10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marL="108846" marR="108846">
                    <a:lnL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607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Costly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Start up Info</a:t>
                      </a:r>
                      <a:endParaRPr lang="he-IL" b="1" dirty="0"/>
                    </a:p>
                  </a:txBody>
                  <a:tcPr marL="108846" marR="10884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marL="108846" marR="108846">
                    <a:lnL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A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תמונה 15" descr="800px-Calcalist_logo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3861048"/>
            <a:ext cx="2963856" cy="71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Micro </a:t>
            </a:r>
            <a:r>
              <a:rPr lang="en-US" dirty="0" smtClean="0"/>
              <a:t>Funds and super angels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Micro funds are managing </a:t>
            </a:r>
            <a:r>
              <a:rPr lang="en-US" dirty="0" smtClean="0"/>
              <a:t>between </a:t>
            </a:r>
            <a:r>
              <a:rPr lang="en-US" dirty="0" smtClean="0"/>
              <a:t>5-50M$ per </a:t>
            </a:r>
            <a:r>
              <a:rPr lang="en-US" dirty="0" smtClean="0"/>
              <a:t>fund, </a:t>
            </a:r>
            <a:r>
              <a:rPr lang="en-US" dirty="0" smtClean="0"/>
              <a:t>and are </a:t>
            </a:r>
            <a:r>
              <a:rPr lang="en-US" dirty="0" smtClean="0"/>
              <a:t>involved </a:t>
            </a:r>
            <a:r>
              <a:rPr lang="en-US" dirty="0" smtClean="0"/>
              <a:t>in early stage investments. </a:t>
            </a:r>
            <a:endParaRPr lang="en-US" dirty="0" smtClean="0"/>
          </a:p>
          <a:p>
            <a:pPr algn="l" rtl="0"/>
            <a:r>
              <a:rPr lang="en-US" dirty="0" err="1" smtClean="0"/>
              <a:t>Inimiti</a:t>
            </a:r>
            <a:r>
              <a:rPr lang="en-US" dirty="0" smtClean="0"/>
              <a:t>- A relatively new micro fund (operating from a kibbutz in </a:t>
            </a:r>
            <a:r>
              <a:rPr lang="en-US" dirty="0" err="1" smtClean="0"/>
              <a:t>Herzelia</a:t>
            </a:r>
            <a:r>
              <a:rPr lang="en-US" dirty="0" smtClean="0"/>
              <a:t>). </a:t>
            </a:r>
          </a:p>
          <a:p>
            <a:pPr algn="l" rtl="0"/>
            <a:r>
              <a:rPr lang="en-US" dirty="0" err="1" smtClean="0"/>
              <a:t>Kaedan</a:t>
            </a:r>
            <a:r>
              <a:rPr lang="en-US" dirty="0" smtClean="0"/>
              <a:t> Capital- a group of angels investing together out of their own pockets. </a:t>
            </a:r>
            <a:endParaRPr lang="he-I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772400" cy="1362075"/>
          </a:xfrm>
        </p:spPr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3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- </a:t>
            </a:r>
            <a:r>
              <a:rPr lang="en-US" dirty="0" err="1" smtClean="0"/>
              <a:t>Mati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Mati</a:t>
            </a:r>
            <a:r>
              <a:rPr lang="en-US" dirty="0" smtClean="0"/>
              <a:t> is a network of entrepreneurship centers owned by the Ministry of </a:t>
            </a:r>
            <a:r>
              <a:rPr lang="en-US" dirty="0" smtClean="0"/>
              <a:t>Economy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/>
            <a:r>
              <a:rPr lang="en-US" dirty="0" smtClean="0"/>
              <a:t>25 branches all over Israel: assisting SMEs and Startups.</a:t>
            </a:r>
          </a:p>
          <a:p>
            <a:pPr algn="l" rtl="0"/>
            <a:r>
              <a:rPr lang="en-US" dirty="0" smtClean="0"/>
              <a:t>Services: Mentoring, BP writing, classes, loans, strategic consulting.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- CSO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R&amp;D fund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Incubators (15%-85%)- 26 In Israel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Magnet: Tech Transfer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Special Projects: grants for research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International Activity: Multinational R&amp;D centers, EEN, Eureka, Bi-national funds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Tnufa</a:t>
            </a:r>
            <a:r>
              <a:rPr lang="en-US" dirty="0" smtClean="0"/>
              <a:t>- </a:t>
            </a:r>
            <a:r>
              <a:rPr lang="en-US" dirty="0" smtClean="0"/>
              <a:t>50K$ grant: 500 </a:t>
            </a:r>
            <a:r>
              <a:rPr lang="en-US" dirty="0" smtClean="0"/>
              <a:t>apply each year, 30% get </a:t>
            </a:r>
            <a:r>
              <a:rPr lang="en-US" dirty="0" err="1" smtClean="0"/>
              <a:t>Tnufa</a:t>
            </a:r>
            <a:r>
              <a:rPr lang="en-US" dirty="0" smtClean="0"/>
              <a:t> funding</a:t>
            </a:r>
            <a:endParaRPr lang="en-US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Municipalities (TLV Library) </a:t>
            </a:r>
          </a:p>
          <a:p>
            <a:pPr algn="l" rtl="0"/>
            <a:r>
              <a:rPr lang="en-US" dirty="0" smtClean="0"/>
              <a:t>Chamber of Commerce</a:t>
            </a:r>
          </a:p>
          <a:p>
            <a:pPr algn="l" rtl="0"/>
            <a:r>
              <a:rPr lang="en-US" dirty="0" smtClean="0"/>
              <a:t>Manufacturers Association </a:t>
            </a:r>
          </a:p>
          <a:p>
            <a:pPr algn="l" rtl="0"/>
            <a:r>
              <a:rPr lang="en-US" dirty="0" smtClean="0"/>
              <a:t>Export Institute</a:t>
            </a:r>
          </a:p>
          <a:p>
            <a:pPr algn="l" rtl="0"/>
            <a:r>
              <a:rPr lang="en-US" dirty="0" smtClean="0"/>
              <a:t>Ministry of Foreign Affairs- Economic dept.</a:t>
            </a:r>
          </a:p>
          <a:p>
            <a:pPr algn="l" rtl="0"/>
            <a:r>
              <a:rPr lang="en-US" dirty="0" smtClean="0"/>
              <a:t>Invest in Israel – </a:t>
            </a:r>
            <a:r>
              <a:rPr lang="en-US" dirty="0" smtClean="0"/>
              <a:t>Ministry of Economy</a:t>
            </a:r>
            <a:endParaRPr lang="en-US" dirty="0" smtClean="0"/>
          </a:p>
          <a:p>
            <a:pPr algn="l" rtl="0"/>
            <a:r>
              <a:rPr lang="en-US" dirty="0" smtClean="0"/>
              <a:t>Commercial Attaches (abroad)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Additional Factors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In the next few slides….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Chutzpah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Borrowed from Yiddish, </a:t>
            </a:r>
            <a:r>
              <a:rPr lang="en-US" dirty="0" err="1" smtClean="0"/>
              <a:t>Chuzpah</a:t>
            </a:r>
            <a:r>
              <a:rPr lang="en-US" dirty="0" smtClean="0"/>
              <a:t> is defined as “gall</a:t>
            </a:r>
            <a:r>
              <a:rPr lang="en-US" dirty="0"/>
              <a:t>, brazen nerve, effrontery, incredible ‘guts,’ presumption, plus arrogance such as no other word and no other language can do justice to</a:t>
            </a:r>
            <a:r>
              <a:rPr lang="en-US" dirty="0" smtClean="0"/>
              <a:t>.”</a:t>
            </a:r>
          </a:p>
          <a:p>
            <a:pPr algn="l" rtl="0"/>
            <a:r>
              <a:rPr lang="en-US" dirty="0" err="1" smtClean="0"/>
              <a:t>Chuzpah</a:t>
            </a:r>
            <a:r>
              <a:rPr lang="en-US" dirty="0" smtClean="0"/>
              <a:t> is everywhere in </a:t>
            </a:r>
            <a:r>
              <a:rPr lang="en-US" dirty="0" err="1" smtClean="0"/>
              <a:t>israel</a:t>
            </a:r>
            <a:endParaRPr lang="en-US" dirty="0" smtClean="0"/>
          </a:p>
          <a:p>
            <a:pPr lvl="1" algn="l" rtl="0"/>
            <a:r>
              <a:rPr lang="en-US" dirty="0" smtClean="0"/>
              <a:t>From universities - students relationships with professors, employees challenging their bosses, sergeants towards their generals, even in the government</a:t>
            </a:r>
          </a:p>
          <a:p>
            <a:pPr algn="l" rtl="0"/>
            <a:r>
              <a:rPr lang="en-US" dirty="0" smtClean="0"/>
              <a:t>Challenge the apparent, ask a lot of questions, debate everything, assertiveness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85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 at a glance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Population: 8 Million </a:t>
            </a:r>
          </a:p>
          <a:p>
            <a:pPr algn="l" rtl="0"/>
            <a:r>
              <a:rPr lang="en-US" dirty="0" smtClean="0"/>
              <a:t>Area: 22.1K sq.km</a:t>
            </a:r>
          </a:p>
          <a:p>
            <a:pPr algn="l" rtl="0">
              <a:buNone/>
            </a:pPr>
            <a:r>
              <a:rPr lang="en-US" u="sng" dirty="0" smtClean="0"/>
              <a:t>The past 3 Years (2010- 2013):</a:t>
            </a:r>
          </a:p>
          <a:p>
            <a:pPr algn="l" rtl="0"/>
            <a:r>
              <a:rPr lang="en-US" dirty="0" smtClean="0"/>
              <a:t>GDP 2012: 250$b, per capita: 31$K</a:t>
            </a:r>
          </a:p>
          <a:p>
            <a:pPr algn="l" rtl="0"/>
            <a:r>
              <a:rPr lang="en-US" dirty="0" smtClean="0"/>
              <a:t>High- Tech exports: ~50B$ </a:t>
            </a:r>
            <a:r>
              <a:rPr lang="en-US" dirty="0" err="1" smtClean="0"/>
              <a:t>Annualy</a:t>
            </a:r>
            <a:endParaRPr lang="en-US" dirty="0" smtClean="0"/>
          </a:p>
          <a:p>
            <a:pPr algn="l" rtl="0"/>
            <a:r>
              <a:rPr lang="en-US" dirty="0" smtClean="0"/>
              <a:t>Unemployment: ~6.5%</a:t>
            </a:r>
          </a:p>
          <a:p>
            <a:pPr algn="l" rtl="0"/>
            <a:r>
              <a:rPr lang="en-US" dirty="0" smtClean="0"/>
              <a:t>OECD full membership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1500" dirty="0" smtClean="0"/>
              <a:t>** source: IVC &amp; GIZA</a:t>
            </a:r>
            <a:endParaRPr lang="he-IL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Kibbutzim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The high-tech </a:t>
            </a:r>
            <a:r>
              <a:rPr lang="en-US" dirty="0" err="1" smtClean="0"/>
              <a:t>Agri</a:t>
            </a:r>
            <a:r>
              <a:rPr lang="en-US" dirty="0" smtClean="0"/>
              <a:t> industry in Israel originated also from kibbutzim:</a:t>
            </a:r>
          </a:p>
          <a:p>
            <a:pPr lvl="1" algn="just" rtl="0"/>
            <a:r>
              <a:rPr lang="en-US" dirty="0" smtClean="0"/>
              <a:t>Since Israel has very limited resources, these communal farms must come up with innovative technology to progress. </a:t>
            </a:r>
          </a:p>
          <a:p>
            <a:pPr lvl="1" algn="just" rtl="0"/>
            <a:r>
              <a:rPr lang="en-US" dirty="0" smtClean="0"/>
              <a:t>Agricultural innovations</a:t>
            </a:r>
          </a:p>
          <a:p>
            <a:pPr lvl="1" algn="just" rtl="0"/>
            <a:r>
              <a:rPr lang="en-US" dirty="0" smtClean="0"/>
              <a:t>Israel is the agricultural leader in the world</a:t>
            </a:r>
          </a:p>
          <a:p>
            <a:pPr lvl="1" algn="just" rtl="0"/>
            <a:r>
              <a:rPr lang="en-US" dirty="0" smtClean="0"/>
              <a:t>Water problems (desalination)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22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Israeli Defense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Anti-hierarchical</a:t>
            </a:r>
          </a:p>
          <a:p>
            <a:pPr algn="l" rtl="0"/>
            <a:r>
              <a:rPr lang="en-US" dirty="0" smtClean="0"/>
              <a:t>The army helps companies financially </a:t>
            </a:r>
          </a:p>
          <a:p>
            <a:pPr algn="l" rtl="0"/>
            <a:r>
              <a:rPr lang="en-US" dirty="0" smtClean="0"/>
              <a:t>Networking gained in the military is a huge benefactor in the business world</a:t>
            </a:r>
          </a:p>
          <a:p>
            <a:pPr algn="l" rtl="0"/>
            <a:r>
              <a:rPr lang="en-US" dirty="0" smtClean="0"/>
              <a:t>Problem solving &amp; decision making is dealt with from all ranks </a:t>
            </a:r>
          </a:p>
          <a:p>
            <a:pPr algn="l" rtl="0"/>
            <a:r>
              <a:rPr lang="en-US" dirty="0" smtClean="0"/>
              <a:t>Israelis </a:t>
            </a:r>
            <a:r>
              <a:rPr lang="en-US" dirty="0"/>
              <a:t>come out of the military </a:t>
            </a:r>
            <a:r>
              <a:rPr lang="en-US" dirty="0" smtClean="0"/>
              <a:t>with hands-on </a:t>
            </a:r>
            <a:r>
              <a:rPr lang="en-US" dirty="0"/>
              <a:t>exposure to next-gen technology, </a:t>
            </a:r>
            <a:r>
              <a:rPr lang="en-US" dirty="0" smtClean="0"/>
              <a:t>training </a:t>
            </a:r>
            <a:r>
              <a:rPr lang="en-US" dirty="0"/>
              <a:t>in teamwork, mission orientation, leadership, and a desire to continue serving their country by contributing to its </a:t>
            </a:r>
            <a:r>
              <a:rPr lang="en-US" dirty="0" smtClean="0"/>
              <a:t>technology </a:t>
            </a:r>
            <a:r>
              <a:rPr lang="en-US" dirty="0"/>
              <a:t>sector </a:t>
            </a:r>
            <a:endParaRPr lang="en-US" dirty="0" smtClean="0"/>
          </a:p>
          <a:p>
            <a:pPr algn="l" rtl="0"/>
            <a:r>
              <a:rPr lang="en-US" dirty="0" smtClean="0"/>
              <a:t>Life experience</a:t>
            </a:r>
          </a:p>
          <a:p>
            <a:pPr marL="457200" lvl="1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90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 - natural risk takers?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Government is supportive of immigration </a:t>
            </a:r>
          </a:p>
          <a:p>
            <a:pPr algn="l" rtl="0"/>
            <a:r>
              <a:rPr lang="en-US" dirty="0"/>
              <a:t>Two out of every three Israelis are newcomers, or the children or grandchildren of </a:t>
            </a:r>
            <a:r>
              <a:rPr lang="en-US" dirty="0" smtClean="0"/>
              <a:t>newcomers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505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faced by Israeli Startups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Lack of funds (VCs making less investments)</a:t>
            </a:r>
          </a:p>
          <a:p>
            <a:pPr algn="l" rtl="0"/>
            <a:r>
              <a:rPr lang="en-US" dirty="0" smtClean="0"/>
              <a:t>Marketing strategy</a:t>
            </a:r>
          </a:p>
          <a:p>
            <a:pPr algn="l" rtl="0"/>
            <a:r>
              <a:rPr lang="en-US" dirty="0" smtClean="0"/>
              <a:t>Small </a:t>
            </a:r>
            <a:r>
              <a:rPr lang="en-US" dirty="0" smtClean="0"/>
              <a:t>domestic market</a:t>
            </a:r>
            <a:endParaRPr lang="en-US" dirty="0" smtClean="0"/>
          </a:p>
          <a:p>
            <a:pPr algn="l" rtl="0"/>
            <a:r>
              <a:rPr lang="en-US" dirty="0" smtClean="0"/>
              <a:t>Lack of research (understanding its importance)</a:t>
            </a:r>
          </a:p>
          <a:p>
            <a:pPr algn="l" rtl="0"/>
            <a:r>
              <a:rPr lang="en-US" dirty="0" smtClean="0"/>
              <a:t>Lack of mentors- AVG 2 (Silicon Valley- 4)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87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Angel clubs- Syndicates of angel investors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/>
              <a:t>Crowdfunding</a:t>
            </a:r>
            <a:r>
              <a:rPr lang="en-US" dirty="0" smtClean="0"/>
              <a:t>- a way to sponsor projects online:</a:t>
            </a:r>
          </a:p>
          <a:p>
            <a:pPr lvl="1" algn="l" rtl="0"/>
            <a:r>
              <a:rPr lang="en-US" dirty="0" smtClean="0"/>
              <a:t> Benefits based.</a:t>
            </a:r>
          </a:p>
          <a:p>
            <a:pPr lvl="1" algn="l" rtl="0"/>
            <a:r>
              <a:rPr lang="en-US" dirty="0" smtClean="0"/>
              <a:t>Equity based. </a:t>
            </a:r>
            <a:endParaRPr lang="he-I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152" y="2547347"/>
            <a:ext cx="7559696" cy="2631668"/>
          </a:xfrm>
          <a:prstGeom prst="rect">
            <a:avLst/>
          </a:prstGeom>
        </p:spPr>
      </p:pic>
      <p:sp>
        <p:nvSpPr>
          <p:cNvPr id="5" name="כותרת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/>
              <a:t>THANK YOU</a:t>
            </a:r>
            <a:r>
              <a:rPr lang="he-IL" sz="3600" b="1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Israeli hi-tech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40% of the Annual GDP growth</a:t>
            </a:r>
          </a:p>
          <a:p>
            <a:pPr algn="l" rtl="0"/>
            <a:r>
              <a:rPr lang="en-US" dirty="0" smtClean="0"/>
              <a:t>50% of industrial exports</a:t>
            </a:r>
          </a:p>
          <a:p>
            <a:pPr algn="l" rtl="0"/>
            <a:r>
              <a:rPr lang="en-US" dirty="0" smtClean="0"/>
              <a:t>10% of total employees in the market</a:t>
            </a:r>
          </a:p>
          <a:p>
            <a:pPr algn="l" rtl="0"/>
            <a:r>
              <a:rPr lang="en-US" dirty="0" smtClean="0"/>
              <a:t>Return of 3X on each dollar invested in R&amp;D</a:t>
            </a:r>
            <a:endParaRPr lang="en-US" dirty="0"/>
          </a:p>
          <a:p>
            <a:pPr algn="l" rtl="0"/>
            <a:r>
              <a:rPr lang="en-US" dirty="0" smtClean="0"/>
              <a:t>Attracting foreign investors</a:t>
            </a:r>
          </a:p>
          <a:p>
            <a:pPr algn="l" rtl="0"/>
            <a:r>
              <a:rPr lang="en-US" dirty="0" smtClean="0"/>
              <a:t>6,000 start ups in the past decade</a:t>
            </a:r>
          </a:p>
          <a:p>
            <a:pPr algn="l" rtl="0"/>
            <a:r>
              <a:rPr lang="en-US" dirty="0" smtClean="0"/>
              <a:t>Leveraging human capital in Israel</a:t>
            </a:r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None/>
            </a:pPr>
            <a:r>
              <a:rPr lang="en-US" sz="1400" dirty="0" smtClean="0"/>
              <a:t>** source: IVC &amp; GIZA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Israeli Start ups</a:t>
            </a:r>
            <a:endParaRPr lang="he-IL" b="1" dirty="0"/>
          </a:p>
        </p:txBody>
      </p:sp>
      <p:pic>
        <p:nvPicPr>
          <p:cNvPr id="4" name="מציין מיקום תוכן 3" descr="Screen-shot-2011-08-18-at-11.14.22-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7862"/>
            <a:ext cx="8229600" cy="4450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Entrepreneurship In Israel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="" xmlns:p14="http://schemas.microsoft.com/office/powerpoint/2010/main" val="2596170916"/>
              </p:ext>
            </p:extLst>
          </p:nvPr>
        </p:nvGraphicFramePr>
        <p:xfrm>
          <a:off x="611560" y="1124744"/>
          <a:ext cx="787727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5229200"/>
            <a:ext cx="7772400" cy="1362075"/>
          </a:xfrm>
        </p:spPr>
        <p:txBody>
          <a:bodyPr/>
          <a:lstStyle/>
          <a:p>
            <a:r>
              <a:rPr lang="en-US" dirty="0" smtClean="0"/>
              <a:t>Academy</a:t>
            </a:r>
            <a:endParaRPr lang="en-US" dirty="0"/>
          </a:p>
        </p:txBody>
      </p:sp>
      <p:pic>
        <p:nvPicPr>
          <p:cNvPr id="3" name="תמונה 2" descr="2012881113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68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 Centers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323528" y="1484784"/>
          <a:ext cx="8496944" cy="43204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44906"/>
                <a:gridCol w="2226019"/>
                <a:gridCol w="2226019"/>
              </a:tblGrid>
              <a:tr h="40555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Services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Location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Name</a:t>
                      </a:r>
                      <a:endParaRPr lang="he-IL" dirty="0"/>
                    </a:p>
                  </a:txBody>
                  <a:tcPr/>
                </a:tc>
              </a:tr>
              <a:tr h="70971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Mentoring + Training + Community, International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TAU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StarTau</a:t>
                      </a:r>
                      <a:endParaRPr lang="he-IL" dirty="0"/>
                    </a:p>
                  </a:txBody>
                  <a:tcPr/>
                </a:tc>
              </a:tr>
              <a:tr h="40555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Activities</a:t>
                      </a:r>
                      <a:r>
                        <a:rPr lang="en-US" baseline="0" dirty="0" smtClean="0"/>
                        <a:t> +</a:t>
                      </a:r>
                      <a:r>
                        <a:rPr lang="en-US" dirty="0" smtClean="0"/>
                        <a:t> Mentoring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Technion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Bronitza</a:t>
                      </a:r>
                      <a:endParaRPr lang="he-IL" dirty="0"/>
                    </a:p>
                  </a:txBody>
                  <a:tcPr/>
                </a:tc>
              </a:tr>
              <a:tr h="58704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Mentoring</a:t>
                      </a:r>
                      <a:r>
                        <a:rPr lang="en-US" baseline="0" dirty="0" smtClean="0"/>
                        <a:t> + activities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BGU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Bengis</a:t>
                      </a:r>
                      <a:endParaRPr lang="he-IL" dirty="0"/>
                    </a:p>
                  </a:txBody>
                  <a:tcPr/>
                </a:tc>
              </a:tr>
              <a:tr h="58704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Academic content + Connections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IDC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Zell</a:t>
                      </a:r>
                      <a:endParaRPr lang="he-IL" dirty="0"/>
                    </a:p>
                  </a:txBody>
                  <a:tcPr/>
                </a:tc>
              </a:tr>
              <a:tr h="610009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Workspace 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Mentoring +</a:t>
                      </a:r>
                      <a:r>
                        <a:rPr lang="en-US" baseline="0" dirty="0" smtClean="0"/>
                        <a:t> Activities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TLV JAFFA College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Hamitham</a:t>
                      </a:r>
                      <a:endParaRPr lang="he-IL" dirty="0"/>
                    </a:p>
                  </a:txBody>
                  <a:tcPr/>
                </a:tc>
              </a:tr>
              <a:tr h="405552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Mentoring +</a:t>
                      </a:r>
                      <a:r>
                        <a:rPr lang="en-US" baseline="0" dirty="0" smtClean="0"/>
                        <a:t> Activities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Open U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Open Uni.</a:t>
                      </a:r>
                      <a:endParaRPr lang="he-IL" dirty="0"/>
                    </a:p>
                  </a:txBody>
                  <a:tcPr/>
                </a:tc>
              </a:tr>
              <a:tr h="610009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Mentoring + Training</a:t>
                      </a:r>
                      <a:r>
                        <a:rPr lang="en-US" baseline="0" dirty="0" smtClean="0"/>
                        <a:t> +</a:t>
                      </a:r>
                      <a:r>
                        <a:rPr lang="en-US" dirty="0" smtClean="0"/>
                        <a:t> Community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Hebrew U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Siftech</a:t>
                      </a:r>
                      <a:r>
                        <a:rPr lang="en-US" dirty="0" smtClean="0"/>
                        <a:t> 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TTOs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Tech Transfer Offices- commercializing research</a:t>
            </a:r>
          </a:p>
          <a:p>
            <a:pPr algn="l" rtl="0"/>
            <a:r>
              <a:rPr lang="en-US" dirty="0" err="1" smtClean="0"/>
              <a:t>Ramot</a:t>
            </a:r>
            <a:r>
              <a:rPr lang="en-US" dirty="0" smtClean="0"/>
              <a:t>- TAU</a:t>
            </a:r>
          </a:p>
          <a:p>
            <a:pPr algn="l" rtl="0"/>
            <a:r>
              <a:rPr lang="en-US" dirty="0" err="1" smtClean="0"/>
              <a:t>Yeda</a:t>
            </a:r>
            <a:r>
              <a:rPr lang="en-US" dirty="0" smtClean="0"/>
              <a:t>- Weizmann Institute</a:t>
            </a:r>
          </a:p>
          <a:p>
            <a:pPr algn="l" rtl="0"/>
            <a:r>
              <a:rPr lang="en-US" dirty="0" err="1" smtClean="0"/>
              <a:t>Yisum</a:t>
            </a:r>
            <a:r>
              <a:rPr lang="en-US" dirty="0" smtClean="0"/>
              <a:t>- Hebrew </a:t>
            </a:r>
            <a:r>
              <a:rPr lang="en-US" dirty="0" err="1" smtClean="0"/>
              <a:t>Uni</a:t>
            </a:r>
            <a:endParaRPr lang="en-US" dirty="0" smtClean="0"/>
          </a:p>
          <a:p>
            <a:pPr algn="l" rtl="0"/>
            <a:r>
              <a:rPr lang="en-US" dirty="0" smtClean="0"/>
              <a:t>T3- </a:t>
            </a:r>
            <a:r>
              <a:rPr lang="en-US" dirty="0" err="1" smtClean="0"/>
              <a:t>Technion</a:t>
            </a:r>
            <a:r>
              <a:rPr lang="en-US" dirty="0" smtClean="0"/>
              <a:t> (Haifa)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740</TotalTime>
  <Words>1108</Words>
  <Application>Microsoft Office PowerPoint</Application>
  <PresentationFormat>‫הצגה על המסך (4:3)</PresentationFormat>
  <Paragraphs>244</Paragraphs>
  <Slides>35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6" baseType="lpstr">
      <vt:lpstr>ערכת נושא Office</vt:lpstr>
      <vt:lpstr>שקופית 1</vt:lpstr>
      <vt:lpstr> Israel at a glance</vt:lpstr>
      <vt:lpstr>Israel at a glance</vt:lpstr>
      <vt:lpstr>Israeli hi-tech</vt:lpstr>
      <vt:lpstr>Israeli Start ups</vt:lpstr>
      <vt:lpstr>Entrepreneurship In Israel</vt:lpstr>
      <vt:lpstr>Academy</vt:lpstr>
      <vt:lpstr>Entrepreneurship Centers</vt:lpstr>
      <vt:lpstr>TTOs</vt:lpstr>
      <vt:lpstr>Private Sector</vt:lpstr>
      <vt:lpstr>Accelerators</vt:lpstr>
      <vt:lpstr>Accelerators</vt:lpstr>
      <vt:lpstr>VCs</vt:lpstr>
      <vt:lpstr>VC structure</vt:lpstr>
      <vt:lpstr>VCs - The rise</vt:lpstr>
      <vt:lpstr>VCs - The fall</vt:lpstr>
      <vt:lpstr>VCs - Numbers</vt:lpstr>
      <vt:lpstr>VC Global Comparison</vt:lpstr>
      <vt:lpstr>VC Investments by sectors (2012)</vt:lpstr>
      <vt:lpstr>Angels</vt:lpstr>
      <vt:lpstr>Research &amp; Development (R&amp;D) Centers</vt:lpstr>
      <vt:lpstr>Media</vt:lpstr>
      <vt:lpstr>Micro Funds and super angels</vt:lpstr>
      <vt:lpstr>Public</vt:lpstr>
      <vt:lpstr>Public - Mati</vt:lpstr>
      <vt:lpstr>Public - CSO</vt:lpstr>
      <vt:lpstr>Public</vt:lpstr>
      <vt:lpstr>Additional Factors</vt:lpstr>
      <vt:lpstr>Chutzpah</vt:lpstr>
      <vt:lpstr>Kibbutzim</vt:lpstr>
      <vt:lpstr>Israeli Defense Force</vt:lpstr>
      <vt:lpstr>Immigrants - natural risk takers?</vt:lpstr>
      <vt:lpstr>Problems faced by Israeli Startups</vt:lpstr>
      <vt:lpstr>Future Direction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Development for Startups</dc:title>
  <dc:creator>Elad Cohen Toren</dc:creator>
  <cp:lastModifiedBy>Elad Cohen Toren</cp:lastModifiedBy>
  <cp:revision>133</cp:revision>
  <dcterms:created xsi:type="dcterms:W3CDTF">2012-04-27T09:10:15Z</dcterms:created>
  <dcterms:modified xsi:type="dcterms:W3CDTF">2013-07-23T20:13:23Z</dcterms:modified>
</cp:coreProperties>
</file>