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Default Extension="tiff" ContentType="image/tif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charts/chart7.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7" r:id="rId1"/>
    <p:sldMasterId id="2147483819" r:id="rId2"/>
    <p:sldMasterId id="2147484081" r:id="rId3"/>
    <p:sldMasterId id="2147484093" r:id="rId4"/>
    <p:sldMasterId id="2147484105" r:id="rId5"/>
    <p:sldMasterId id="2147484117" r:id="rId6"/>
    <p:sldMasterId id="2147484129" r:id="rId7"/>
    <p:sldMasterId id="2147484141" r:id="rId8"/>
    <p:sldMasterId id="2147484153" r:id="rId9"/>
    <p:sldMasterId id="2147484165" r:id="rId10"/>
    <p:sldMasterId id="2147484177" r:id="rId11"/>
    <p:sldMasterId id="2147484189" r:id="rId12"/>
    <p:sldMasterId id="2147484201" r:id="rId13"/>
    <p:sldMasterId id="2147484205" r:id="rId14"/>
    <p:sldMasterId id="2147484217" r:id="rId15"/>
  </p:sldMasterIdLst>
  <p:notesMasterIdLst>
    <p:notesMasterId r:id="rId57"/>
  </p:notesMasterIdLst>
  <p:sldIdLst>
    <p:sldId id="491" r:id="rId16"/>
    <p:sldId id="257" r:id="rId17"/>
    <p:sldId id="313" r:id="rId18"/>
    <p:sldId id="520" r:id="rId19"/>
    <p:sldId id="522" r:id="rId20"/>
    <p:sldId id="366" r:id="rId21"/>
    <p:sldId id="367" r:id="rId22"/>
    <p:sldId id="495" r:id="rId23"/>
    <p:sldId id="528" r:id="rId24"/>
    <p:sldId id="516" r:id="rId25"/>
    <p:sldId id="515" r:id="rId26"/>
    <p:sldId id="449" r:id="rId27"/>
    <p:sldId id="489" r:id="rId28"/>
    <p:sldId id="316" r:id="rId29"/>
    <p:sldId id="375" r:id="rId30"/>
    <p:sldId id="318" r:id="rId31"/>
    <p:sldId id="512" r:id="rId32"/>
    <p:sldId id="463" r:id="rId33"/>
    <p:sldId id="513" r:id="rId34"/>
    <p:sldId id="481" r:id="rId35"/>
    <p:sldId id="514" r:id="rId36"/>
    <p:sldId id="494" r:id="rId37"/>
    <p:sldId id="502" r:id="rId38"/>
    <p:sldId id="488" r:id="rId39"/>
    <p:sldId id="446" r:id="rId40"/>
    <p:sldId id="445" r:id="rId41"/>
    <p:sldId id="425" r:id="rId42"/>
    <p:sldId id="467" r:id="rId43"/>
    <p:sldId id="532" r:id="rId44"/>
    <p:sldId id="447" r:id="rId45"/>
    <p:sldId id="504" r:id="rId46"/>
    <p:sldId id="430" r:id="rId47"/>
    <p:sldId id="529" r:id="rId48"/>
    <p:sldId id="530" r:id="rId49"/>
    <p:sldId id="508" r:id="rId50"/>
    <p:sldId id="320" r:id="rId51"/>
    <p:sldId id="527" r:id="rId52"/>
    <p:sldId id="526" r:id="rId53"/>
    <p:sldId id="533" r:id="rId54"/>
    <p:sldId id="499" r:id="rId55"/>
    <p:sldId id="525" r:id="rId56"/>
  </p:sldIdLst>
  <p:sldSz cx="9144000" cy="6858000" type="screen4x3"/>
  <p:notesSz cx="7099300" cy="10234613"/>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072">
          <p15:clr>
            <a:srgbClr val="A4A3A4"/>
          </p15:clr>
        </p15:guide>
        <p15:guide id="2" pos="4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A91F22"/>
    <a:srgbClr val="D77378"/>
    <a:srgbClr val="EAEAEA"/>
    <a:srgbClr val="6F070D"/>
    <a:srgbClr val="EB7979"/>
    <a:srgbClr val="000000"/>
    <a:srgbClr val="B72930"/>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1" autoAdjust="0"/>
    <p:restoredTop sz="70789" autoAdjust="0"/>
  </p:normalViewPr>
  <p:slideViewPr>
    <p:cSldViewPr snapToGrid="0">
      <p:cViewPr>
        <p:scale>
          <a:sx n="70" d="100"/>
          <a:sy n="70" d="100"/>
        </p:scale>
        <p:origin x="-1386" y="-168"/>
      </p:cViewPr>
      <p:guideLst>
        <p:guide orient="horz" pos="1072"/>
        <p:guide pos="414"/>
      </p:guideLst>
    </p:cSldViewPr>
  </p:slideViewPr>
  <p:outlineViewPr>
    <p:cViewPr>
      <p:scale>
        <a:sx n="33" d="100"/>
        <a:sy n="33" d="100"/>
      </p:scale>
      <p:origin x="0" y="0"/>
    </p:cViewPr>
  </p:outlineViewPr>
  <p:notesTextViewPr>
    <p:cViewPr>
      <p:scale>
        <a:sx n="100" d="100"/>
        <a:sy n="100" d="100"/>
      </p:scale>
      <p:origin x="0" y="54"/>
    </p:cViewPr>
  </p:notesTextViewPr>
  <p:sorterViewPr>
    <p:cViewPr>
      <p:scale>
        <a:sx n="90" d="100"/>
        <a:sy n="90" d="100"/>
      </p:scale>
      <p:origin x="-102" y="86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e-IL"/>
  <c:chart>
    <c:title>
      <c:layout/>
    </c:title>
    <c:view3D>
      <c:rotX val="30"/>
      <c:perspective val="30"/>
    </c:view3D>
    <c:plotArea>
      <c:layout/>
      <c:pie3DChart>
        <c:varyColors val="1"/>
        <c:ser>
          <c:idx val="0"/>
          <c:order val="0"/>
          <c:tx>
            <c:strRef>
              <c:f>Sheet1!$B$1</c:f>
              <c:strCache>
                <c:ptCount val="1"/>
                <c:pt idx="0">
                  <c:v>Royalty Distribution</c:v>
                </c:pt>
              </c:strCache>
            </c:strRef>
          </c:tx>
          <c:dPt>
            <c:idx val="1"/>
            <c:spPr>
              <a:solidFill>
                <a:srgbClr val="FFC000"/>
              </a:solidFill>
            </c:spPr>
          </c:dPt>
          <c:dPt>
            <c:idx val="2"/>
            <c:spPr>
              <a:solidFill>
                <a:srgbClr val="006600"/>
              </a:solidFill>
            </c:spPr>
          </c:dPt>
          <c:dLbls>
            <c:dLbl>
              <c:idx val="0"/>
              <c:layout>
                <c:manualLayout>
                  <c:x val="-0.16096048559910806"/>
                  <c:y val="2.6317090520449841E-2"/>
                </c:manualLayout>
              </c:layout>
              <c:showVal val="1"/>
            </c:dLbl>
            <c:dLbl>
              <c:idx val="1"/>
              <c:layout>
                <c:manualLayout>
                  <c:x val="2.1781512072771127E-3"/>
                  <c:y val="-0.21013823415705263"/>
                </c:manualLayout>
              </c:layout>
              <c:spPr/>
              <c:txPr>
                <a:bodyPr/>
                <a:lstStyle/>
                <a:p>
                  <a:pPr>
                    <a:defRPr b="1">
                      <a:solidFill>
                        <a:srgbClr val="002060"/>
                      </a:solidFill>
                    </a:defRPr>
                  </a:pPr>
                  <a:endParaRPr lang="he-IL"/>
                </a:p>
              </c:txPr>
              <c:showVal val="1"/>
            </c:dLbl>
            <c:dLbl>
              <c:idx val="2"/>
              <c:layout>
                <c:manualLayout>
                  <c:x val="0.16210162361060826"/>
                  <c:y val="2.9748157017490087E-2"/>
                </c:manualLayout>
              </c:layout>
              <c:showVal val="1"/>
            </c:dLbl>
            <c:txPr>
              <a:bodyPr/>
              <a:lstStyle/>
              <a:p>
                <a:pPr>
                  <a:defRPr b="1">
                    <a:solidFill>
                      <a:schemeClr val="bg1"/>
                    </a:solidFill>
                  </a:defRPr>
                </a:pPr>
                <a:endParaRPr lang="he-IL"/>
              </a:p>
            </c:txPr>
            <c:showVal val="1"/>
            <c:showLeaderLines val="1"/>
          </c:dLbls>
          <c:cat>
            <c:strRef>
              <c:f>Sheet1!$A$2:$A$4</c:f>
              <c:strCache>
                <c:ptCount val="3"/>
                <c:pt idx="0">
                  <c:v>Researcher</c:v>
                </c:pt>
                <c:pt idx="1">
                  <c:v>Researcher's Laboratory</c:v>
                </c:pt>
                <c:pt idx="2">
                  <c:v>Yissum &amp; Huji</c:v>
                </c:pt>
              </c:strCache>
            </c:strRef>
          </c:cat>
          <c:val>
            <c:numRef>
              <c:f>Sheet1!$B$2:$B$4</c:f>
              <c:numCache>
                <c:formatCode>0%</c:formatCode>
                <c:ptCount val="3"/>
                <c:pt idx="0">
                  <c:v>0.4</c:v>
                </c:pt>
                <c:pt idx="1">
                  <c:v>0.2</c:v>
                </c:pt>
                <c:pt idx="2">
                  <c:v>0.4</c:v>
                </c:pt>
              </c:numCache>
            </c:numRef>
          </c:val>
        </c:ser>
      </c:pie3DChart>
    </c:plotArea>
    <c:legend>
      <c:legendPos val="b"/>
      <c:layout/>
    </c:legend>
    <c:plotVisOnly val="1"/>
    <c:dispBlanksAs val="zero"/>
  </c:chart>
  <c:txPr>
    <a:bodyPr/>
    <a:lstStyle/>
    <a:p>
      <a:pPr>
        <a:defRPr sz="1800"/>
      </a:pPr>
      <a:endParaRPr lang="he-I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a:pPr>
            <a:r>
              <a:rPr lang="en-US" dirty="0"/>
              <a:t>Incubator Founder's </a:t>
            </a:r>
            <a:endParaRPr lang="en-US" dirty="0" smtClean="0"/>
          </a:p>
          <a:p>
            <a:pPr>
              <a:defRPr/>
            </a:pPr>
            <a:r>
              <a:rPr lang="en-US" dirty="0" smtClean="0"/>
              <a:t>Equity </a:t>
            </a:r>
            <a:r>
              <a:rPr lang="en-US" dirty="0"/>
              <a:t>Distribution</a:t>
            </a:r>
          </a:p>
        </c:rich>
      </c:tx>
      <c:layout>
        <c:manualLayout>
          <c:xMode val="edge"/>
          <c:yMode val="edge"/>
          <c:x val="0.38281182627729643"/>
          <c:y val="0.14091935026976563"/>
        </c:manualLayout>
      </c:layout>
    </c:title>
    <c:view3D>
      <c:rotX val="30"/>
      <c:perspective val="30"/>
    </c:view3D>
    <c:plotArea>
      <c:layout/>
      <c:pie3DChart>
        <c:varyColors val="1"/>
        <c:ser>
          <c:idx val="0"/>
          <c:order val="0"/>
          <c:tx>
            <c:strRef>
              <c:f>'Sheet1'!$B$1</c:f>
              <c:strCache>
                <c:ptCount val="1"/>
                <c:pt idx="0">
                  <c:v>Incubator Founder's Equity Distribution</c:v>
                </c:pt>
              </c:strCache>
            </c:strRef>
          </c:tx>
          <c:spPr>
            <a:solidFill>
              <a:srgbClr val="FFC000"/>
            </a:solidFill>
          </c:spPr>
          <c:dPt>
            <c:idx val="0"/>
            <c:spPr>
              <a:solidFill>
                <a:srgbClr val="006600"/>
              </a:solidFill>
            </c:spPr>
          </c:dPt>
          <c:dLbls>
            <c:dLbl>
              <c:idx val="0"/>
              <c:layout>
                <c:manualLayout>
                  <c:x val="-0.23646585170720197"/>
                  <c:y val="-0.11453629766552972"/>
                </c:manualLayout>
              </c:layout>
              <c:showVal val="1"/>
            </c:dLbl>
            <c:dLbl>
              <c:idx val="1"/>
              <c:layout/>
              <c:tx>
                <c:rich>
                  <a:bodyPr/>
                  <a:lstStyle/>
                  <a:p>
                    <a:pPr>
                      <a:defRPr b="1">
                        <a:solidFill>
                          <a:srgbClr val="006600"/>
                        </a:solidFill>
                      </a:defRPr>
                    </a:pPr>
                    <a:r>
                      <a:rPr lang="en-US" smtClean="0">
                        <a:solidFill>
                          <a:srgbClr val="006600"/>
                        </a:solidFill>
                      </a:rPr>
                      <a:t>33.3%</a:t>
                    </a:r>
                    <a:endParaRPr lang="en-US" dirty="0">
                      <a:solidFill>
                        <a:srgbClr val="006600"/>
                      </a:solidFill>
                    </a:endParaRPr>
                  </a:p>
                </c:rich>
              </c:tx>
              <c:spPr/>
              <c:showVal val="1"/>
            </c:dLbl>
            <c:txPr>
              <a:bodyPr/>
              <a:lstStyle/>
              <a:p>
                <a:pPr>
                  <a:defRPr b="1">
                    <a:solidFill>
                      <a:schemeClr val="bg1"/>
                    </a:solidFill>
                  </a:defRPr>
                </a:pPr>
                <a:endParaRPr lang="he-IL"/>
              </a:p>
            </c:txPr>
            <c:showVal val="1"/>
            <c:showLeaderLines val="1"/>
          </c:dLbls>
          <c:cat>
            <c:strRef>
              <c:f>'Sheet1'!$A$2:$A$3</c:f>
              <c:strCache>
                <c:ptCount val="2"/>
                <c:pt idx="0">
                  <c:v>Researcher</c:v>
                </c:pt>
                <c:pt idx="1">
                  <c:v>Yissum</c:v>
                </c:pt>
              </c:strCache>
            </c:strRef>
          </c:cat>
          <c:val>
            <c:numRef>
              <c:f>'Sheet1'!$B$2:$B$3</c:f>
              <c:numCache>
                <c:formatCode>0.00%</c:formatCode>
                <c:ptCount val="2"/>
                <c:pt idx="0" formatCode="0.0%">
                  <c:v>0.66600000000000714</c:v>
                </c:pt>
                <c:pt idx="1">
                  <c:v>0.33300000000000357</c:v>
                </c:pt>
              </c:numCache>
            </c:numRef>
          </c:val>
        </c:ser>
      </c:pie3DChart>
    </c:plotArea>
    <c:legend>
      <c:legendPos val="r"/>
      <c:layout/>
    </c:legend>
    <c:plotVisOnly val="1"/>
    <c:dispBlanksAs val="zero"/>
  </c:chart>
  <c:txPr>
    <a:bodyPr/>
    <a:lstStyle/>
    <a:p>
      <a:pPr>
        <a:defRPr sz="1800"/>
      </a:pPr>
      <a:endParaRPr lang="he-I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he-IL"/>
  <c:chart>
    <c:title>
      <c:tx>
        <c:rich>
          <a:bodyPr/>
          <a:lstStyle/>
          <a:p>
            <a:pPr>
              <a:defRPr/>
            </a:pPr>
            <a:r>
              <a:rPr lang="en-US" dirty="0" smtClean="0"/>
              <a:t>Start-Up </a:t>
            </a:r>
            <a:r>
              <a:rPr lang="en-US" dirty="0"/>
              <a:t>Founder's </a:t>
            </a:r>
            <a:endParaRPr lang="en-US" dirty="0" smtClean="0"/>
          </a:p>
          <a:p>
            <a:pPr>
              <a:defRPr/>
            </a:pPr>
            <a:r>
              <a:rPr lang="en-US" dirty="0" smtClean="0"/>
              <a:t>Equity </a:t>
            </a:r>
            <a:r>
              <a:rPr lang="en-US" dirty="0"/>
              <a:t>Distribution</a:t>
            </a:r>
          </a:p>
        </c:rich>
      </c:tx>
      <c:layout>
        <c:manualLayout>
          <c:xMode val="edge"/>
          <c:yMode val="edge"/>
          <c:x val="0.43734771556195567"/>
          <c:y val="8.7649405140051068E-2"/>
        </c:manualLayout>
      </c:layout>
    </c:title>
    <c:view3D>
      <c:rotX val="30"/>
      <c:perspective val="30"/>
    </c:view3D>
    <c:plotArea>
      <c:layout/>
      <c:pie3DChart>
        <c:varyColors val="1"/>
        <c:ser>
          <c:idx val="0"/>
          <c:order val="0"/>
          <c:tx>
            <c:strRef>
              <c:f>Sheet1!$B$1</c:f>
              <c:strCache>
                <c:ptCount val="1"/>
                <c:pt idx="0">
                  <c:v>Incubator Founder's Equity Distribution</c:v>
                </c:pt>
              </c:strCache>
            </c:strRef>
          </c:tx>
          <c:spPr>
            <a:solidFill>
              <a:srgbClr val="006600"/>
            </a:solidFill>
          </c:spPr>
          <c:dPt>
            <c:idx val="0"/>
            <c:spPr>
              <a:solidFill>
                <a:srgbClr val="FFC000"/>
              </a:solidFill>
            </c:spPr>
          </c:dPt>
          <c:dLbls>
            <c:dLbl>
              <c:idx val="0"/>
              <c:layout>
                <c:manualLayout>
                  <c:x val="-0.2301377108856234"/>
                  <c:y val="-5.0092203322577133E-2"/>
                </c:manualLayout>
              </c:layout>
              <c:spPr/>
              <c:txPr>
                <a:bodyPr/>
                <a:lstStyle/>
                <a:p>
                  <a:pPr>
                    <a:defRPr b="1">
                      <a:solidFill>
                        <a:srgbClr val="006600"/>
                      </a:solidFill>
                    </a:defRPr>
                  </a:pPr>
                  <a:endParaRPr lang="he-IL"/>
                </a:p>
              </c:txPr>
              <c:showVal val="1"/>
            </c:dLbl>
            <c:dLbl>
              <c:idx val="1"/>
              <c:layout>
                <c:manualLayout>
                  <c:x val="0.13626448977533437"/>
                  <c:y val="-0.10415199963873745"/>
                </c:manualLayout>
              </c:layout>
              <c:tx>
                <c:rich>
                  <a:bodyPr/>
                  <a:lstStyle/>
                  <a:p>
                    <a:r>
                      <a:rPr lang="en-US" dirty="0" smtClean="0"/>
                      <a:t>50.0%</a:t>
                    </a:r>
                    <a:endParaRPr lang="en-US" dirty="0"/>
                  </a:p>
                </c:rich>
              </c:tx>
              <c:showVal val="1"/>
            </c:dLbl>
            <c:txPr>
              <a:bodyPr/>
              <a:lstStyle/>
              <a:p>
                <a:pPr>
                  <a:defRPr b="1">
                    <a:solidFill>
                      <a:schemeClr val="bg1"/>
                    </a:solidFill>
                  </a:defRPr>
                </a:pPr>
                <a:endParaRPr lang="he-IL"/>
              </a:p>
            </c:txPr>
            <c:showVal val="1"/>
            <c:showLeaderLines val="1"/>
          </c:dLbls>
          <c:cat>
            <c:strRef>
              <c:f>Sheet1!$A$2:$A$3</c:f>
              <c:strCache>
                <c:ptCount val="2"/>
                <c:pt idx="0">
                  <c:v>Researcher</c:v>
                </c:pt>
                <c:pt idx="1">
                  <c:v>Yissum</c:v>
                </c:pt>
              </c:strCache>
            </c:strRef>
          </c:cat>
          <c:val>
            <c:numRef>
              <c:f>Sheet1!$B$2:$B$3</c:f>
              <c:numCache>
                <c:formatCode>0.00%</c:formatCode>
                <c:ptCount val="2"/>
                <c:pt idx="0" formatCode="0.0%">
                  <c:v>0.5</c:v>
                </c:pt>
                <c:pt idx="1">
                  <c:v>0.5</c:v>
                </c:pt>
              </c:numCache>
            </c:numRef>
          </c:val>
        </c:ser>
      </c:pie3DChart>
    </c:plotArea>
    <c:legend>
      <c:legendPos val="r"/>
      <c:layout/>
    </c:legend>
    <c:plotVisOnly val="1"/>
    <c:dispBlanksAs val="zero"/>
  </c:chart>
  <c:txPr>
    <a:bodyPr/>
    <a:lstStyle/>
    <a:p>
      <a:pPr>
        <a:defRPr sz="1800"/>
      </a:pPr>
      <a:endParaRPr lang="he-I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he-IL"/>
  <c:chart>
    <c:autoTitleDeleted val="1"/>
    <c:plotArea>
      <c:layout>
        <c:manualLayout>
          <c:layoutTarget val="inner"/>
          <c:xMode val="edge"/>
          <c:yMode val="edge"/>
          <c:x val="0.17725587800700801"/>
          <c:y val="5.2956974791144924E-2"/>
          <c:w val="0.59984835230036682"/>
          <c:h val="0.76917323680601801"/>
        </c:manualLayout>
      </c:layout>
      <c:doughnutChart>
        <c:varyColors val="1"/>
        <c:ser>
          <c:idx val="0"/>
          <c:order val="0"/>
          <c:tx>
            <c:strRef>
              <c:f>Sheet1!$B$1</c:f>
              <c:strCache>
                <c:ptCount val="1"/>
                <c:pt idx="0">
                  <c:v>technologies</c:v>
                </c:pt>
              </c:strCache>
            </c:strRef>
          </c:tx>
          <c:spPr>
            <a:ln w="19050">
              <a:solidFill>
                <a:schemeClr val="bg1"/>
              </a:solidFill>
            </a:ln>
            <a:effectLst>
              <a:glow rad="101600">
                <a:schemeClr val="bg1">
                  <a:lumMod val="65000"/>
                  <a:alpha val="40000"/>
                </a:schemeClr>
              </a:glow>
            </a:effectLst>
          </c:spPr>
          <c:dPt>
            <c:idx val="0"/>
            <c:spPr>
              <a:solidFill>
                <a:srgbClr val="000000"/>
              </a:solidFill>
              <a:ln w="19050">
                <a:solidFill>
                  <a:schemeClr val="bg1"/>
                </a:solidFill>
                <a:prstDash val="solid"/>
              </a:ln>
              <a:effectLst>
                <a:glow rad="101600">
                  <a:schemeClr val="bg1">
                    <a:lumMod val="65000"/>
                    <a:alpha val="40000"/>
                  </a:schemeClr>
                </a:glow>
              </a:effectLst>
            </c:spPr>
          </c:dPt>
          <c:dPt>
            <c:idx val="1"/>
            <c:spPr>
              <a:solidFill>
                <a:srgbClr val="333333"/>
              </a:solidFill>
              <a:ln w="19050">
                <a:solidFill>
                  <a:schemeClr val="bg1"/>
                </a:solidFill>
                <a:prstDash val="solid"/>
              </a:ln>
              <a:effectLst>
                <a:glow rad="101600">
                  <a:schemeClr val="bg1">
                    <a:lumMod val="65000"/>
                    <a:alpha val="40000"/>
                  </a:schemeClr>
                </a:glow>
              </a:effectLst>
            </c:spPr>
          </c:dPt>
          <c:dPt>
            <c:idx val="2"/>
            <c:spPr>
              <a:solidFill>
                <a:srgbClr val="808080"/>
              </a:solidFill>
              <a:ln w="19050">
                <a:solidFill>
                  <a:schemeClr val="bg1"/>
                </a:solidFill>
                <a:prstDash val="solid"/>
              </a:ln>
              <a:effectLst>
                <a:glow rad="101600">
                  <a:schemeClr val="bg1">
                    <a:lumMod val="65000"/>
                    <a:alpha val="40000"/>
                  </a:schemeClr>
                </a:glow>
              </a:effectLst>
            </c:spPr>
          </c:dPt>
          <c:dPt>
            <c:idx val="3"/>
            <c:spPr>
              <a:solidFill>
                <a:srgbClr val="C0C0C0"/>
              </a:solidFill>
              <a:ln w="19050">
                <a:solidFill>
                  <a:schemeClr val="bg1"/>
                </a:solidFill>
                <a:prstDash val="solid"/>
              </a:ln>
              <a:effectLst>
                <a:glow rad="101600">
                  <a:schemeClr val="bg1">
                    <a:lumMod val="65000"/>
                    <a:alpha val="40000"/>
                  </a:schemeClr>
                </a:glow>
              </a:effectLst>
            </c:spPr>
          </c:dPt>
          <c:dPt>
            <c:idx val="4"/>
            <c:spPr>
              <a:solidFill>
                <a:srgbClr val="333333"/>
              </a:solidFill>
              <a:ln w="19050">
                <a:solidFill>
                  <a:schemeClr val="bg1"/>
                </a:solidFill>
                <a:prstDash val="solid"/>
              </a:ln>
              <a:effectLst>
                <a:glow rad="101600">
                  <a:schemeClr val="bg1">
                    <a:lumMod val="65000"/>
                    <a:alpha val="40000"/>
                  </a:schemeClr>
                </a:glow>
              </a:effectLst>
            </c:spPr>
          </c:dPt>
          <c:dPt>
            <c:idx val="5"/>
            <c:spPr>
              <a:solidFill>
                <a:srgbClr val="FF8080"/>
              </a:solidFill>
              <a:ln w="19050">
                <a:solidFill>
                  <a:schemeClr val="bg1"/>
                </a:solidFill>
                <a:prstDash val="solid"/>
              </a:ln>
              <a:effectLst>
                <a:glow rad="101600">
                  <a:schemeClr val="bg1">
                    <a:lumMod val="65000"/>
                    <a:alpha val="40000"/>
                  </a:schemeClr>
                </a:glow>
              </a:effectLst>
            </c:spPr>
          </c:dPt>
          <c:dPt>
            <c:idx val="6"/>
            <c:spPr>
              <a:solidFill>
                <a:srgbClr val="C0C0C0"/>
              </a:solidFill>
              <a:ln w="19050">
                <a:solidFill>
                  <a:schemeClr val="bg1"/>
                </a:solidFill>
                <a:prstDash val="solid"/>
              </a:ln>
              <a:effectLst>
                <a:glow rad="101600">
                  <a:schemeClr val="bg1">
                    <a:lumMod val="65000"/>
                    <a:alpha val="40000"/>
                  </a:schemeClr>
                </a:glow>
              </a:effectLst>
            </c:spPr>
          </c:dPt>
          <c:dPt>
            <c:idx val="7"/>
            <c:spPr>
              <a:solidFill>
                <a:srgbClr val="D19392"/>
              </a:solidFill>
              <a:ln w="19050">
                <a:solidFill>
                  <a:schemeClr val="bg1"/>
                </a:solidFill>
                <a:prstDash val="solid"/>
              </a:ln>
              <a:effectLst>
                <a:glow rad="101600">
                  <a:schemeClr val="bg1">
                    <a:lumMod val="65000"/>
                    <a:alpha val="40000"/>
                  </a:schemeClr>
                </a:glow>
              </a:effectLst>
            </c:spPr>
          </c:dPt>
          <c:dPt>
            <c:idx val="8"/>
            <c:spPr>
              <a:solidFill>
                <a:srgbClr val="800000"/>
              </a:solidFill>
              <a:ln w="19050">
                <a:solidFill>
                  <a:schemeClr val="bg1"/>
                </a:solidFill>
                <a:prstDash val="solid"/>
              </a:ln>
              <a:effectLst>
                <a:glow rad="101600">
                  <a:schemeClr val="bg1">
                    <a:lumMod val="65000"/>
                    <a:alpha val="40000"/>
                  </a:schemeClr>
                </a:glow>
              </a:effectLst>
            </c:spPr>
          </c:dPt>
          <c:dPt>
            <c:idx val="9"/>
            <c:spPr>
              <a:solidFill>
                <a:srgbClr val="C00000"/>
              </a:solidFill>
              <a:ln w="19050">
                <a:solidFill>
                  <a:schemeClr val="bg1"/>
                </a:solidFill>
                <a:prstDash val="solid"/>
              </a:ln>
              <a:effectLst>
                <a:glow rad="101600">
                  <a:schemeClr val="bg1">
                    <a:lumMod val="65000"/>
                    <a:alpha val="40000"/>
                  </a:schemeClr>
                </a:glow>
              </a:effectLst>
            </c:spPr>
          </c:dPt>
          <c:dLbls>
            <c:dLbl>
              <c:idx val="0"/>
              <c:layout>
                <c:manualLayout>
                  <c:x val="0.18045597951379941"/>
                  <c:y val="6.4319854605922433E-2"/>
                </c:manualLayout>
              </c:layout>
              <c:showCatName val="1"/>
              <c:showPercent val="1"/>
              <c:extLst>
                <c:ext xmlns:c15="http://schemas.microsoft.com/office/drawing/2012/chart" uri="{CE6537A1-D6FC-4f65-9D91-7224C49458BB}">
                  <c15:layout/>
                </c:ext>
              </c:extLst>
            </c:dLbl>
            <c:dLbl>
              <c:idx val="1"/>
              <c:layout>
                <c:manualLayout>
                  <c:x val="0.20079008451515881"/>
                  <c:y val="0.12861722266136591"/>
                </c:manualLayout>
              </c:layout>
              <c:tx>
                <c:rich>
                  <a:bodyPr/>
                  <a:lstStyle/>
                  <a:p>
                    <a:r>
                      <a:rPr lang="en-US" sz="1200" dirty="0"/>
                      <a:t>Ben
</a:t>
                    </a:r>
                    <a:r>
                      <a:rPr lang="en-US" sz="1200" dirty="0" err="1"/>
                      <a:t>Gurion</a:t>
                    </a:r>
                    <a:r>
                      <a:rPr lang="en-US" sz="1200" dirty="0"/>
                      <a:t>
4%</a:t>
                    </a:r>
                  </a:p>
                </c:rich>
              </c:tx>
              <c:extLst>
                <c:ext xmlns:c15="http://schemas.microsoft.com/office/drawing/2012/chart" uri="{CE6537A1-D6FC-4f65-9D91-7224C49458BB}">
                  <c15:layout/>
                </c:ext>
              </c:extLst>
            </c:dLbl>
            <c:dLbl>
              <c:idx val="2"/>
              <c:layout>
                <c:manualLayout>
                  <c:x val="0.14213616636510898"/>
                  <c:y val="0.18621544417836597"/>
                </c:manualLayout>
              </c:layout>
              <c:showCatName val="1"/>
              <c:showPercent val="1"/>
              <c:extLst>
                <c:ext xmlns:c15="http://schemas.microsoft.com/office/drawing/2012/chart" uri="{CE6537A1-D6FC-4f65-9D91-7224C49458BB}">
                  <c15:layout/>
                </c:ext>
              </c:extLst>
            </c:dLbl>
            <c:dLbl>
              <c:idx val="3"/>
              <c:layout>
                <c:manualLayout>
                  <c:x val="6.9827131100384174E-2"/>
                  <c:y val="0.17554425449457828"/>
                </c:manualLayout>
              </c:layout>
              <c:showCatName val="1"/>
              <c:showPercent val="1"/>
              <c:extLst>
                <c:ext xmlns:c15="http://schemas.microsoft.com/office/drawing/2012/chart" uri="{CE6537A1-D6FC-4f65-9D91-7224C49458BB}">
                  <c15:layout/>
                </c:ext>
              </c:extLst>
            </c:dLbl>
            <c:dLbl>
              <c:idx val="4"/>
              <c:layout>
                <c:manualLayout>
                  <c:x val="2.6196950554319757E-2"/>
                  <c:y val="0.18660459671546534"/>
                </c:manualLayout>
              </c:layout>
              <c:showCatName val="1"/>
              <c:showPercent val="1"/>
              <c:extLst>
                <c:ext xmlns:c15="http://schemas.microsoft.com/office/drawing/2012/chart" uri="{CE6537A1-D6FC-4f65-9D91-7224C49458BB}">
                  <c15:layout/>
                </c:ext>
              </c:extLst>
            </c:dLbl>
            <c:dLbl>
              <c:idx val="5"/>
              <c:layout>
                <c:manualLayout>
                  <c:x val="-3.9376083451729153E-2"/>
                  <c:y val="0.17332844279676482"/>
                </c:manualLayout>
              </c:layout>
              <c:tx>
                <c:rich>
                  <a:bodyPr/>
                  <a:lstStyle/>
                  <a:p>
                    <a:r>
                      <a:rPr lang="en-US" dirty="0" smtClean="0"/>
                      <a:t>TLV</a:t>
                    </a:r>
                  </a:p>
                  <a:p>
                    <a:r>
                      <a:rPr lang="en-US" dirty="0" smtClean="0"/>
                      <a:t>Medical </a:t>
                    </a:r>
                    <a:r>
                      <a:rPr lang="en-US" dirty="0"/>
                      <a:t>Center
1%</a:t>
                    </a:r>
                  </a:p>
                </c:rich>
              </c:tx>
              <c:showCatName val="1"/>
              <c:showPercent val="1"/>
              <c:extLst>
                <c:ext xmlns:c15="http://schemas.microsoft.com/office/drawing/2012/chart" uri="{CE6537A1-D6FC-4f65-9D91-7224C49458BB}">
                  <c15:layout/>
                </c:ext>
              </c:extLst>
            </c:dLbl>
            <c:dLbl>
              <c:idx val="6"/>
              <c:layout>
                <c:manualLayout>
                  <c:x val="-0.11418123985263642"/>
                  <c:y val="0.17120864312403211"/>
                </c:manualLayout>
              </c:layout>
              <c:showCatName val="1"/>
              <c:showPercent val="1"/>
              <c:extLst>
                <c:ext xmlns:c15="http://schemas.microsoft.com/office/drawing/2012/chart" uri="{CE6537A1-D6FC-4f65-9D91-7224C49458BB}">
                  <c15:layout/>
                </c:ext>
              </c:extLst>
            </c:dLbl>
            <c:dLbl>
              <c:idx val="7"/>
              <c:layout>
                <c:manualLayout>
                  <c:x val="-0.158675442814628"/>
                  <c:y val="6.0061234584097983E-2"/>
                </c:manualLayout>
              </c:layout>
              <c:showCatName val="1"/>
              <c:showPercent val="1"/>
              <c:extLst>
                <c:ext xmlns:c15="http://schemas.microsoft.com/office/drawing/2012/chart" uri="{CE6537A1-D6FC-4f65-9D91-7224C49458BB}">
                  <c15:layout/>
                </c:ext>
              </c:extLst>
            </c:dLbl>
            <c:dLbl>
              <c:idx val="8"/>
              <c:layout>
                <c:manualLayout>
                  <c:x val="-0.13773565160039244"/>
                  <c:y val="-8.5697594339678482E-2"/>
                </c:manualLayout>
              </c:layout>
              <c:showCatName val="1"/>
              <c:showPercent val="1"/>
              <c:extLst>
                <c:ext xmlns:c15="http://schemas.microsoft.com/office/drawing/2012/chart" uri="{CE6537A1-D6FC-4f65-9D91-7224C49458BB}">
                  <c15:layout/>
                </c:ext>
              </c:extLst>
            </c:dLbl>
            <c:dLbl>
              <c:idx val="9"/>
              <c:layout>
                <c:manualLayout>
                  <c:x val="0.11186593922355778"/>
                  <c:y val="-0.13330933436681044"/>
                </c:manualLayout>
              </c:layout>
              <c:showCatName val="1"/>
              <c:showPercent val="1"/>
              <c:extLst>
                <c:ext xmlns:c15="http://schemas.microsoft.com/office/drawing/2012/chart" uri="{CE6537A1-D6FC-4f65-9D91-7224C49458BB}">
                  <c15:layout/>
                </c:ext>
              </c:extLst>
            </c:dLbl>
            <c:spPr>
              <a:noFill/>
              <a:ln w="19785">
                <a:noFill/>
              </a:ln>
            </c:spPr>
            <c:txPr>
              <a:bodyPr/>
              <a:lstStyle/>
              <a:p>
                <a:pPr>
                  <a:defRPr sz="1200" b="1" i="0" u="none" strike="noStrike" baseline="0">
                    <a:solidFill>
                      <a:srgbClr val="000000"/>
                    </a:solidFill>
                    <a:latin typeface="Arial"/>
                    <a:ea typeface="Arial"/>
                    <a:cs typeface="Arial"/>
                  </a:defRPr>
                </a:pPr>
                <a:endParaRPr lang="he-IL"/>
              </a:p>
            </c:txPr>
            <c:showCatName val="1"/>
            <c:showPercent val="1"/>
            <c:extLst>
              <c:ext xmlns:c15="http://schemas.microsoft.com/office/drawing/2012/chart" uri="{CE6537A1-D6FC-4f65-9D91-7224C49458BB}"/>
            </c:extLst>
          </c:dLbls>
          <c:cat>
            <c:strRef>
              <c:f>Sheet1!$A$2:$A$11</c:f>
              <c:strCache>
                <c:ptCount val="10"/>
                <c:pt idx="0">
                  <c:v>Bar Ilan</c:v>
                </c:pt>
                <c:pt idx="1">
                  <c:v>Ben Gurion</c:v>
                </c:pt>
                <c:pt idx="2">
                  <c:v>Carmel</c:v>
                </c:pt>
                <c:pt idx="3">
                  <c:v>Hadasit</c:v>
                </c:pt>
                <c:pt idx="4">
                  <c:v>Mor</c:v>
                </c:pt>
                <c:pt idx="5">
                  <c:v>Tel Aviv Medical Center</c:v>
                </c:pt>
                <c:pt idx="6">
                  <c:v>Ramot</c:v>
                </c:pt>
                <c:pt idx="7">
                  <c:v>Technion</c:v>
                </c:pt>
                <c:pt idx="8">
                  <c:v>Yeda</c:v>
                </c:pt>
                <c:pt idx="9">
                  <c:v>Yissum</c:v>
                </c:pt>
              </c:strCache>
            </c:strRef>
          </c:cat>
          <c:val>
            <c:numRef>
              <c:f>Sheet1!$B$2:$B$11</c:f>
              <c:numCache>
                <c:formatCode>General</c:formatCode>
                <c:ptCount val="10"/>
                <c:pt idx="0">
                  <c:v>44</c:v>
                </c:pt>
                <c:pt idx="1">
                  <c:v>33</c:v>
                </c:pt>
                <c:pt idx="2">
                  <c:v>5</c:v>
                </c:pt>
                <c:pt idx="3">
                  <c:v>43</c:v>
                </c:pt>
                <c:pt idx="4">
                  <c:v>18</c:v>
                </c:pt>
                <c:pt idx="5">
                  <c:v>13</c:v>
                </c:pt>
                <c:pt idx="6">
                  <c:v>75</c:v>
                </c:pt>
                <c:pt idx="7">
                  <c:v>118</c:v>
                </c:pt>
                <c:pt idx="8">
                  <c:v>189</c:v>
                </c:pt>
                <c:pt idx="9">
                  <c:v>363</c:v>
                </c:pt>
              </c:numCache>
            </c:numRef>
          </c:val>
        </c:ser>
        <c:dLbls>
          <c:showCatName val="1"/>
          <c:showPercent val="1"/>
        </c:dLbls>
        <c:firstSliceAng val="125"/>
        <c:holeSize val="55"/>
      </c:doughnutChart>
      <c:spPr>
        <a:noFill/>
        <a:ln w="19785">
          <a:noFill/>
        </a:ln>
      </c:spPr>
    </c:plotArea>
    <c:plotVisOnly val="1"/>
    <c:dispBlanksAs val="zero"/>
  </c:chart>
  <c:spPr>
    <a:noFill/>
    <a:ln>
      <a:noFill/>
    </a:ln>
  </c:spPr>
  <c:txPr>
    <a:bodyPr/>
    <a:lstStyle/>
    <a:p>
      <a:pPr>
        <a:defRPr sz="935" b="0" i="0" u="none" strike="noStrike" baseline="0">
          <a:solidFill>
            <a:srgbClr val="000000"/>
          </a:solidFill>
          <a:latin typeface="Arial"/>
          <a:ea typeface="Arial"/>
          <a:cs typeface="Arial"/>
        </a:defRPr>
      </a:pPr>
      <a:endParaRPr lang="he-I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he-IL"/>
  <c:style val="26"/>
  <c:chart>
    <c:autoTitleDeleted val="1"/>
    <c:plotArea>
      <c:layout/>
      <c:pieChart>
        <c:varyColors val="1"/>
        <c:ser>
          <c:idx val="0"/>
          <c:order val="0"/>
          <c:tx>
            <c:strRef>
              <c:f>Sheet1!$B$1</c:f>
              <c:strCache>
                <c:ptCount val="1"/>
                <c:pt idx="0">
                  <c:v>Sales</c:v>
                </c:pt>
              </c:strCache>
            </c:strRef>
          </c:tx>
          <c:dLbls>
            <c:dLbl>
              <c:idx val="0"/>
              <c:spPr/>
              <c:txPr>
                <a:bodyPr/>
                <a:lstStyle/>
                <a:p>
                  <a:pPr>
                    <a:defRPr>
                      <a:solidFill>
                        <a:schemeClr val="bg1"/>
                      </a:solidFill>
                    </a:defRPr>
                  </a:pPr>
                  <a:endParaRPr lang="he-IL"/>
                </a:p>
              </c:txPr>
            </c:dLbl>
            <c:dLbl>
              <c:idx val="1"/>
              <c:spPr/>
              <c:txPr>
                <a:bodyPr/>
                <a:lstStyle/>
                <a:p>
                  <a:pPr>
                    <a:defRPr>
                      <a:solidFill>
                        <a:schemeClr val="tx2"/>
                      </a:solidFill>
                    </a:defRPr>
                  </a:pPr>
                  <a:endParaRPr lang="he-IL"/>
                </a:p>
              </c:txPr>
            </c:dLbl>
            <c:dLblPos val="ctr"/>
            <c:showVal val="1"/>
            <c:showLeaderLines val="1"/>
          </c:dLbls>
          <c:cat>
            <c:strRef>
              <c:f>Sheet1!$A$2:$A$3</c:f>
              <c:strCache>
                <c:ptCount val="2"/>
                <c:pt idx="0">
                  <c:v>Other</c:v>
                </c:pt>
                <c:pt idx="1">
                  <c:v>Yissum</c:v>
                </c:pt>
              </c:strCache>
            </c:strRef>
          </c:cat>
          <c:val>
            <c:numRef>
              <c:f>Sheet1!$B$2:$B$3</c:f>
              <c:numCache>
                <c:formatCode>General</c:formatCode>
                <c:ptCount val="2"/>
                <c:pt idx="0">
                  <c:v>6</c:v>
                </c:pt>
                <c:pt idx="1">
                  <c:v>2</c:v>
                </c:pt>
              </c:numCache>
            </c:numRef>
          </c:val>
        </c:ser>
        <c:firstSliceAng val="0"/>
      </c:pieChart>
    </c:plotArea>
    <c:plotVisOnly val="1"/>
    <c:dispBlanksAs val="zero"/>
  </c:chart>
  <c:txPr>
    <a:bodyPr/>
    <a:lstStyle/>
    <a:p>
      <a:pPr>
        <a:defRPr sz="1800"/>
      </a:pPr>
      <a:endParaRPr lang="he-IL"/>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he-IL"/>
  <c:style val="26"/>
  <c:chart>
    <c:autoTitleDeleted val="1"/>
    <c:plotArea>
      <c:layout/>
      <c:pieChart>
        <c:varyColors val="1"/>
        <c:ser>
          <c:idx val="0"/>
          <c:order val="0"/>
          <c:tx>
            <c:strRef>
              <c:f>Sheet1!$B$1</c:f>
              <c:strCache>
                <c:ptCount val="1"/>
                <c:pt idx="0">
                  <c:v>Sales</c:v>
                </c:pt>
              </c:strCache>
            </c:strRef>
          </c:tx>
          <c:dLbls>
            <c:dLbl>
              <c:idx val="0"/>
              <c:layout/>
              <c:tx>
                <c:rich>
                  <a:bodyPr/>
                  <a:lstStyle/>
                  <a:p>
                    <a:pPr>
                      <a:defRPr>
                        <a:solidFill>
                          <a:schemeClr val="bg1"/>
                        </a:solidFill>
                      </a:defRPr>
                    </a:pPr>
                    <a:r>
                      <a:rPr lang="en-US" dirty="0" smtClean="0"/>
                      <a:t>20</a:t>
                    </a:r>
                    <a:endParaRPr lang="en-US" dirty="0"/>
                  </a:p>
                </c:rich>
              </c:tx>
              <c:spPr/>
              <c:dLblPos val="ctr"/>
              <c:showVal val="1"/>
            </c:dLbl>
            <c:dLbl>
              <c:idx val="1"/>
              <c:spPr/>
              <c:txPr>
                <a:bodyPr/>
                <a:lstStyle/>
                <a:p>
                  <a:pPr>
                    <a:defRPr>
                      <a:solidFill>
                        <a:schemeClr val="tx2"/>
                      </a:solidFill>
                    </a:defRPr>
                  </a:pPr>
                  <a:endParaRPr lang="he-IL"/>
                </a:p>
              </c:txPr>
            </c:dLbl>
            <c:dLblPos val="ctr"/>
            <c:showVal val="1"/>
            <c:showLeaderLines val="1"/>
          </c:dLbls>
          <c:cat>
            <c:strRef>
              <c:f>Sheet1!$A$2:$A$3</c:f>
              <c:strCache>
                <c:ptCount val="2"/>
                <c:pt idx="0">
                  <c:v>Other</c:v>
                </c:pt>
                <c:pt idx="1">
                  <c:v>Yissum</c:v>
                </c:pt>
              </c:strCache>
            </c:strRef>
          </c:cat>
          <c:val>
            <c:numRef>
              <c:f>Sheet1!$B$2:$B$3</c:f>
              <c:numCache>
                <c:formatCode>General</c:formatCode>
                <c:ptCount val="2"/>
                <c:pt idx="0">
                  <c:v>20</c:v>
                </c:pt>
                <c:pt idx="1">
                  <c:v>10</c:v>
                </c:pt>
              </c:numCache>
            </c:numRef>
          </c:val>
        </c:ser>
        <c:firstSliceAng val="0"/>
      </c:pieChart>
    </c:plotArea>
    <c:plotVisOnly val="1"/>
    <c:dispBlanksAs val="zero"/>
  </c:chart>
  <c:txPr>
    <a:bodyPr/>
    <a:lstStyle/>
    <a:p>
      <a:pPr>
        <a:defRPr sz="1800"/>
      </a:pPr>
      <a:endParaRPr lang="he-IL"/>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he-IL"/>
  <c:style val="26"/>
  <c:chart>
    <c:autoTitleDeleted val="1"/>
    <c:plotArea>
      <c:layout/>
      <c:pieChart>
        <c:varyColors val="1"/>
        <c:ser>
          <c:idx val="0"/>
          <c:order val="0"/>
          <c:tx>
            <c:strRef>
              <c:f>Sheet1!$B$1</c:f>
              <c:strCache>
                <c:ptCount val="1"/>
                <c:pt idx="0">
                  <c:v>Sales</c:v>
                </c:pt>
              </c:strCache>
            </c:strRef>
          </c:tx>
          <c:dLbls>
            <c:dLbl>
              <c:idx val="0"/>
              <c:spPr/>
              <c:txPr>
                <a:bodyPr/>
                <a:lstStyle/>
                <a:p>
                  <a:pPr>
                    <a:defRPr>
                      <a:solidFill>
                        <a:schemeClr val="bg1"/>
                      </a:solidFill>
                    </a:defRPr>
                  </a:pPr>
                  <a:endParaRPr lang="he-IL"/>
                </a:p>
              </c:txPr>
            </c:dLbl>
            <c:dLbl>
              <c:idx val="1"/>
              <c:layout/>
              <c:tx>
                <c:rich>
                  <a:bodyPr/>
                  <a:lstStyle/>
                  <a:p>
                    <a:pPr>
                      <a:defRPr>
                        <a:solidFill>
                          <a:schemeClr val="tx2"/>
                        </a:solidFill>
                      </a:defRPr>
                    </a:pPr>
                    <a:r>
                      <a:rPr lang="en-US" dirty="0" smtClean="0"/>
                      <a:t>9</a:t>
                    </a:r>
                    <a:endParaRPr lang="en-US" dirty="0"/>
                  </a:p>
                </c:rich>
              </c:tx>
              <c:spPr/>
              <c:dLblPos val="ctr"/>
              <c:showVal val="1"/>
            </c:dLbl>
            <c:dLblPos val="ctr"/>
            <c:showVal val="1"/>
            <c:showLeaderLines val="1"/>
          </c:dLbls>
          <c:cat>
            <c:strRef>
              <c:f>Sheet1!$A$2:$A$3</c:f>
              <c:strCache>
                <c:ptCount val="2"/>
                <c:pt idx="0">
                  <c:v>Other</c:v>
                </c:pt>
                <c:pt idx="1">
                  <c:v>Yissum</c:v>
                </c:pt>
              </c:strCache>
            </c:strRef>
          </c:cat>
          <c:val>
            <c:numRef>
              <c:f>Sheet1!$B$2:$B$3</c:f>
              <c:numCache>
                <c:formatCode>General</c:formatCode>
                <c:ptCount val="2"/>
                <c:pt idx="0">
                  <c:v>15</c:v>
                </c:pt>
                <c:pt idx="1">
                  <c:v>8</c:v>
                </c:pt>
              </c:numCache>
            </c:numRef>
          </c:val>
        </c:ser>
        <c:firstSliceAng val="0"/>
      </c:pieChart>
    </c:plotArea>
    <c:plotVisOnly val="1"/>
    <c:dispBlanksAs val="zero"/>
  </c:chart>
  <c:txPr>
    <a:bodyPr/>
    <a:lstStyle/>
    <a:p>
      <a:pPr>
        <a:defRPr sz="1800"/>
      </a:pPr>
      <a:endParaRPr lang="he-IL"/>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580A3-5908-4BC3-97B2-5BB2EF60FEA4}" type="doc">
      <dgm:prSet loTypeId="urn:microsoft.com/office/officeart/2005/8/layout/venn1" loCatId="relationship" qsTypeId="urn:microsoft.com/office/officeart/2005/8/quickstyle/simple3" qsCatId="simple" csTypeId="urn:microsoft.com/office/officeart/2005/8/colors/accent1_2" csCatId="accent1" phldr="1"/>
      <dgm:spPr/>
    </dgm:pt>
    <dgm:pt modelId="{B6BE3A7F-93DE-4680-B04C-C411773F24CB}">
      <dgm:prSet phldrT="[Text]" custT="1"/>
      <dgm:spPr/>
      <dgm:t>
        <a:bodyPr/>
        <a:lstStyle/>
        <a:p>
          <a:pPr rtl="1"/>
          <a:r>
            <a:rPr lang="en-US" sz="1600" b="1" dirty="0" smtClean="0">
              <a:solidFill>
                <a:srgbClr val="C00000"/>
              </a:solidFill>
              <a:latin typeface="Arial Narrow" pitchFamily="34" charset="0"/>
              <a:cs typeface="Calibri" pitchFamily="34" charset="0"/>
            </a:rPr>
            <a:t>University</a:t>
          </a:r>
          <a:endParaRPr lang="he-IL" sz="1600" b="1" dirty="0">
            <a:solidFill>
              <a:srgbClr val="C00000"/>
            </a:solidFill>
            <a:latin typeface="Arial Narrow" pitchFamily="34" charset="0"/>
          </a:endParaRPr>
        </a:p>
      </dgm:t>
    </dgm:pt>
    <dgm:pt modelId="{EF8F3BE7-13E0-44AD-BEAE-91772021E764}" type="parTrans" cxnId="{7CAFECFE-FE9A-4FB8-AAEA-779544CE4B3D}">
      <dgm:prSet/>
      <dgm:spPr/>
      <dgm:t>
        <a:bodyPr/>
        <a:lstStyle/>
        <a:p>
          <a:pPr rtl="1"/>
          <a:endParaRPr lang="he-IL" sz="1600" b="1">
            <a:latin typeface="Arial Narrow" pitchFamily="34" charset="0"/>
          </a:endParaRPr>
        </a:p>
      </dgm:t>
    </dgm:pt>
    <dgm:pt modelId="{51825295-B33C-42DB-A0B7-60C84E9B9906}" type="sibTrans" cxnId="{7CAFECFE-FE9A-4FB8-AAEA-779544CE4B3D}">
      <dgm:prSet/>
      <dgm:spPr/>
      <dgm:t>
        <a:bodyPr/>
        <a:lstStyle/>
        <a:p>
          <a:pPr rtl="1"/>
          <a:endParaRPr lang="he-IL" sz="1600" b="1">
            <a:latin typeface="Arial Narrow" pitchFamily="34" charset="0"/>
          </a:endParaRPr>
        </a:p>
      </dgm:t>
    </dgm:pt>
    <dgm:pt modelId="{54FA692C-AD6B-4E16-A89D-CC6A7C2EE59B}">
      <dgm:prSet phldrT="[Text]" custT="1"/>
      <dgm:spPr/>
      <dgm:t>
        <a:bodyPr/>
        <a:lstStyle/>
        <a:p>
          <a:pPr algn="l" rtl="1"/>
          <a:r>
            <a:rPr lang="en-US" sz="1600" b="1" dirty="0" smtClean="0">
              <a:latin typeface="Arial Narrow" pitchFamily="34" charset="0"/>
              <a:cs typeface="Calibri" pitchFamily="34" charset="0"/>
            </a:rPr>
            <a:t>Industry</a:t>
          </a:r>
          <a:endParaRPr lang="he-IL" sz="1600" b="1" dirty="0">
            <a:latin typeface="Arial Narrow" pitchFamily="34" charset="0"/>
          </a:endParaRPr>
        </a:p>
      </dgm:t>
    </dgm:pt>
    <dgm:pt modelId="{7F23E615-87C0-47EB-907E-B18BA94F4BCE}" type="parTrans" cxnId="{8E15EDE6-C3C7-49E4-A4D5-94A59CCA31D4}">
      <dgm:prSet/>
      <dgm:spPr/>
      <dgm:t>
        <a:bodyPr/>
        <a:lstStyle/>
        <a:p>
          <a:pPr rtl="1"/>
          <a:endParaRPr lang="he-IL" sz="1600" b="1">
            <a:latin typeface="Arial Narrow" pitchFamily="34" charset="0"/>
          </a:endParaRPr>
        </a:p>
      </dgm:t>
    </dgm:pt>
    <dgm:pt modelId="{D56609C8-AC2A-4575-B89A-AEE0362F65D7}" type="sibTrans" cxnId="{8E15EDE6-C3C7-49E4-A4D5-94A59CCA31D4}">
      <dgm:prSet/>
      <dgm:spPr/>
      <dgm:t>
        <a:bodyPr/>
        <a:lstStyle/>
        <a:p>
          <a:pPr rtl="1"/>
          <a:endParaRPr lang="he-IL" sz="1600" b="1">
            <a:latin typeface="Arial Narrow" pitchFamily="34" charset="0"/>
          </a:endParaRPr>
        </a:p>
      </dgm:t>
    </dgm:pt>
    <dgm:pt modelId="{A3890673-88E5-4722-B886-BD2AF6BBCA2C}">
      <dgm:prSet phldrT="[Text]" custT="1"/>
      <dgm:spPr/>
      <dgm:t>
        <a:bodyPr/>
        <a:lstStyle/>
        <a:p>
          <a:pPr rtl="1"/>
          <a:r>
            <a:rPr lang="en-US" sz="1600" b="1" dirty="0" smtClean="0">
              <a:latin typeface="Arial Narrow" pitchFamily="34" charset="0"/>
              <a:cs typeface="Calibri" pitchFamily="34" charset="0"/>
            </a:rPr>
            <a:t>Government</a:t>
          </a:r>
          <a:endParaRPr lang="he-IL" sz="1600" b="1" dirty="0">
            <a:latin typeface="Arial Narrow" pitchFamily="34" charset="0"/>
          </a:endParaRPr>
        </a:p>
      </dgm:t>
    </dgm:pt>
    <dgm:pt modelId="{6837457E-F795-419F-AA90-6B32076B9212}" type="parTrans" cxnId="{3C742D77-9308-4CA0-A50E-E09E2925A85D}">
      <dgm:prSet/>
      <dgm:spPr/>
      <dgm:t>
        <a:bodyPr/>
        <a:lstStyle/>
        <a:p>
          <a:pPr rtl="1"/>
          <a:endParaRPr lang="he-IL" sz="1600" b="1">
            <a:latin typeface="Arial Narrow" pitchFamily="34" charset="0"/>
          </a:endParaRPr>
        </a:p>
      </dgm:t>
    </dgm:pt>
    <dgm:pt modelId="{F49A685B-BF70-4AC3-9960-879CCBC92BE2}" type="sibTrans" cxnId="{3C742D77-9308-4CA0-A50E-E09E2925A85D}">
      <dgm:prSet/>
      <dgm:spPr/>
      <dgm:t>
        <a:bodyPr/>
        <a:lstStyle/>
        <a:p>
          <a:pPr rtl="1"/>
          <a:endParaRPr lang="he-IL" sz="1600" b="1">
            <a:latin typeface="Arial Narrow" pitchFamily="34" charset="0"/>
          </a:endParaRPr>
        </a:p>
      </dgm:t>
    </dgm:pt>
    <dgm:pt modelId="{B4220468-FA5B-439B-93EC-2E601C7A1E8A}">
      <dgm:prSet phldrT="[Text]" custT="1"/>
      <dgm:spPr/>
      <dgm:t>
        <a:bodyPr/>
        <a:lstStyle/>
        <a:p>
          <a:pPr algn="r" rtl="1"/>
          <a:r>
            <a:rPr lang="en-US" sz="1600" b="1" dirty="0" smtClean="0">
              <a:latin typeface="Arial Narrow" pitchFamily="34" charset="0"/>
              <a:cs typeface="Calibri" pitchFamily="34" charset="0"/>
            </a:rPr>
            <a:t>Investors</a:t>
          </a:r>
          <a:endParaRPr lang="he-IL" sz="1600" b="1" dirty="0">
            <a:latin typeface="Arial Narrow" pitchFamily="34" charset="0"/>
          </a:endParaRPr>
        </a:p>
      </dgm:t>
    </dgm:pt>
    <dgm:pt modelId="{78EA1D33-47B2-4608-9E70-F2696E1E9426}" type="parTrans" cxnId="{9B50BBB4-BA70-46B3-B536-3CA9E149F869}">
      <dgm:prSet/>
      <dgm:spPr/>
      <dgm:t>
        <a:bodyPr/>
        <a:lstStyle/>
        <a:p>
          <a:pPr rtl="1"/>
          <a:endParaRPr lang="he-IL" sz="1600" b="1">
            <a:latin typeface="Arial Narrow" pitchFamily="34" charset="0"/>
          </a:endParaRPr>
        </a:p>
      </dgm:t>
    </dgm:pt>
    <dgm:pt modelId="{F038D383-A68D-405A-A91F-6C2075494FBD}" type="sibTrans" cxnId="{9B50BBB4-BA70-46B3-B536-3CA9E149F869}">
      <dgm:prSet/>
      <dgm:spPr/>
      <dgm:t>
        <a:bodyPr/>
        <a:lstStyle/>
        <a:p>
          <a:pPr rtl="1"/>
          <a:endParaRPr lang="he-IL" sz="1600" b="1">
            <a:latin typeface="Arial Narrow" pitchFamily="34" charset="0"/>
          </a:endParaRPr>
        </a:p>
      </dgm:t>
    </dgm:pt>
    <dgm:pt modelId="{931EEE5A-2E84-4D2E-8286-B2D9EDDC6777}" type="pres">
      <dgm:prSet presAssocID="{C27580A3-5908-4BC3-97B2-5BB2EF60FEA4}" presName="compositeShape" presStyleCnt="0">
        <dgm:presLayoutVars>
          <dgm:chMax val="7"/>
          <dgm:dir/>
          <dgm:resizeHandles val="exact"/>
        </dgm:presLayoutVars>
      </dgm:prSet>
      <dgm:spPr/>
    </dgm:pt>
    <dgm:pt modelId="{C08411F5-9B3A-4953-99E1-455C3CF08A23}" type="pres">
      <dgm:prSet presAssocID="{B6BE3A7F-93DE-4680-B04C-C411773F24CB}" presName="circ1" presStyleLbl="vennNode1" presStyleIdx="0" presStyleCnt="4" custScaleX="142489" custLinFactNeighborX="2688" custLinFactNeighborY="7914"/>
      <dgm:spPr/>
      <dgm:t>
        <a:bodyPr/>
        <a:lstStyle/>
        <a:p>
          <a:pPr rtl="1"/>
          <a:endParaRPr lang="he-IL"/>
        </a:p>
      </dgm:t>
    </dgm:pt>
    <dgm:pt modelId="{A3B2E45D-994E-4E7A-9CC9-6B22622465AE}" type="pres">
      <dgm:prSet presAssocID="{B6BE3A7F-93DE-4680-B04C-C411773F24CB}" presName="circ1Tx" presStyleLbl="revTx" presStyleIdx="0" presStyleCnt="0">
        <dgm:presLayoutVars>
          <dgm:chMax val="0"/>
          <dgm:chPref val="0"/>
          <dgm:bulletEnabled val="1"/>
        </dgm:presLayoutVars>
      </dgm:prSet>
      <dgm:spPr/>
      <dgm:t>
        <a:bodyPr/>
        <a:lstStyle/>
        <a:p>
          <a:pPr rtl="1"/>
          <a:endParaRPr lang="he-IL"/>
        </a:p>
      </dgm:t>
    </dgm:pt>
    <dgm:pt modelId="{5064C149-CBA0-4243-8A5D-1C0028A5DBE6}" type="pres">
      <dgm:prSet presAssocID="{54FA692C-AD6B-4E16-A89D-CC6A7C2EE59B}" presName="circ2" presStyleLbl="vennNode1" presStyleIdx="1" presStyleCnt="4" custScaleX="162077" custLinFactNeighborX="-7135" custLinFactNeighborY="1752"/>
      <dgm:spPr/>
      <dgm:t>
        <a:bodyPr/>
        <a:lstStyle/>
        <a:p>
          <a:pPr rtl="1"/>
          <a:endParaRPr lang="he-IL"/>
        </a:p>
      </dgm:t>
    </dgm:pt>
    <dgm:pt modelId="{BB3C48E2-5C59-47FF-AF28-BE84413DB26C}" type="pres">
      <dgm:prSet presAssocID="{54FA692C-AD6B-4E16-A89D-CC6A7C2EE59B}" presName="circ2Tx" presStyleLbl="revTx" presStyleIdx="0" presStyleCnt="0">
        <dgm:presLayoutVars>
          <dgm:chMax val="0"/>
          <dgm:chPref val="0"/>
          <dgm:bulletEnabled val="1"/>
        </dgm:presLayoutVars>
      </dgm:prSet>
      <dgm:spPr/>
      <dgm:t>
        <a:bodyPr/>
        <a:lstStyle/>
        <a:p>
          <a:pPr rtl="1"/>
          <a:endParaRPr lang="he-IL"/>
        </a:p>
      </dgm:t>
    </dgm:pt>
    <dgm:pt modelId="{0876F04C-CEED-424F-A65C-C1CE5FE2CC3F}" type="pres">
      <dgm:prSet presAssocID="{A3890673-88E5-4722-B886-BD2AF6BBCA2C}" presName="circ3" presStyleLbl="vennNode1" presStyleIdx="2" presStyleCnt="4" custScaleX="134275" custLinFactNeighborX="2688" custLinFactNeighborY="-8518"/>
      <dgm:spPr/>
      <dgm:t>
        <a:bodyPr/>
        <a:lstStyle/>
        <a:p>
          <a:pPr rtl="1"/>
          <a:endParaRPr lang="he-IL"/>
        </a:p>
      </dgm:t>
    </dgm:pt>
    <dgm:pt modelId="{F35E93BF-2A45-4C65-85C6-12B33299ABB7}" type="pres">
      <dgm:prSet presAssocID="{A3890673-88E5-4722-B886-BD2AF6BBCA2C}" presName="circ3Tx" presStyleLbl="revTx" presStyleIdx="0" presStyleCnt="0">
        <dgm:presLayoutVars>
          <dgm:chMax val="0"/>
          <dgm:chPref val="0"/>
          <dgm:bulletEnabled val="1"/>
        </dgm:presLayoutVars>
      </dgm:prSet>
      <dgm:spPr/>
      <dgm:t>
        <a:bodyPr/>
        <a:lstStyle/>
        <a:p>
          <a:pPr rtl="1"/>
          <a:endParaRPr lang="he-IL"/>
        </a:p>
      </dgm:t>
    </dgm:pt>
    <dgm:pt modelId="{1EFC1A48-C5CD-4164-B794-5EADA79C17CC}" type="pres">
      <dgm:prSet presAssocID="{B4220468-FA5B-439B-93EC-2E601C7A1E8A}" presName="circ4" presStyleLbl="vennNode1" presStyleIdx="3" presStyleCnt="4" custScaleX="172945" custLinFactNeighborX="988" custLinFactNeighborY="1624"/>
      <dgm:spPr/>
      <dgm:t>
        <a:bodyPr/>
        <a:lstStyle/>
        <a:p>
          <a:pPr rtl="1"/>
          <a:endParaRPr lang="he-IL"/>
        </a:p>
      </dgm:t>
    </dgm:pt>
    <dgm:pt modelId="{A81E4A0A-F531-4C1C-B46D-86654EA1E66B}" type="pres">
      <dgm:prSet presAssocID="{B4220468-FA5B-439B-93EC-2E601C7A1E8A}" presName="circ4Tx" presStyleLbl="revTx" presStyleIdx="0" presStyleCnt="0">
        <dgm:presLayoutVars>
          <dgm:chMax val="0"/>
          <dgm:chPref val="0"/>
          <dgm:bulletEnabled val="1"/>
        </dgm:presLayoutVars>
      </dgm:prSet>
      <dgm:spPr/>
      <dgm:t>
        <a:bodyPr/>
        <a:lstStyle/>
        <a:p>
          <a:pPr rtl="1"/>
          <a:endParaRPr lang="he-IL"/>
        </a:p>
      </dgm:t>
    </dgm:pt>
  </dgm:ptLst>
  <dgm:cxnLst>
    <dgm:cxn modelId="{E39695AA-B550-4B50-8CD9-9837CA59D190}" type="presOf" srcId="{54FA692C-AD6B-4E16-A89D-CC6A7C2EE59B}" destId="{5064C149-CBA0-4243-8A5D-1C0028A5DBE6}" srcOrd="0" destOrd="0" presId="urn:microsoft.com/office/officeart/2005/8/layout/venn1"/>
    <dgm:cxn modelId="{B60B32DC-9352-4E22-9F42-0665DC22DFCC}" type="presOf" srcId="{A3890673-88E5-4722-B886-BD2AF6BBCA2C}" destId="{0876F04C-CEED-424F-A65C-C1CE5FE2CC3F}" srcOrd="0" destOrd="0" presId="urn:microsoft.com/office/officeart/2005/8/layout/venn1"/>
    <dgm:cxn modelId="{845C3FA3-19C2-490B-AC20-7864868B6EDE}" type="presOf" srcId="{54FA692C-AD6B-4E16-A89D-CC6A7C2EE59B}" destId="{BB3C48E2-5C59-47FF-AF28-BE84413DB26C}" srcOrd="1" destOrd="0" presId="urn:microsoft.com/office/officeart/2005/8/layout/venn1"/>
    <dgm:cxn modelId="{9B50BBB4-BA70-46B3-B536-3CA9E149F869}" srcId="{C27580A3-5908-4BC3-97B2-5BB2EF60FEA4}" destId="{B4220468-FA5B-439B-93EC-2E601C7A1E8A}" srcOrd="3" destOrd="0" parTransId="{78EA1D33-47B2-4608-9E70-F2696E1E9426}" sibTransId="{F038D383-A68D-405A-A91F-6C2075494FBD}"/>
    <dgm:cxn modelId="{627BDC40-86E5-4C6C-BFF2-BE74FA757218}" type="presOf" srcId="{B4220468-FA5B-439B-93EC-2E601C7A1E8A}" destId="{1EFC1A48-C5CD-4164-B794-5EADA79C17CC}" srcOrd="0" destOrd="0" presId="urn:microsoft.com/office/officeart/2005/8/layout/venn1"/>
    <dgm:cxn modelId="{71B9D516-5D0C-4652-9C9D-93D4FAB400AE}" type="presOf" srcId="{B4220468-FA5B-439B-93EC-2E601C7A1E8A}" destId="{A81E4A0A-F531-4C1C-B46D-86654EA1E66B}" srcOrd="1" destOrd="0" presId="urn:microsoft.com/office/officeart/2005/8/layout/venn1"/>
    <dgm:cxn modelId="{8E15EDE6-C3C7-49E4-A4D5-94A59CCA31D4}" srcId="{C27580A3-5908-4BC3-97B2-5BB2EF60FEA4}" destId="{54FA692C-AD6B-4E16-A89D-CC6A7C2EE59B}" srcOrd="1" destOrd="0" parTransId="{7F23E615-87C0-47EB-907E-B18BA94F4BCE}" sibTransId="{D56609C8-AC2A-4575-B89A-AEE0362F65D7}"/>
    <dgm:cxn modelId="{032B55AA-01B7-4E89-9FB8-E4B5ACD20587}" type="presOf" srcId="{B6BE3A7F-93DE-4680-B04C-C411773F24CB}" destId="{C08411F5-9B3A-4953-99E1-455C3CF08A23}" srcOrd="0" destOrd="0" presId="urn:microsoft.com/office/officeart/2005/8/layout/venn1"/>
    <dgm:cxn modelId="{7CAFECFE-FE9A-4FB8-AAEA-779544CE4B3D}" srcId="{C27580A3-5908-4BC3-97B2-5BB2EF60FEA4}" destId="{B6BE3A7F-93DE-4680-B04C-C411773F24CB}" srcOrd="0" destOrd="0" parTransId="{EF8F3BE7-13E0-44AD-BEAE-91772021E764}" sibTransId="{51825295-B33C-42DB-A0B7-60C84E9B9906}"/>
    <dgm:cxn modelId="{910C1C7A-DD21-41A3-A45B-903D2D2F25AD}" type="presOf" srcId="{C27580A3-5908-4BC3-97B2-5BB2EF60FEA4}" destId="{931EEE5A-2E84-4D2E-8286-B2D9EDDC6777}" srcOrd="0" destOrd="0" presId="urn:microsoft.com/office/officeart/2005/8/layout/venn1"/>
    <dgm:cxn modelId="{3C742D77-9308-4CA0-A50E-E09E2925A85D}" srcId="{C27580A3-5908-4BC3-97B2-5BB2EF60FEA4}" destId="{A3890673-88E5-4722-B886-BD2AF6BBCA2C}" srcOrd="2" destOrd="0" parTransId="{6837457E-F795-419F-AA90-6B32076B9212}" sibTransId="{F49A685B-BF70-4AC3-9960-879CCBC92BE2}"/>
    <dgm:cxn modelId="{7F12E76C-BA35-45B9-92E1-9C999A7A57C4}" type="presOf" srcId="{A3890673-88E5-4722-B886-BD2AF6BBCA2C}" destId="{F35E93BF-2A45-4C65-85C6-12B33299ABB7}" srcOrd="1" destOrd="0" presId="urn:microsoft.com/office/officeart/2005/8/layout/venn1"/>
    <dgm:cxn modelId="{C29F6F51-79DA-4DB5-8E63-53F8201F9C71}" type="presOf" srcId="{B6BE3A7F-93DE-4680-B04C-C411773F24CB}" destId="{A3B2E45D-994E-4E7A-9CC9-6B22622465AE}" srcOrd="1" destOrd="0" presId="urn:microsoft.com/office/officeart/2005/8/layout/venn1"/>
    <dgm:cxn modelId="{42322771-5003-41FC-9546-6FBCC61859FA}" type="presParOf" srcId="{931EEE5A-2E84-4D2E-8286-B2D9EDDC6777}" destId="{C08411F5-9B3A-4953-99E1-455C3CF08A23}" srcOrd="0" destOrd="0" presId="urn:microsoft.com/office/officeart/2005/8/layout/venn1"/>
    <dgm:cxn modelId="{B0BA9951-FA36-4613-861C-B13C44C9560D}" type="presParOf" srcId="{931EEE5A-2E84-4D2E-8286-B2D9EDDC6777}" destId="{A3B2E45D-994E-4E7A-9CC9-6B22622465AE}" srcOrd="1" destOrd="0" presId="urn:microsoft.com/office/officeart/2005/8/layout/venn1"/>
    <dgm:cxn modelId="{82A025AE-0391-4069-97E7-9FF6CF6C4C87}" type="presParOf" srcId="{931EEE5A-2E84-4D2E-8286-B2D9EDDC6777}" destId="{5064C149-CBA0-4243-8A5D-1C0028A5DBE6}" srcOrd="2" destOrd="0" presId="urn:microsoft.com/office/officeart/2005/8/layout/venn1"/>
    <dgm:cxn modelId="{ACC3CFB6-E691-4847-82EE-F429D7B8BB76}" type="presParOf" srcId="{931EEE5A-2E84-4D2E-8286-B2D9EDDC6777}" destId="{BB3C48E2-5C59-47FF-AF28-BE84413DB26C}" srcOrd="3" destOrd="0" presId="urn:microsoft.com/office/officeart/2005/8/layout/venn1"/>
    <dgm:cxn modelId="{F79A82C6-A155-4F85-A3B6-DAE4F55075F9}" type="presParOf" srcId="{931EEE5A-2E84-4D2E-8286-B2D9EDDC6777}" destId="{0876F04C-CEED-424F-A65C-C1CE5FE2CC3F}" srcOrd="4" destOrd="0" presId="urn:microsoft.com/office/officeart/2005/8/layout/venn1"/>
    <dgm:cxn modelId="{DF2859CF-CE6B-403B-ABAB-16CD62DAC9DA}" type="presParOf" srcId="{931EEE5A-2E84-4D2E-8286-B2D9EDDC6777}" destId="{F35E93BF-2A45-4C65-85C6-12B33299ABB7}" srcOrd="5" destOrd="0" presId="urn:microsoft.com/office/officeart/2005/8/layout/venn1"/>
    <dgm:cxn modelId="{66551E90-D523-4884-845F-51FCDD1B9163}" type="presParOf" srcId="{931EEE5A-2E84-4D2E-8286-B2D9EDDC6777}" destId="{1EFC1A48-C5CD-4164-B794-5EADA79C17CC}" srcOrd="6" destOrd="0" presId="urn:microsoft.com/office/officeart/2005/8/layout/venn1"/>
    <dgm:cxn modelId="{FE282450-DECA-449A-83E8-F561103ECCD1}" type="presParOf" srcId="{931EEE5A-2E84-4D2E-8286-B2D9EDDC6777}" destId="{A81E4A0A-F531-4C1C-B46D-86654EA1E66B}" srcOrd="7" destOrd="0" presId="urn:microsoft.com/office/officeart/2005/8/layout/venn1"/>
  </dgm:cxnLst>
  <dgm:bg>
    <a:effectLst>
      <a:innerShdw blurRad="114300">
        <a:prstClr val="black"/>
      </a:innerShd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8D073-D005-4953-B623-13AB88735044}" type="doc">
      <dgm:prSet loTypeId="urn:microsoft.com/office/officeart/2005/8/layout/gear1" loCatId="cycle" qsTypeId="urn:microsoft.com/office/officeart/2005/8/quickstyle/simple1" qsCatId="simple" csTypeId="urn:microsoft.com/office/officeart/2005/8/colors/accent0_1" csCatId="mainScheme" phldr="1"/>
      <dgm:spPr/>
      <dgm:t>
        <a:bodyPr/>
        <a:lstStyle/>
        <a:p>
          <a:endParaRPr lang="en-US"/>
        </a:p>
      </dgm:t>
    </dgm:pt>
    <dgm:pt modelId="{6DF46941-53E2-4530-AD32-0AE19442A90E}">
      <dgm:prSet phldrT="[Text]" custT="1"/>
      <dgm:spPr/>
      <dgm:t>
        <a:bodyPr/>
        <a:lstStyle/>
        <a:p>
          <a:pPr>
            <a:spcAft>
              <a:spcPct val="35000"/>
            </a:spcAft>
          </a:pPr>
          <a:r>
            <a:rPr lang="en-US" sz="1500" b="1" dirty="0" smtClean="0">
              <a:solidFill>
                <a:srgbClr val="000000"/>
              </a:solidFill>
            </a:rPr>
            <a:t>Company</a:t>
          </a:r>
        </a:p>
        <a:p>
          <a:pPr>
            <a:spcAft>
              <a:spcPts val="0"/>
            </a:spcAft>
          </a:pPr>
          <a:r>
            <a:rPr lang="en-US" sz="1500" b="0" dirty="0" smtClean="0">
              <a:solidFill>
                <a:srgbClr val="000000"/>
              </a:solidFill>
            </a:rPr>
            <a:t>Defines scope of work &amp; budget and works closely with the researcher to ensure research</a:t>
          </a:r>
        </a:p>
        <a:p>
          <a:pPr>
            <a:spcAft>
              <a:spcPts val="0"/>
            </a:spcAft>
          </a:pPr>
          <a:r>
            <a:rPr lang="en-US" sz="1500" b="0" dirty="0" smtClean="0">
              <a:solidFill>
                <a:srgbClr val="000000"/>
              </a:solidFill>
            </a:rPr>
            <a:t>results</a:t>
          </a:r>
          <a:endParaRPr lang="en-US" sz="3000" b="0" dirty="0">
            <a:solidFill>
              <a:srgbClr val="000000"/>
            </a:solidFill>
          </a:endParaRPr>
        </a:p>
      </dgm:t>
    </dgm:pt>
    <dgm:pt modelId="{0DE88C3E-608A-48D5-A79C-E942DF132BA6}" type="parTrans" cxnId="{3D5E4657-4483-4875-B484-5F93938F1E88}">
      <dgm:prSet/>
      <dgm:spPr/>
      <dgm:t>
        <a:bodyPr/>
        <a:lstStyle/>
        <a:p>
          <a:endParaRPr lang="en-US">
            <a:solidFill>
              <a:srgbClr val="000000"/>
            </a:solidFill>
          </a:endParaRPr>
        </a:p>
      </dgm:t>
    </dgm:pt>
    <dgm:pt modelId="{F7A1453E-9F06-4064-89CE-FE5A6522C371}" type="sibTrans" cxnId="{3D5E4657-4483-4875-B484-5F93938F1E88}">
      <dgm:prSet/>
      <dgm:spPr/>
      <dgm:t>
        <a:bodyPr/>
        <a:lstStyle/>
        <a:p>
          <a:endParaRPr lang="en-US">
            <a:solidFill>
              <a:srgbClr val="000000"/>
            </a:solidFill>
          </a:endParaRPr>
        </a:p>
      </dgm:t>
    </dgm:pt>
    <dgm:pt modelId="{5082794A-F0D8-425F-B570-A98B04621B5A}">
      <dgm:prSet phldrT="[Text]" custT="1"/>
      <dgm:spPr/>
      <dgm:t>
        <a:bodyPr lIns="0" rIns="0"/>
        <a:lstStyle/>
        <a:p>
          <a:pPr algn="ctr"/>
          <a:r>
            <a:rPr lang="en-US" sz="1500" b="1" dirty="0" smtClean="0">
              <a:solidFill>
                <a:srgbClr val="000000"/>
              </a:solidFill>
            </a:rPr>
            <a:t>Yissum</a:t>
          </a:r>
        </a:p>
        <a:p>
          <a:pPr algn="ctr"/>
          <a:r>
            <a:rPr lang="en-US" sz="1500" dirty="0" smtClean="0">
              <a:solidFill>
                <a:srgbClr val="000000"/>
              </a:solidFill>
            </a:rPr>
            <a:t>Negotiating &amp; executing the agreement</a:t>
          </a:r>
          <a:endParaRPr lang="en-US" sz="1500" dirty="0">
            <a:solidFill>
              <a:srgbClr val="000000"/>
            </a:solidFill>
          </a:endParaRPr>
        </a:p>
      </dgm:t>
    </dgm:pt>
    <dgm:pt modelId="{6DFAB2BA-FCDF-4299-8222-BDA1177E2C60}" type="parTrans" cxnId="{08639319-E8EB-48FD-8D34-7E35C5AE77D7}">
      <dgm:prSet/>
      <dgm:spPr/>
      <dgm:t>
        <a:bodyPr/>
        <a:lstStyle/>
        <a:p>
          <a:endParaRPr lang="en-US">
            <a:solidFill>
              <a:srgbClr val="000000"/>
            </a:solidFill>
          </a:endParaRPr>
        </a:p>
      </dgm:t>
    </dgm:pt>
    <dgm:pt modelId="{D63B68D2-BFE8-494C-AB42-D88DE272FBAE}" type="sibTrans" cxnId="{08639319-E8EB-48FD-8D34-7E35C5AE77D7}">
      <dgm:prSet/>
      <dgm:spPr/>
      <dgm:t>
        <a:bodyPr/>
        <a:lstStyle/>
        <a:p>
          <a:endParaRPr lang="en-US">
            <a:solidFill>
              <a:srgbClr val="000000"/>
            </a:solidFill>
          </a:endParaRPr>
        </a:p>
      </dgm:t>
    </dgm:pt>
    <dgm:pt modelId="{BAED27B2-81B8-4F46-8F5B-213042A05BA2}">
      <dgm:prSet phldrT="[Text]" custT="1"/>
      <dgm:spPr/>
      <dgm:t>
        <a:bodyPr/>
        <a:lstStyle/>
        <a:p>
          <a:r>
            <a:rPr lang="en-US" sz="1500" b="1" dirty="0" smtClean="0">
              <a:solidFill>
                <a:srgbClr val="000000"/>
              </a:solidFill>
            </a:rPr>
            <a:t>Researcher</a:t>
          </a:r>
        </a:p>
        <a:p>
          <a:r>
            <a:rPr lang="en-US" sz="1500" dirty="0" smtClean="0">
              <a:solidFill>
                <a:srgbClr val="000000"/>
              </a:solidFill>
            </a:rPr>
            <a:t>Performing scientific work</a:t>
          </a:r>
          <a:endParaRPr lang="en-US" sz="1500" dirty="0">
            <a:solidFill>
              <a:srgbClr val="000000"/>
            </a:solidFill>
          </a:endParaRPr>
        </a:p>
      </dgm:t>
    </dgm:pt>
    <dgm:pt modelId="{4DD8F859-2B43-4EFA-838C-31A38A1C29CE}" type="parTrans" cxnId="{FD72717E-C78C-4330-B132-D99F665FFB7B}">
      <dgm:prSet/>
      <dgm:spPr/>
      <dgm:t>
        <a:bodyPr/>
        <a:lstStyle/>
        <a:p>
          <a:endParaRPr lang="en-US">
            <a:solidFill>
              <a:srgbClr val="000000"/>
            </a:solidFill>
          </a:endParaRPr>
        </a:p>
      </dgm:t>
    </dgm:pt>
    <dgm:pt modelId="{6B447DE1-8C23-4316-98A0-6AA10C602FC0}" type="sibTrans" cxnId="{FD72717E-C78C-4330-B132-D99F665FFB7B}">
      <dgm:prSet/>
      <dgm:spPr>
        <a:solidFill>
          <a:schemeClr val="bg1"/>
        </a:solidFill>
      </dgm:spPr>
      <dgm:t>
        <a:bodyPr/>
        <a:lstStyle/>
        <a:p>
          <a:endParaRPr lang="en-US">
            <a:solidFill>
              <a:srgbClr val="000000"/>
            </a:solidFill>
          </a:endParaRPr>
        </a:p>
      </dgm:t>
    </dgm:pt>
    <dgm:pt modelId="{07ACED5E-17B2-458E-98C5-BEE8F6F5834D}">
      <dgm:prSet/>
      <dgm:spPr/>
      <dgm:t>
        <a:bodyPr/>
        <a:lstStyle/>
        <a:p>
          <a:endParaRPr lang="en-US" dirty="0"/>
        </a:p>
      </dgm:t>
    </dgm:pt>
    <dgm:pt modelId="{A120C73B-67D3-4EBD-A555-A3318271DABE}" type="parTrans" cxnId="{86C91308-3E99-4F4D-86CF-9A01536D26AF}">
      <dgm:prSet/>
      <dgm:spPr/>
      <dgm:t>
        <a:bodyPr/>
        <a:lstStyle/>
        <a:p>
          <a:endParaRPr lang="en-US"/>
        </a:p>
      </dgm:t>
    </dgm:pt>
    <dgm:pt modelId="{A672AF68-6934-4C3B-A8EB-C09056247A9C}" type="sibTrans" cxnId="{86C91308-3E99-4F4D-86CF-9A01536D26AF}">
      <dgm:prSet custAng="3981044" custLinFactNeighborX="54321" custLinFactNeighborY="13694"/>
      <dgm:spPr/>
      <dgm:t>
        <a:bodyPr/>
        <a:lstStyle/>
        <a:p>
          <a:endParaRPr lang="en-US">
            <a:solidFill>
              <a:srgbClr val="000000"/>
            </a:solidFill>
          </a:endParaRPr>
        </a:p>
      </dgm:t>
    </dgm:pt>
    <dgm:pt modelId="{075657BD-5956-42DE-9E9A-EC94B63C49D9}" type="pres">
      <dgm:prSet presAssocID="{7958D073-D005-4953-B623-13AB88735044}" presName="composite" presStyleCnt="0">
        <dgm:presLayoutVars>
          <dgm:chMax val="3"/>
          <dgm:animLvl val="lvl"/>
          <dgm:resizeHandles val="exact"/>
        </dgm:presLayoutVars>
      </dgm:prSet>
      <dgm:spPr/>
      <dgm:t>
        <a:bodyPr/>
        <a:lstStyle/>
        <a:p>
          <a:endParaRPr lang="en-US"/>
        </a:p>
      </dgm:t>
    </dgm:pt>
    <dgm:pt modelId="{25F4699C-5094-44CB-BA8A-27A0206DFDFE}" type="pres">
      <dgm:prSet presAssocID="{6DF46941-53E2-4530-AD32-0AE19442A90E}" presName="gear1" presStyleLbl="node1" presStyleIdx="0" presStyleCnt="3">
        <dgm:presLayoutVars>
          <dgm:chMax val="1"/>
          <dgm:bulletEnabled val="1"/>
        </dgm:presLayoutVars>
      </dgm:prSet>
      <dgm:spPr/>
      <dgm:t>
        <a:bodyPr/>
        <a:lstStyle/>
        <a:p>
          <a:endParaRPr lang="en-US"/>
        </a:p>
      </dgm:t>
    </dgm:pt>
    <dgm:pt modelId="{C5FA08E7-96D5-45EA-9274-5B476DFAA0EB}" type="pres">
      <dgm:prSet presAssocID="{6DF46941-53E2-4530-AD32-0AE19442A90E}" presName="gear1srcNode" presStyleLbl="node1" presStyleIdx="0" presStyleCnt="3"/>
      <dgm:spPr/>
      <dgm:t>
        <a:bodyPr/>
        <a:lstStyle/>
        <a:p>
          <a:endParaRPr lang="en-US"/>
        </a:p>
      </dgm:t>
    </dgm:pt>
    <dgm:pt modelId="{866F81E4-6FD2-4324-938D-67D9010D613F}" type="pres">
      <dgm:prSet presAssocID="{6DF46941-53E2-4530-AD32-0AE19442A90E}" presName="gear1dstNode" presStyleLbl="node1" presStyleIdx="0" presStyleCnt="3"/>
      <dgm:spPr/>
      <dgm:t>
        <a:bodyPr/>
        <a:lstStyle/>
        <a:p>
          <a:endParaRPr lang="en-US"/>
        </a:p>
      </dgm:t>
    </dgm:pt>
    <dgm:pt modelId="{27919A77-1C04-4AAE-9298-AB44C3F23212}" type="pres">
      <dgm:prSet presAssocID="{5082794A-F0D8-425F-B570-A98B04621B5A}" presName="gear2" presStyleLbl="node1" presStyleIdx="1" presStyleCnt="3">
        <dgm:presLayoutVars>
          <dgm:chMax val="1"/>
          <dgm:bulletEnabled val="1"/>
        </dgm:presLayoutVars>
      </dgm:prSet>
      <dgm:spPr/>
      <dgm:t>
        <a:bodyPr/>
        <a:lstStyle/>
        <a:p>
          <a:endParaRPr lang="en-US"/>
        </a:p>
      </dgm:t>
    </dgm:pt>
    <dgm:pt modelId="{DCFEFD87-87E5-4059-9470-F4CDA8121987}" type="pres">
      <dgm:prSet presAssocID="{5082794A-F0D8-425F-B570-A98B04621B5A}" presName="gear2srcNode" presStyleLbl="node1" presStyleIdx="1" presStyleCnt="3"/>
      <dgm:spPr/>
      <dgm:t>
        <a:bodyPr/>
        <a:lstStyle/>
        <a:p>
          <a:endParaRPr lang="en-US"/>
        </a:p>
      </dgm:t>
    </dgm:pt>
    <dgm:pt modelId="{69952FD4-7335-40EA-B477-6445E05177D2}" type="pres">
      <dgm:prSet presAssocID="{5082794A-F0D8-425F-B570-A98B04621B5A}" presName="gear2dstNode" presStyleLbl="node1" presStyleIdx="1" presStyleCnt="3"/>
      <dgm:spPr/>
      <dgm:t>
        <a:bodyPr/>
        <a:lstStyle/>
        <a:p>
          <a:endParaRPr lang="en-US"/>
        </a:p>
      </dgm:t>
    </dgm:pt>
    <dgm:pt modelId="{8F2CD60E-5B19-485D-AD6C-329BE5A4204B}" type="pres">
      <dgm:prSet presAssocID="{BAED27B2-81B8-4F46-8F5B-213042A05BA2}" presName="gear3" presStyleLbl="node1" presStyleIdx="2" presStyleCnt="3"/>
      <dgm:spPr/>
      <dgm:t>
        <a:bodyPr/>
        <a:lstStyle/>
        <a:p>
          <a:endParaRPr lang="en-US"/>
        </a:p>
      </dgm:t>
    </dgm:pt>
    <dgm:pt modelId="{B697090E-CDB4-49CA-AAA1-8EB1AD3E58DE}" type="pres">
      <dgm:prSet presAssocID="{BAED27B2-81B8-4F46-8F5B-213042A05BA2}" presName="gear3tx" presStyleLbl="node1" presStyleIdx="2" presStyleCnt="3">
        <dgm:presLayoutVars>
          <dgm:chMax val="1"/>
          <dgm:bulletEnabled val="1"/>
        </dgm:presLayoutVars>
      </dgm:prSet>
      <dgm:spPr/>
      <dgm:t>
        <a:bodyPr/>
        <a:lstStyle/>
        <a:p>
          <a:endParaRPr lang="en-US"/>
        </a:p>
      </dgm:t>
    </dgm:pt>
    <dgm:pt modelId="{3F94E7C1-EE17-4949-85D1-83D6295EAA6C}" type="pres">
      <dgm:prSet presAssocID="{BAED27B2-81B8-4F46-8F5B-213042A05BA2}" presName="gear3srcNode" presStyleLbl="node1" presStyleIdx="2" presStyleCnt="3"/>
      <dgm:spPr/>
      <dgm:t>
        <a:bodyPr/>
        <a:lstStyle/>
        <a:p>
          <a:endParaRPr lang="en-US"/>
        </a:p>
      </dgm:t>
    </dgm:pt>
    <dgm:pt modelId="{5D01AFAA-B498-41DD-AD71-66917563B2DD}" type="pres">
      <dgm:prSet presAssocID="{BAED27B2-81B8-4F46-8F5B-213042A05BA2}" presName="gear3dstNode" presStyleLbl="node1" presStyleIdx="2" presStyleCnt="3"/>
      <dgm:spPr/>
      <dgm:t>
        <a:bodyPr/>
        <a:lstStyle/>
        <a:p>
          <a:endParaRPr lang="en-US"/>
        </a:p>
      </dgm:t>
    </dgm:pt>
    <dgm:pt modelId="{357E12A6-146D-4A55-925A-A3AD43527F60}" type="pres">
      <dgm:prSet presAssocID="{F7A1453E-9F06-4064-89CE-FE5A6522C371}" presName="connector1" presStyleLbl="sibTrans2D1" presStyleIdx="0" presStyleCnt="3" custScaleX="16956" custScaleY="9331" custLinFactX="-34277" custLinFactNeighborX="-100000" custLinFactNeighborY="-8877"/>
      <dgm:spPr/>
      <dgm:t>
        <a:bodyPr/>
        <a:lstStyle/>
        <a:p>
          <a:endParaRPr lang="en-US"/>
        </a:p>
      </dgm:t>
    </dgm:pt>
    <dgm:pt modelId="{53142CBD-471F-4665-944B-FE9DA523BEC5}" type="pres">
      <dgm:prSet presAssocID="{D63B68D2-BFE8-494C-AB42-D88DE272FBAE}" presName="connector2" presStyleLbl="sibTrans2D1" presStyleIdx="1" presStyleCnt="3" custLinFactNeighborX="-50912" custLinFactNeighborY="6619"/>
      <dgm:spPr/>
      <dgm:t>
        <a:bodyPr/>
        <a:lstStyle/>
        <a:p>
          <a:endParaRPr lang="en-US"/>
        </a:p>
      </dgm:t>
    </dgm:pt>
    <dgm:pt modelId="{C9F67A9D-0A18-45D4-92EE-AE3DC35C0D12}" type="pres">
      <dgm:prSet presAssocID="{6B447DE1-8C23-4316-98A0-6AA10C602FC0}" presName="connector3" presStyleLbl="sibTrans2D1" presStyleIdx="2" presStyleCnt="3" custAng="3981044" custFlipVert="1" custFlipHor="1" custScaleX="1582" custScaleY="6894" custLinFactNeighborX="54321" custLinFactNeighborY="13694"/>
      <dgm:spPr/>
      <dgm:t>
        <a:bodyPr/>
        <a:lstStyle/>
        <a:p>
          <a:endParaRPr lang="en-US"/>
        </a:p>
      </dgm:t>
    </dgm:pt>
  </dgm:ptLst>
  <dgm:cxnLst>
    <dgm:cxn modelId="{08639319-E8EB-48FD-8D34-7E35C5AE77D7}" srcId="{7958D073-D005-4953-B623-13AB88735044}" destId="{5082794A-F0D8-425F-B570-A98B04621B5A}" srcOrd="1" destOrd="0" parTransId="{6DFAB2BA-FCDF-4299-8222-BDA1177E2C60}" sibTransId="{D63B68D2-BFE8-494C-AB42-D88DE272FBAE}"/>
    <dgm:cxn modelId="{09CAA5C1-E390-4607-9C03-F30FDDF17F8B}" type="presOf" srcId="{6DF46941-53E2-4530-AD32-0AE19442A90E}" destId="{C5FA08E7-96D5-45EA-9274-5B476DFAA0EB}" srcOrd="1" destOrd="0" presId="urn:microsoft.com/office/officeart/2005/8/layout/gear1"/>
    <dgm:cxn modelId="{0B181F21-9084-4132-BDE3-4BE10F100614}" type="presOf" srcId="{D63B68D2-BFE8-494C-AB42-D88DE272FBAE}" destId="{53142CBD-471F-4665-944B-FE9DA523BEC5}" srcOrd="0" destOrd="0" presId="urn:microsoft.com/office/officeart/2005/8/layout/gear1"/>
    <dgm:cxn modelId="{E6AB56B5-8737-4DA4-857B-04AFDEFB88AC}" type="presOf" srcId="{5082794A-F0D8-425F-B570-A98B04621B5A}" destId="{DCFEFD87-87E5-4059-9470-F4CDA8121987}" srcOrd="1" destOrd="0" presId="urn:microsoft.com/office/officeart/2005/8/layout/gear1"/>
    <dgm:cxn modelId="{3D5E4657-4483-4875-B484-5F93938F1E88}" srcId="{7958D073-D005-4953-B623-13AB88735044}" destId="{6DF46941-53E2-4530-AD32-0AE19442A90E}" srcOrd="0" destOrd="0" parTransId="{0DE88C3E-608A-48D5-A79C-E942DF132BA6}" sibTransId="{F7A1453E-9F06-4064-89CE-FE5A6522C371}"/>
    <dgm:cxn modelId="{86C91308-3E99-4F4D-86CF-9A01536D26AF}" srcId="{7958D073-D005-4953-B623-13AB88735044}" destId="{07ACED5E-17B2-458E-98C5-BEE8F6F5834D}" srcOrd="3" destOrd="0" parTransId="{A120C73B-67D3-4EBD-A555-A3318271DABE}" sibTransId="{A672AF68-6934-4C3B-A8EB-C09056247A9C}"/>
    <dgm:cxn modelId="{FD72717E-C78C-4330-B132-D99F665FFB7B}" srcId="{7958D073-D005-4953-B623-13AB88735044}" destId="{BAED27B2-81B8-4F46-8F5B-213042A05BA2}" srcOrd="2" destOrd="0" parTransId="{4DD8F859-2B43-4EFA-838C-31A38A1C29CE}" sibTransId="{6B447DE1-8C23-4316-98A0-6AA10C602FC0}"/>
    <dgm:cxn modelId="{BBAE2B6B-43A6-4397-9614-0E52869A6656}" type="presOf" srcId="{6DF46941-53E2-4530-AD32-0AE19442A90E}" destId="{25F4699C-5094-44CB-BA8A-27A0206DFDFE}" srcOrd="0" destOrd="0" presId="urn:microsoft.com/office/officeart/2005/8/layout/gear1"/>
    <dgm:cxn modelId="{B89CF283-3ECA-4A21-96EF-7E5276272DDF}" type="presOf" srcId="{5082794A-F0D8-425F-B570-A98B04621B5A}" destId="{27919A77-1C04-4AAE-9298-AB44C3F23212}" srcOrd="0" destOrd="0" presId="urn:microsoft.com/office/officeart/2005/8/layout/gear1"/>
    <dgm:cxn modelId="{C6C7FE4F-5F41-49DF-9E81-FA2B8E59D7D2}" type="presOf" srcId="{BAED27B2-81B8-4F46-8F5B-213042A05BA2}" destId="{3F94E7C1-EE17-4949-85D1-83D6295EAA6C}" srcOrd="2" destOrd="0" presId="urn:microsoft.com/office/officeart/2005/8/layout/gear1"/>
    <dgm:cxn modelId="{3D71539F-99CA-485E-B8E0-3099DB3C77DB}" type="presOf" srcId="{6B447DE1-8C23-4316-98A0-6AA10C602FC0}" destId="{C9F67A9D-0A18-45D4-92EE-AE3DC35C0D12}" srcOrd="0" destOrd="0" presId="urn:microsoft.com/office/officeart/2005/8/layout/gear1"/>
    <dgm:cxn modelId="{3BD94BA8-DF22-4A47-B0CF-7E29A38C20C2}" type="presOf" srcId="{BAED27B2-81B8-4F46-8F5B-213042A05BA2}" destId="{B697090E-CDB4-49CA-AAA1-8EB1AD3E58DE}" srcOrd="1" destOrd="0" presId="urn:microsoft.com/office/officeart/2005/8/layout/gear1"/>
    <dgm:cxn modelId="{8F01A36E-111E-41EC-9E27-636431A8412D}" type="presOf" srcId="{5082794A-F0D8-425F-B570-A98B04621B5A}" destId="{69952FD4-7335-40EA-B477-6445E05177D2}" srcOrd="2" destOrd="0" presId="urn:microsoft.com/office/officeart/2005/8/layout/gear1"/>
    <dgm:cxn modelId="{84346DF0-9022-4ADB-BF8B-980BDF4BE0A5}" type="presOf" srcId="{F7A1453E-9F06-4064-89CE-FE5A6522C371}" destId="{357E12A6-146D-4A55-925A-A3AD43527F60}" srcOrd="0" destOrd="0" presId="urn:microsoft.com/office/officeart/2005/8/layout/gear1"/>
    <dgm:cxn modelId="{BD4576A3-19BC-4E04-8E66-6813819773FB}" type="presOf" srcId="{6DF46941-53E2-4530-AD32-0AE19442A90E}" destId="{866F81E4-6FD2-4324-938D-67D9010D613F}" srcOrd="2" destOrd="0" presId="urn:microsoft.com/office/officeart/2005/8/layout/gear1"/>
    <dgm:cxn modelId="{42DECADB-F7A0-452A-8415-003A180EF306}" type="presOf" srcId="{7958D073-D005-4953-B623-13AB88735044}" destId="{075657BD-5956-42DE-9E9A-EC94B63C49D9}" srcOrd="0" destOrd="0" presId="urn:microsoft.com/office/officeart/2005/8/layout/gear1"/>
    <dgm:cxn modelId="{55DB67DD-88DF-4791-A86D-5840919E0ABD}" type="presOf" srcId="{BAED27B2-81B8-4F46-8F5B-213042A05BA2}" destId="{5D01AFAA-B498-41DD-AD71-66917563B2DD}" srcOrd="3" destOrd="0" presId="urn:microsoft.com/office/officeart/2005/8/layout/gear1"/>
    <dgm:cxn modelId="{B3754D79-91A8-42D0-8CE9-0294786D55CE}" type="presOf" srcId="{BAED27B2-81B8-4F46-8F5B-213042A05BA2}" destId="{8F2CD60E-5B19-485D-AD6C-329BE5A4204B}" srcOrd="0" destOrd="0" presId="urn:microsoft.com/office/officeart/2005/8/layout/gear1"/>
    <dgm:cxn modelId="{0FA90287-773E-4BB9-8A28-FC4E01987817}" type="presParOf" srcId="{075657BD-5956-42DE-9E9A-EC94B63C49D9}" destId="{25F4699C-5094-44CB-BA8A-27A0206DFDFE}" srcOrd="0" destOrd="0" presId="urn:microsoft.com/office/officeart/2005/8/layout/gear1"/>
    <dgm:cxn modelId="{12BFF052-A5C5-41D3-B289-F381866A2140}" type="presParOf" srcId="{075657BD-5956-42DE-9E9A-EC94B63C49D9}" destId="{C5FA08E7-96D5-45EA-9274-5B476DFAA0EB}" srcOrd="1" destOrd="0" presId="urn:microsoft.com/office/officeart/2005/8/layout/gear1"/>
    <dgm:cxn modelId="{7BB73D77-338D-4148-B213-C81F13AC8469}" type="presParOf" srcId="{075657BD-5956-42DE-9E9A-EC94B63C49D9}" destId="{866F81E4-6FD2-4324-938D-67D9010D613F}" srcOrd="2" destOrd="0" presId="urn:microsoft.com/office/officeart/2005/8/layout/gear1"/>
    <dgm:cxn modelId="{53532315-7F98-48F0-AF0C-11F6A63CDDBD}" type="presParOf" srcId="{075657BD-5956-42DE-9E9A-EC94B63C49D9}" destId="{27919A77-1C04-4AAE-9298-AB44C3F23212}" srcOrd="3" destOrd="0" presId="urn:microsoft.com/office/officeart/2005/8/layout/gear1"/>
    <dgm:cxn modelId="{C59FEA1E-AEA1-43E2-8BC9-7D95137B72D4}" type="presParOf" srcId="{075657BD-5956-42DE-9E9A-EC94B63C49D9}" destId="{DCFEFD87-87E5-4059-9470-F4CDA8121987}" srcOrd="4" destOrd="0" presId="urn:microsoft.com/office/officeart/2005/8/layout/gear1"/>
    <dgm:cxn modelId="{573527FA-B45C-444B-A51B-9720EFA8533E}" type="presParOf" srcId="{075657BD-5956-42DE-9E9A-EC94B63C49D9}" destId="{69952FD4-7335-40EA-B477-6445E05177D2}" srcOrd="5" destOrd="0" presId="urn:microsoft.com/office/officeart/2005/8/layout/gear1"/>
    <dgm:cxn modelId="{B34F2FC4-F4C3-4640-81DF-F5617EBF3532}" type="presParOf" srcId="{075657BD-5956-42DE-9E9A-EC94B63C49D9}" destId="{8F2CD60E-5B19-485D-AD6C-329BE5A4204B}" srcOrd="6" destOrd="0" presId="urn:microsoft.com/office/officeart/2005/8/layout/gear1"/>
    <dgm:cxn modelId="{FE9C9B5F-2A2A-4E1C-933A-0985EB056FCC}" type="presParOf" srcId="{075657BD-5956-42DE-9E9A-EC94B63C49D9}" destId="{B697090E-CDB4-49CA-AAA1-8EB1AD3E58DE}" srcOrd="7" destOrd="0" presId="urn:microsoft.com/office/officeart/2005/8/layout/gear1"/>
    <dgm:cxn modelId="{E2F876DE-3257-4395-811A-E12F9FE73262}" type="presParOf" srcId="{075657BD-5956-42DE-9E9A-EC94B63C49D9}" destId="{3F94E7C1-EE17-4949-85D1-83D6295EAA6C}" srcOrd="8" destOrd="0" presId="urn:microsoft.com/office/officeart/2005/8/layout/gear1"/>
    <dgm:cxn modelId="{16C376A2-51E5-4D46-B6CB-AD36AB533BBF}" type="presParOf" srcId="{075657BD-5956-42DE-9E9A-EC94B63C49D9}" destId="{5D01AFAA-B498-41DD-AD71-66917563B2DD}" srcOrd="9" destOrd="0" presId="urn:microsoft.com/office/officeart/2005/8/layout/gear1"/>
    <dgm:cxn modelId="{4E87DCFC-6DAD-4A8C-957F-6EBB59D75954}" type="presParOf" srcId="{075657BD-5956-42DE-9E9A-EC94B63C49D9}" destId="{357E12A6-146D-4A55-925A-A3AD43527F60}" srcOrd="10" destOrd="0" presId="urn:microsoft.com/office/officeart/2005/8/layout/gear1"/>
    <dgm:cxn modelId="{24425133-E6D4-4826-9FAB-57AC9AC507EB}" type="presParOf" srcId="{075657BD-5956-42DE-9E9A-EC94B63C49D9}" destId="{53142CBD-471F-4665-944B-FE9DA523BEC5}" srcOrd="11" destOrd="0" presId="urn:microsoft.com/office/officeart/2005/8/layout/gear1"/>
    <dgm:cxn modelId="{9A059263-2171-4464-82E3-621FD3B039AE}" type="presParOf" srcId="{075657BD-5956-42DE-9E9A-EC94B63C49D9}" destId="{C9F67A9D-0A18-45D4-92EE-AE3DC35C0D12}" srcOrd="12" destOrd="0" presId="urn:microsoft.com/office/officeart/2005/8/layout/gear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8411F5-9B3A-4953-99E1-455C3CF08A23}">
      <dsp:nvSpPr>
        <dsp:cNvPr id="0" name=""/>
        <dsp:cNvSpPr/>
      </dsp:nvSpPr>
      <dsp:spPr>
        <a:xfrm>
          <a:off x="807199" y="120011"/>
          <a:ext cx="1738360" cy="1219996"/>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en-US" sz="1600" b="1" kern="1200" dirty="0" smtClean="0">
              <a:solidFill>
                <a:srgbClr val="C00000"/>
              </a:solidFill>
              <a:latin typeface="Arial Narrow" pitchFamily="34" charset="0"/>
              <a:cs typeface="Calibri" pitchFamily="34" charset="0"/>
            </a:rPr>
            <a:t>University</a:t>
          </a:r>
          <a:endParaRPr lang="he-IL" sz="1600" b="1" kern="1200" dirty="0">
            <a:solidFill>
              <a:srgbClr val="C00000"/>
            </a:solidFill>
            <a:latin typeface="Arial Narrow" pitchFamily="34" charset="0"/>
          </a:endParaRPr>
        </a:p>
      </dsp:txBody>
      <dsp:txXfrm>
        <a:off x="1007780" y="284242"/>
        <a:ext cx="1337200" cy="387114"/>
      </dsp:txXfrm>
    </dsp:sp>
    <dsp:sp modelId="{5064C149-CBA0-4243-8A5D-1C0028A5DBE6}">
      <dsp:nvSpPr>
        <dsp:cNvPr id="0" name=""/>
        <dsp:cNvSpPr/>
      </dsp:nvSpPr>
      <dsp:spPr>
        <a:xfrm>
          <a:off x="1107487" y="584449"/>
          <a:ext cx="1977333" cy="1219996"/>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711200" rtl="1">
            <a:lnSpc>
              <a:spcPct val="90000"/>
            </a:lnSpc>
            <a:spcBef>
              <a:spcPct val="0"/>
            </a:spcBef>
            <a:spcAft>
              <a:spcPct val="35000"/>
            </a:spcAft>
          </a:pPr>
          <a:r>
            <a:rPr lang="en-US" sz="1600" b="1" kern="1200" dirty="0" smtClean="0">
              <a:latin typeface="Arial Narrow" pitchFamily="34" charset="0"/>
              <a:cs typeface="Calibri" pitchFamily="34" charset="0"/>
            </a:rPr>
            <a:t>Industry</a:t>
          </a:r>
          <a:endParaRPr lang="he-IL" sz="1600" b="1" kern="1200" dirty="0">
            <a:latin typeface="Arial Narrow" pitchFamily="34" charset="0"/>
          </a:endParaRPr>
        </a:p>
      </dsp:txBody>
      <dsp:txXfrm>
        <a:off x="2172205" y="725218"/>
        <a:ext cx="760512" cy="938458"/>
      </dsp:txXfrm>
    </dsp:sp>
    <dsp:sp modelId="{0876F04C-CEED-424F-A65C-C1CE5FE2CC3F}">
      <dsp:nvSpPr>
        <dsp:cNvPr id="0" name=""/>
        <dsp:cNvSpPr/>
      </dsp:nvSpPr>
      <dsp:spPr>
        <a:xfrm>
          <a:off x="857305" y="998769"/>
          <a:ext cx="1638150" cy="1219996"/>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ct val="35000"/>
            </a:spcAft>
          </a:pPr>
          <a:r>
            <a:rPr lang="en-US" sz="1600" b="1" kern="1200" dirty="0" smtClean="0">
              <a:latin typeface="Arial Narrow" pitchFamily="34" charset="0"/>
              <a:cs typeface="Calibri" pitchFamily="34" charset="0"/>
            </a:rPr>
            <a:t>Government</a:t>
          </a:r>
          <a:endParaRPr lang="he-IL" sz="1600" b="1" kern="1200" dirty="0">
            <a:latin typeface="Arial Narrow" pitchFamily="34" charset="0"/>
          </a:endParaRPr>
        </a:p>
      </dsp:txBody>
      <dsp:txXfrm>
        <a:off x="1046322" y="1667421"/>
        <a:ext cx="1260115" cy="387114"/>
      </dsp:txXfrm>
    </dsp:sp>
    <dsp:sp modelId="{1EFC1A48-C5CD-4164-B794-5EADA79C17CC}">
      <dsp:nvSpPr>
        <dsp:cNvPr id="0" name=""/>
        <dsp:cNvSpPr/>
      </dsp:nvSpPr>
      <dsp:spPr>
        <a:xfrm>
          <a:off x="61065" y="582888"/>
          <a:ext cx="2109922" cy="1219996"/>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711200" rtl="1">
            <a:lnSpc>
              <a:spcPct val="90000"/>
            </a:lnSpc>
            <a:spcBef>
              <a:spcPct val="0"/>
            </a:spcBef>
            <a:spcAft>
              <a:spcPct val="35000"/>
            </a:spcAft>
          </a:pPr>
          <a:r>
            <a:rPr lang="en-US" sz="1600" b="1" kern="1200" dirty="0" smtClean="0">
              <a:latin typeface="Arial Narrow" pitchFamily="34" charset="0"/>
              <a:cs typeface="Calibri" pitchFamily="34" charset="0"/>
            </a:rPr>
            <a:t>Investors</a:t>
          </a:r>
          <a:endParaRPr lang="he-IL" sz="1600" b="1" kern="1200" dirty="0">
            <a:latin typeface="Arial Narrow" pitchFamily="34" charset="0"/>
          </a:endParaRPr>
        </a:p>
      </dsp:txBody>
      <dsp:txXfrm>
        <a:off x="223366" y="723656"/>
        <a:ext cx="811508" cy="9384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F4699C-5094-44CB-BA8A-27A0206DFDFE}">
      <dsp:nvSpPr>
        <dsp:cNvPr id="0" name=""/>
        <dsp:cNvSpPr/>
      </dsp:nvSpPr>
      <dsp:spPr>
        <a:xfrm>
          <a:off x="3784523" y="2358333"/>
          <a:ext cx="2882407" cy="2882407"/>
        </a:xfrm>
        <a:prstGeom prst="gear9">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Company</a:t>
          </a:r>
        </a:p>
        <a:p>
          <a:pPr lvl="0" algn="ctr" defTabSz="666750">
            <a:lnSpc>
              <a:spcPct val="90000"/>
            </a:lnSpc>
            <a:spcBef>
              <a:spcPct val="0"/>
            </a:spcBef>
            <a:spcAft>
              <a:spcPts val="0"/>
            </a:spcAft>
          </a:pPr>
          <a:r>
            <a:rPr lang="en-US" sz="1500" b="0" kern="1200" dirty="0" smtClean="0">
              <a:solidFill>
                <a:srgbClr val="000000"/>
              </a:solidFill>
            </a:rPr>
            <a:t>Defines scope of work &amp; budget and works closely with the researcher to ensure research</a:t>
          </a:r>
        </a:p>
        <a:p>
          <a:pPr lvl="0" algn="ctr" defTabSz="666750">
            <a:lnSpc>
              <a:spcPct val="90000"/>
            </a:lnSpc>
            <a:spcBef>
              <a:spcPct val="0"/>
            </a:spcBef>
            <a:spcAft>
              <a:spcPts val="0"/>
            </a:spcAft>
          </a:pPr>
          <a:r>
            <a:rPr lang="en-US" sz="1500" b="0" kern="1200" dirty="0" smtClean="0">
              <a:solidFill>
                <a:srgbClr val="000000"/>
              </a:solidFill>
            </a:rPr>
            <a:t>results</a:t>
          </a:r>
          <a:endParaRPr lang="en-US" sz="3000" b="0" kern="1200" dirty="0">
            <a:solidFill>
              <a:srgbClr val="000000"/>
            </a:solidFill>
          </a:endParaRPr>
        </a:p>
      </dsp:txBody>
      <dsp:txXfrm>
        <a:off x="3784523" y="2358333"/>
        <a:ext cx="2882407" cy="2882407"/>
      </dsp:txXfrm>
    </dsp:sp>
    <dsp:sp modelId="{27919A77-1C04-4AAE-9298-AB44C3F23212}">
      <dsp:nvSpPr>
        <dsp:cNvPr id="0" name=""/>
        <dsp:cNvSpPr/>
      </dsp:nvSpPr>
      <dsp:spPr>
        <a:xfrm>
          <a:off x="2107486" y="1677036"/>
          <a:ext cx="2096296" cy="2096296"/>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050" rIns="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Yissum</a:t>
          </a:r>
        </a:p>
        <a:p>
          <a:pPr lvl="0" algn="ctr" defTabSz="666750">
            <a:lnSpc>
              <a:spcPct val="90000"/>
            </a:lnSpc>
            <a:spcBef>
              <a:spcPct val="0"/>
            </a:spcBef>
            <a:spcAft>
              <a:spcPct val="35000"/>
            </a:spcAft>
          </a:pPr>
          <a:r>
            <a:rPr lang="en-US" sz="1500" kern="1200" dirty="0" smtClean="0">
              <a:solidFill>
                <a:srgbClr val="000000"/>
              </a:solidFill>
            </a:rPr>
            <a:t>Negotiating &amp; executing the agreement</a:t>
          </a:r>
          <a:endParaRPr lang="en-US" sz="1500" kern="1200" dirty="0">
            <a:solidFill>
              <a:srgbClr val="000000"/>
            </a:solidFill>
          </a:endParaRPr>
        </a:p>
      </dsp:txBody>
      <dsp:txXfrm>
        <a:off x="2107486" y="1677036"/>
        <a:ext cx="2096296" cy="2096296"/>
      </dsp:txXfrm>
    </dsp:sp>
    <dsp:sp modelId="{8F2CD60E-5B19-485D-AD6C-329BE5A4204B}">
      <dsp:nvSpPr>
        <dsp:cNvPr id="0" name=""/>
        <dsp:cNvSpPr/>
      </dsp:nvSpPr>
      <dsp:spPr>
        <a:xfrm rot="20700000">
          <a:off x="3281626" y="230806"/>
          <a:ext cx="2053942" cy="2053942"/>
        </a:xfrm>
        <a:prstGeom prst="gear6">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Researcher</a:t>
          </a:r>
        </a:p>
        <a:p>
          <a:pPr lvl="0" algn="ctr" defTabSz="666750">
            <a:lnSpc>
              <a:spcPct val="90000"/>
            </a:lnSpc>
            <a:spcBef>
              <a:spcPct val="0"/>
            </a:spcBef>
            <a:spcAft>
              <a:spcPct val="35000"/>
            </a:spcAft>
          </a:pPr>
          <a:r>
            <a:rPr lang="en-US" sz="1500" kern="1200" dirty="0" smtClean="0">
              <a:solidFill>
                <a:srgbClr val="000000"/>
              </a:solidFill>
            </a:rPr>
            <a:t>Performing scientific work</a:t>
          </a:r>
          <a:endParaRPr lang="en-US" sz="1500" kern="1200" dirty="0">
            <a:solidFill>
              <a:srgbClr val="000000"/>
            </a:solidFill>
          </a:endParaRPr>
        </a:p>
      </dsp:txBody>
      <dsp:txXfrm>
        <a:off x="3732116" y="681296"/>
        <a:ext cx="1152962" cy="1152962"/>
      </dsp:txXfrm>
    </dsp:sp>
    <dsp:sp modelId="{357E12A6-146D-4A55-925A-A3AD43527F60}">
      <dsp:nvSpPr>
        <dsp:cNvPr id="0" name=""/>
        <dsp:cNvSpPr/>
      </dsp:nvSpPr>
      <dsp:spPr>
        <a:xfrm>
          <a:off x="152366" y="3261813"/>
          <a:ext cx="625588" cy="344265"/>
        </a:xfrm>
        <a:prstGeom prst="circularArrow">
          <a:avLst>
            <a:gd name="adj1" fmla="val 4688"/>
            <a:gd name="adj2" fmla="val 299029"/>
            <a:gd name="adj3" fmla="val 2536544"/>
            <a:gd name="adj4" fmla="val 15818056"/>
            <a:gd name="adj5" fmla="val 546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142CBD-471F-4665-944B-FE9DA523BEC5}">
      <dsp:nvSpPr>
        <dsp:cNvPr id="0" name=""/>
        <dsp:cNvSpPr/>
      </dsp:nvSpPr>
      <dsp:spPr>
        <a:xfrm>
          <a:off x="371469" y="1386146"/>
          <a:ext cx="2680638" cy="2680638"/>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67A9D-0A18-45D4-92EE-AE3DC35C0D12}">
      <dsp:nvSpPr>
        <dsp:cNvPr id="0" name=""/>
        <dsp:cNvSpPr/>
      </dsp:nvSpPr>
      <dsp:spPr>
        <a:xfrm rot="3981044" flipH="1" flipV="1">
          <a:off x="5798822" y="1517724"/>
          <a:ext cx="45724" cy="199255"/>
        </a:xfrm>
        <a:prstGeom prst="leftCircularArrow">
          <a:avLst>
            <a:gd name="adj1" fmla="val 5984"/>
            <a:gd name="adj2" fmla="val 394124"/>
            <a:gd name="adj3" fmla="val 13313824"/>
            <a:gd name="adj4" fmla="val 10508221"/>
            <a:gd name="adj5" fmla="val 6981"/>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4022937" y="0"/>
            <a:ext cx="3076363" cy="511731"/>
          </a:xfrm>
          <a:prstGeom prst="rect">
            <a:avLst/>
          </a:prstGeom>
          <a:noFill/>
          <a:ln w="9525">
            <a:noFill/>
            <a:miter lim="800000"/>
            <a:headEnd/>
            <a:tailEnd/>
          </a:ln>
          <a:effectLst/>
        </p:spPr>
        <p:txBody>
          <a:bodyPr vert="horz" wrap="square" lIns="99038" tIns="49519" rIns="99038" bIns="49519" numCol="1" anchor="t" anchorCtr="0" compatLnSpc="1">
            <a:prstTxWarp prst="textNoShape">
              <a:avLst/>
            </a:prstTxWarp>
          </a:bodyPr>
          <a:lstStyle>
            <a:lvl1pPr>
              <a:defRPr sz="1300"/>
            </a:lvl1pPr>
          </a:lstStyle>
          <a:p>
            <a:pPr>
              <a:defRPr/>
            </a:pPr>
            <a:endParaRPr lang="en-US"/>
          </a:p>
        </p:txBody>
      </p:sp>
      <p:sp>
        <p:nvSpPr>
          <p:cNvPr id="22531" name="Rectangle 3"/>
          <p:cNvSpPr>
            <a:spLocks noGrp="1" noChangeArrowheads="1"/>
          </p:cNvSpPr>
          <p:nvPr>
            <p:ph type="dt" idx="1"/>
          </p:nvPr>
        </p:nvSpPr>
        <p:spPr bwMode="auto">
          <a:xfrm>
            <a:off x="1644" y="0"/>
            <a:ext cx="3076363" cy="511731"/>
          </a:xfrm>
          <a:prstGeom prst="rect">
            <a:avLst/>
          </a:prstGeom>
          <a:noFill/>
          <a:ln w="9525">
            <a:noFill/>
            <a:miter lim="800000"/>
            <a:headEnd/>
            <a:tailEnd/>
          </a:ln>
          <a:effectLst/>
        </p:spPr>
        <p:txBody>
          <a:bodyPr vert="horz" wrap="square" lIns="99038" tIns="49519" rIns="99038" bIns="49519" numCol="1" anchor="t" anchorCtr="0" compatLnSpc="1">
            <a:prstTxWarp prst="textNoShape">
              <a:avLst/>
            </a:prstTxWarp>
          </a:bodyPr>
          <a:lstStyle>
            <a:lvl1pPr algn="l">
              <a:defRPr sz="1300"/>
            </a:lvl1pPr>
          </a:lstStyle>
          <a:p>
            <a:pPr>
              <a:defRPr/>
            </a:pPr>
            <a:endParaRPr lang="en-US"/>
          </a:p>
        </p:txBody>
      </p:sp>
      <p:sp>
        <p:nvSpPr>
          <p:cNvPr id="5837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38" tIns="49519" rIns="99038" bIns="49519"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22534" name="Rectangle 6"/>
          <p:cNvSpPr>
            <a:spLocks noGrp="1" noChangeArrowheads="1"/>
          </p:cNvSpPr>
          <p:nvPr>
            <p:ph type="ftr" sz="quarter" idx="4"/>
          </p:nvPr>
        </p:nvSpPr>
        <p:spPr bwMode="auto">
          <a:xfrm>
            <a:off x="4022937" y="9721106"/>
            <a:ext cx="3076363" cy="511731"/>
          </a:xfrm>
          <a:prstGeom prst="rect">
            <a:avLst/>
          </a:prstGeom>
          <a:noFill/>
          <a:ln w="9525">
            <a:noFill/>
            <a:miter lim="800000"/>
            <a:headEnd/>
            <a:tailEnd/>
          </a:ln>
          <a:effectLst/>
        </p:spPr>
        <p:txBody>
          <a:bodyPr vert="horz" wrap="square" lIns="99038" tIns="49519" rIns="99038" bIns="49519" numCol="1" anchor="b" anchorCtr="0" compatLnSpc="1">
            <a:prstTxWarp prst="textNoShape">
              <a:avLst/>
            </a:prstTxWarp>
          </a:bodyPr>
          <a:lstStyle>
            <a:lvl1pPr>
              <a:defRPr sz="1300"/>
            </a:lvl1pPr>
          </a:lstStyle>
          <a:p>
            <a:pPr>
              <a:defRPr/>
            </a:pPr>
            <a:endParaRPr lang="en-US"/>
          </a:p>
        </p:txBody>
      </p:sp>
      <p:sp>
        <p:nvSpPr>
          <p:cNvPr id="22535" name="Rectangle 7"/>
          <p:cNvSpPr>
            <a:spLocks noGrp="1" noChangeArrowheads="1"/>
          </p:cNvSpPr>
          <p:nvPr>
            <p:ph type="sldNum" sz="quarter" idx="5"/>
          </p:nvPr>
        </p:nvSpPr>
        <p:spPr bwMode="auto">
          <a:xfrm>
            <a:off x="1644" y="9721106"/>
            <a:ext cx="3076363" cy="511731"/>
          </a:xfrm>
          <a:prstGeom prst="rect">
            <a:avLst/>
          </a:prstGeom>
          <a:noFill/>
          <a:ln w="9525">
            <a:noFill/>
            <a:miter lim="800000"/>
            <a:headEnd/>
            <a:tailEnd/>
          </a:ln>
          <a:effectLst/>
        </p:spPr>
        <p:txBody>
          <a:bodyPr vert="horz" wrap="square" lIns="99038" tIns="49519" rIns="99038" bIns="49519" numCol="1" anchor="b" anchorCtr="0" compatLnSpc="1">
            <a:prstTxWarp prst="textNoShape">
              <a:avLst/>
            </a:prstTxWarp>
          </a:bodyPr>
          <a:lstStyle>
            <a:lvl1pPr algn="l">
              <a:defRPr sz="1300"/>
            </a:lvl1pPr>
          </a:lstStyle>
          <a:p>
            <a:pPr>
              <a:defRPr/>
            </a:pPr>
            <a:fld id="{5E1340C7-5DF2-485F-B643-E5F28E4B909C}" type="slidenum">
              <a:rPr lang="he-IL"/>
              <a:pPr>
                <a:defRPr/>
              </a:pPr>
              <a:t>‹#›</a:t>
            </a:fld>
            <a:endParaRPr lang="en-US"/>
          </a:p>
        </p:txBody>
      </p:sp>
    </p:spTree>
    <p:extLst>
      <p:ext uri="{BB962C8B-B14F-4D97-AF65-F5344CB8AC3E}">
        <p14:creationId xmlns:p14="http://schemas.microsoft.com/office/powerpoint/2010/main" xmlns="" val="134785670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61DEB32-A42B-491B-9025-747709AA3C11}" type="slidenum">
              <a:rPr lang="he-IL">
                <a:solidFill>
                  <a:prstClr val="black"/>
                </a:solidFill>
              </a:rPr>
              <a:pPr/>
              <a:t>1</a:t>
            </a:fld>
            <a:endParaRPr lang="en-US" dirty="0">
              <a:solidFill>
                <a:prstClr val="black"/>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algn="l" rtl="0" eaLnBrk="1" hangingPunct="1"/>
            <a:endParaRPr lang="en-US" b="1" dirty="0" smtClean="0"/>
          </a:p>
        </p:txBody>
      </p:sp>
    </p:spTree>
    <p:extLst>
      <p:ext uri="{BB962C8B-B14F-4D97-AF65-F5344CB8AC3E}">
        <p14:creationId xmlns:p14="http://schemas.microsoft.com/office/powerpoint/2010/main" xmlns="" val="2682248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60590CC-293E-4D8C-A520-D100840E5614}" type="slidenum">
              <a:rPr lang="he-IL" smtClean="0"/>
              <a:pPr/>
              <a:t>13</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195658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943C39C8-E9E8-4AB1-BDA2-12B2946643EA}" type="slidenum">
              <a:rPr lang="he-IL" smtClean="0"/>
              <a:pPr/>
              <a:t>14</a:t>
            </a:fld>
            <a:endParaRPr lang="en-US" smtClean="0"/>
          </a:p>
        </p:txBody>
      </p:sp>
    </p:spTree>
    <p:extLst>
      <p:ext uri="{BB962C8B-B14F-4D97-AF65-F5344CB8AC3E}">
        <p14:creationId xmlns:p14="http://schemas.microsoft.com/office/powerpoint/2010/main" xmlns="" val="200269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8D1A1A7-200D-4591-B9EE-BDB62620AE69}" type="slidenum">
              <a:rPr lang="he-IL" smtClean="0"/>
              <a:pPr/>
              <a:t>15</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2717129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Slide Number Placeholder 3"/>
          <p:cNvSpPr>
            <a:spLocks noGrp="1"/>
          </p:cNvSpPr>
          <p:nvPr>
            <p:ph type="sldNum" sz="quarter" idx="5"/>
          </p:nvPr>
        </p:nvSpPr>
        <p:spPr>
          <a:noFill/>
        </p:spPr>
        <p:txBody>
          <a:bodyPr/>
          <a:lstStyle/>
          <a:p>
            <a:fld id="{1F4C76D4-6BBD-4D57-B5C4-A3A22DAE94E2}" type="slidenum">
              <a:rPr lang="he-IL" smtClean="0"/>
              <a:pPr/>
              <a:t>16</a:t>
            </a:fld>
            <a:endParaRPr lang="en-US" smtClean="0"/>
          </a:p>
        </p:txBody>
      </p:sp>
    </p:spTree>
    <p:extLst>
      <p:ext uri="{BB962C8B-B14F-4D97-AF65-F5344CB8AC3E}">
        <p14:creationId xmlns:p14="http://schemas.microsoft.com/office/powerpoint/2010/main" xmlns="" val="3102339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algn="l" defTabSz="1009296"/>
            <a:fld id="{FC924E6C-0A1B-4081-B679-7DDC098BF2C8}" type="slidenum">
              <a:rPr lang="he-IL" sz="1300">
                <a:solidFill>
                  <a:srgbClr val="000000"/>
                </a:solidFill>
                <a:latin typeface="Times" charset="0"/>
              </a:rPr>
              <a:pPr algn="l" defTabSz="1009296"/>
              <a:t>18</a:t>
            </a:fld>
            <a:endParaRPr lang="en-US" sz="1300" dirty="0">
              <a:solidFill>
                <a:srgbClr val="000000"/>
              </a:solidFill>
              <a:latin typeface="Times"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xmlns="" val="3861766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1009296"/>
            <a:fld id="{CF6FA5CE-8329-4CEE-B380-3CDDD66CCFE0}" type="slidenum">
              <a:rPr lang="he-IL" smtClean="0">
                <a:latin typeface="Times" charset="0"/>
              </a:rPr>
              <a:pPr defTabSz="1009296"/>
              <a:t>19</a:t>
            </a:fld>
            <a:endParaRPr lang="en-US" dirty="0" smtClean="0">
              <a:latin typeface="Times"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he-IL" smtClean="0"/>
          </a:p>
        </p:txBody>
      </p:sp>
      <p:sp>
        <p:nvSpPr>
          <p:cNvPr id="93188" name="Slide Number Placeholder 3"/>
          <p:cNvSpPr txBox="1">
            <a:spLocks noGrp="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algn="l"/>
            <a:fld id="{C57D534A-D408-46D5-AAFA-F93772074FFF}" type="slidenum">
              <a:rPr lang="he-IL" sz="1300"/>
              <a:pPr algn="l"/>
              <a:t>20</a:t>
            </a:fld>
            <a:endParaRPr lang="en-US" sz="1300" dirty="0"/>
          </a:p>
        </p:txBody>
      </p:sp>
    </p:spTree>
    <p:extLst>
      <p:ext uri="{BB962C8B-B14F-4D97-AF65-F5344CB8AC3E}">
        <p14:creationId xmlns:p14="http://schemas.microsoft.com/office/powerpoint/2010/main" xmlns="" val="3425442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F6947FB-89DD-4FCE-90CB-37CBA1A9F1EE}" type="slidenum">
              <a:rPr lang="he-IL" smtClean="0">
                <a:solidFill>
                  <a:prstClr val="black"/>
                </a:solidFill>
              </a:rPr>
              <a:pPr/>
              <a:t>22</a:t>
            </a:fld>
            <a:endParaRPr lang="en-US" smtClean="0">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2924740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1589" y="9721851"/>
            <a:ext cx="3076575" cy="511175"/>
          </a:xfrm>
          <a:prstGeom prst="rect">
            <a:avLst/>
          </a:prstGeom>
          <a:noFill/>
          <a:ln w="9525">
            <a:noFill/>
            <a:miter lim="800000"/>
            <a:headEnd/>
            <a:tailEnd/>
          </a:ln>
        </p:spPr>
        <p:txBody>
          <a:bodyPr lIns="99028" tIns="49514" rIns="99028" bIns="49514" anchor="b"/>
          <a:lstStyle/>
          <a:p>
            <a:pPr algn="l" rtl="0" fontAlgn="auto">
              <a:spcBef>
                <a:spcPts val="0"/>
              </a:spcBef>
              <a:spcAft>
                <a:spcPts val="0"/>
              </a:spcAft>
            </a:pPr>
            <a:fld id="{57D181C3-DC81-4D16-ADB4-1593C74E0E42}" type="slidenum">
              <a:rPr lang="he-IL" sz="1300">
                <a:solidFill>
                  <a:prstClr val="black"/>
                </a:solidFill>
                <a:latin typeface="Calibri"/>
                <a:cs typeface="Arial"/>
              </a:rPr>
              <a:pPr algn="l" rtl="0" fontAlgn="auto">
                <a:spcBef>
                  <a:spcPts val="0"/>
                </a:spcBef>
                <a:spcAft>
                  <a:spcPts val="0"/>
                </a:spcAft>
              </a:pPr>
              <a:t>23</a:t>
            </a:fld>
            <a:endParaRPr lang="en-US" sz="1300" dirty="0">
              <a:solidFill>
                <a:prstClr val="black"/>
              </a:solidFill>
              <a:latin typeface="Calibri"/>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364125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43E0CC5E-32D6-4745-8982-2D81BE65092E}" type="slidenum">
              <a:rPr lang="he-IL" smtClean="0"/>
              <a:pPr/>
              <a:t>2</a:t>
            </a:fld>
            <a:endParaRPr lang="en-US" smtClean="0"/>
          </a:p>
        </p:txBody>
      </p:sp>
    </p:spTree>
    <p:extLst>
      <p:ext uri="{BB962C8B-B14F-4D97-AF65-F5344CB8AC3E}">
        <p14:creationId xmlns:p14="http://schemas.microsoft.com/office/powerpoint/2010/main" xmlns="" val="148644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algn="r" defTabSz="1009296"/>
            <a:fld id="{7F0C4246-033A-48F5-A9BE-C09AC2CC7A6F}" type="slidenum">
              <a:rPr lang="he-IL" sz="1200" smtClean="0">
                <a:solidFill>
                  <a:srgbClr val="000000"/>
                </a:solidFill>
                <a:latin typeface="Times" charset="0"/>
              </a:rPr>
              <a:pPr algn="r" defTabSz="1009296"/>
              <a:t>24</a:t>
            </a:fld>
            <a:endParaRPr lang="en-US" sz="1200" dirty="0" smtClean="0">
              <a:solidFill>
                <a:srgbClr val="000000"/>
              </a:solidFill>
              <a:latin typeface="Times"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xmlns="" val="330989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defTabSz="1009296"/>
            <a:fld id="{612E05A5-7955-4068-96BD-6DCAE79A5C18}" type="slidenum">
              <a:rPr lang="he-IL" sz="1200">
                <a:solidFill>
                  <a:srgbClr val="000000"/>
                </a:solidFill>
                <a:latin typeface="Times" charset="0"/>
              </a:rPr>
              <a:pPr defTabSz="1009296"/>
              <a:t>25</a:t>
            </a:fld>
            <a:endParaRPr lang="en-US" sz="1200" dirty="0">
              <a:solidFill>
                <a:srgbClr val="000000"/>
              </a:solidFill>
              <a:latin typeface="Times"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xmlns="" val="2505356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defTabSz="1009296"/>
            <a:fld id="{2816559E-41FE-4077-8DC5-D52FE6A4BE9F}" type="slidenum">
              <a:rPr lang="he-IL" sz="1200">
                <a:solidFill>
                  <a:srgbClr val="000000"/>
                </a:solidFill>
                <a:latin typeface="Times" charset="0"/>
              </a:rPr>
              <a:pPr defTabSz="1009296"/>
              <a:t>26</a:t>
            </a:fld>
            <a:endParaRPr lang="en-US" sz="1200" dirty="0">
              <a:solidFill>
                <a:srgbClr val="000000"/>
              </a:solidFill>
              <a:latin typeface="Times"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xmlns="" val="3079206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algn="r" defTabSz="1009296"/>
            <a:fld id="{E9CC25FA-5F9B-4ABB-8867-BDC7B26E42EF}" type="slidenum">
              <a:rPr lang="he-IL" sz="1200" smtClean="0">
                <a:solidFill>
                  <a:srgbClr val="000000"/>
                </a:solidFill>
                <a:latin typeface="Times" charset="0"/>
              </a:rPr>
              <a:pPr algn="r" defTabSz="1009296"/>
              <a:t>27</a:t>
            </a:fld>
            <a:endParaRPr lang="en-US" sz="1200" dirty="0" smtClean="0">
              <a:solidFill>
                <a:srgbClr val="000000"/>
              </a:solidFill>
              <a:latin typeface="Times"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xmlns="" val="3858130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defTabSz="1009296"/>
            <a:fld id="{0517C8C9-A705-46CA-917B-1CE4C4248B21}" type="slidenum">
              <a:rPr lang="he-IL" sz="1200">
                <a:solidFill>
                  <a:srgbClr val="000000"/>
                </a:solidFill>
                <a:latin typeface="Times" charset="0"/>
              </a:rPr>
              <a:pPr defTabSz="1009296"/>
              <a:t>28</a:t>
            </a:fld>
            <a:endParaRPr lang="en-US" sz="1200" dirty="0">
              <a:solidFill>
                <a:srgbClr val="000000"/>
              </a:solidFill>
              <a:latin typeface="Times"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xmlns="" val="3894488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defTabSz="1009296"/>
            <a:fld id="{F330B462-D303-4CE3-8412-F4ACDCBA92CC}" type="slidenum">
              <a:rPr lang="he-IL" sz="1200">
                <a:solidFill>
                  <a:srgbClr val="000000"/>
                </a:solidFill>
                <a:latin typeface="Times" charset="0"/>
              </a:rPr>
              <a:pPr defTabSz="1009296"/>
              <a:t>29</a:t>
            </a:fld>
            <a:endParaRPr lang="en-US" sz="1200" dirty="0">
              <a:solidFill>
                <a:srgbClr val="000000"/>
              </a:solidFill>
              <a:latin typeface="Times"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xmlns="" val="176568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defTabSz="1009296"/>
            <a:fld id="{F330B462-D303-4CE3-8412-F4ACDCBA92CC}" type="slidenum">
              <a:rPr lang="he-IL" sz="1200">
                <a:solidFill>
                  <a:srgbClr val="000000"/>
                </a:solidFill>
                <a:latin typeface="Times" charset="0"/>
              </a:rPr>
              <a:pPr defTabSz="1009296"/>
              <a:t>30</a:t>
            </a:fld>
            <a:endParaRPr lang="en-US" sz="1200" dirty="0">
              <a:solidFill>
                <a:srgbClr val="000000"/>
              </a:solidFill>
              <a:latin typeface="Times"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xmlns="" val="176568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defTabSz="1009296"/>
            <a:fld id="{2816559E-41FE-4077-8DC5-D52FE6A4BE9F}" type="slidenum">
              <a:rPr lang="he-IL" sz="1200">
                <a:solidFill>
                  <a:srgbClr val="000000"/>
                </a:solidFill>
                <a:latin typeface="Times" charset="0"/>
              </a:rPr>
              <a:pPr defTabSz="1009296"/>
              <a:t>31</a:t>
            </a:fld>
            <a:endParaRPr lang="en-US" sz="1200" dirty="0">
              <a:solidFill>
                <a:srgbClr val="000000"/>
              </a:solidFill>
              <a:latin typeface="Times"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xmlns="" val="3220403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he-IL" smtClean="0"/>
          </a:p>
        </p:txBody>
      </p:sp>
    </p:spTree>
    <p:extLst>
      <p:ext uri="{BB962C8B-B14F-4D97-AF65-F5344CB8AC3E}">
        <p14:creationId xmlns:p14="http://schemas.microsoft.com/office/powerpoint/2010/main" xmlns="" val="3680419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he-IL" smtClean="0">
              <a:latin typeface="Arial" pitchFamily="34" charset="0"/>
              <a:cs typeface="Arial" pitchFamily="34" charset="0"/>
            </a:endParaRPr>
          </a:p>
        </p:txBody>
      </p:sp>
    </p:spTree>
    <p:extLst>
      <p:ext uri="{BB962C8B-B14F-4D97-AF65-F5344CB8AC3E}">
        <p14:creationId xmlns:p14="http://schemas.microsoft.com/office/powerpoint/2010/main" xmlns="" val="91033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F6947FB-89DD-4FCE-90CB-37CBA1A9F1EE}" type="slidenum">
              <a:rPr lang="he-IL" smtClean="0"/>
              <a:pPr/>
              <a:t>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2242090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032EAE05-25D6-4EA9-91BB-BEF3509F1387}" type="slidenum">
              <a:rPr lang="he-IL" smtClean="0"/>
              <a:pPr/>
              <a:t>36</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241913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D8B04CF-8374-4982-BCDD-ADFA1A0C851C}" type="slidenum">
              <a:rPr lang="he-IL" smtClean="0"/>
              <a:pPr/>
              <a:t>41</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algn="l" rtl="0" eaLnBrk="1" hangingPunct="1"/>
            <a:endParaRPr lang="he-IL" dirty="0" smtClean="0"/>
          </a:p>
        </p:txBody>
      </p:sp>
    </p:spTree>
    <p:extLst>
      <p:ext uri="{BB962C8B-B14F-4D97-AF65-F5344CB8AC3E}">
        <p14:creationId xmlns:p14="http://schemas.microsoft.com/office/powerpoint/2010/main" xmlns="" val="23647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CE73392-A758-4539-8B92-EB27FBDEC672}" type="slidenum">
              <a:rPr lang="he-IL" smtClean="0"/>
              <a:pPr/>
              <a:t>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261338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99BE906-631D-4F9B-A952-47079FAAEF56}" type="slidenum">
              <a:rPr lang="he-IL" smtClean="0"/>
              <a:pPr/>
              <a:t>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343945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a:defRPr/>
            </a:pPr>
            <a:fld id="{06BA64C5-E3A4-4CA9-A0F1-0AD5C3924102}" type="slidenum">
              <a:rPr lang="ar-SA" smtClean="0">
                <a:solidFill>
                  <a:prstClr val="black"/>
                </a:solidFill>
              </a:rPr>
              <a:pPr>
                <a:def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algn="l"/>
            <a:fld id="{CE4DAA29-CAA8-47B9-B348-AF020C3D74ED}" type="slidenum">
              <a:rPr lang="he-IL" sz="1300">
                <a:solidFill>
                  <a:prstClr val="black"/>
                </a:solidFill>
              </a:rPr>
              <a:pPr algn="l"/>
              <a:t>10</a:t>
            </a:fld>
            <a:endParaRPr lang="en-US" sz="1300" dirty="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129135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a:defRPr/>
            </a:pPr>
            <a:fld id="{06BA64C5-E3A4-4CA9-A0F1-0AD5C3924102}" type="slidenum">
              <a:rPr lang="ar-SA" smtClean="0">
                <a:solidFill>
                  <a:prstClr val="black"/>
                </a:solidFill>
              </a:rPr>
              <a:pPr>
                <a:defRPr/>
              </a:pPr>
              <a:t>11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1644" y="9721106"/>
            <a:ext cx="3076363" cy="511731"/>
          </a:xfrm>
          <a:prstGeom prst="rect">
            <a:avLst/>
          </a:prstGeom>
          <a:noFill/>
          <a:ln w="9525">
            <a:noFill/>
            <a:miter lim="800000"/>
            <a:headEnd/>
            <a:tailEnd/>
          </a:ln>
        </p:spPr>
        <p:txBody>
          <a:bodyPr lIns="99038" tIns="49519" rIns="99038" bIns="49519" anchor="b"/>
          <a:lstStyle/>
          <a:p>
            <a:pPr algn="l" defTabSz="1009296"/>
            <a:fld id="{41A4F436-0B1F-4EDD-AD40-FCAB78ECD4AE}" type="slidenum">
              <a:rPr lang="he-IL" sz="1300">
                <a:latin typeface="Times" charset="0"/>
              </a:rPr>
              <a:pPr algn="l" defTabSz="1009296"/>
              <a:t>12</a:t>
            </a:fld>
            <a:endParaRPr lang="en-US" sz="1300" dirty="0">
              <a:latin typeface="Times"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xmlns="" val="3032916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C4246D6-F13A-448D-9FA9-93556038A774}" type="slidenum">
              <a:rPr lang="he-IL"/>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F22AB24-9502-44B9-92EC-E3D9E2BDFAEF}"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D2C1F16A-C30E-4768-AB10-CF3A01E8E40E}"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1B6BC881-47FF-4DB8-9B15-B0821CADBA0E}"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D89975B9-31FA-4F80-8327-0A4373F408CE}"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8A327137-EA71-452D-813F-9FC932BBC516}"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B64FDD2-CBCA-4AF5-8327-28C6EBF4857A}"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5F0BEDF-6943-4358-8C56-4F2DADE5BCFF}"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9D3EE25-BBCF-47F1-9149-DBB6960067ED}"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402EB52-66B4-4CDF-A832-45F4490A0673}"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DDAC70A-D620-49BF-BE3A-723840E97244}" type="slidenum">
              <a:rPr lang="he-IL"/>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C078FAC-86B8-48A2-BD8A-BDDD6677B6F6}"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40088" y="2671763"/>
            <a:ext cx="5314950" cy="434975"/>
          </a:xfrm>
          <a:ln/>
        </p:spPr>
        <p:txBody>
          <a:bodyPr/>
          <a:lstStyle>
            <a:lvl1pPr>
              <a:defRPr sz="2900"/>
            </a:lvl1pPr>
          </a:lstStyle>
          <a:p>
            <a:r>
              <a:rPr lang="he-IL"/>
              <a:t>לחץ כדי לערוך סגנון כותרת של תבנית בסיס</a:t>
            </a:r>
            <a:endParaRPr lang="en-US"/>
          </a:p>
        </p:txBody>
      </p:sp>
      <p:sp>
        <p:nvSpPr>
          <p:cNvPr id="167939" name="Rectangle 3"/>
          <p:cNvSpPr>
            <a:spLocks noGrp="1" noChangeArrowheads="1"/>
          </p:cNvSpPr>
          <p:nvPr>
            <p:ph type="subTitle" idx="1"/>
          </p:nvPr>
        </p:nvSpPr>
        <p:spPr>
          <a:xfrm>
            <a:off x="3240088" y="3228975"/>
            <a:ext cx="5314950" cy="385763"/>
          </a:xfrm>
        </p:spPr>
        <p:txBody>
          <a:bodyPr/>
          <a:lstStyle>
            <a:lvl1pPr marL="0" indent="0">
              <a:buFont typeface="Wingdings" pitchFamily="2" charset="2"/>
              <a:buNone/>
              <a:defRPr sz="18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0414CE5-4823-46FC-9612-986C7C39A668}"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F3787DC-8724-4FC9-8359-1FF3B0E656AB}"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CF2C20C-1F1B-4630-B93C-9E57BE86E2DF}"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2870CFF-CF92-46FC-BF30-1F1DA0A9A232}"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B33E301-55A6-4353-A80D-FB7A5ACCC40E}"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E13C0BF-A5B3-45F4-BCDA-CA7EB89CBA8A}"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E1B365C-DBE7-472E-ADDC-68ACCC8FE3B4}"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40088" y="2671763"/>
            <a:ext cx="5314950" cy="434975"/>
          </a:xfrm>
          <a:ln/>
        </p:spPr>
        <p:txBody>
          <a:bodyPr/>
          <a:lstStyle>
            <a:lvl1pPr>
              <a:defRPr sz="2900"/>
            </a:lvl1pPr>
          </a:lstStyle>
          <a:p>
            <a:r>
              <a:rPr lang="he-IL"/>
              <a:t>לחץ כדי לערוך סגנון כותרת של תבנית בסיס</a:t>
            </a:r>
            <a:endParaRPr lang="en-US"/>
          </a:p>
        </p:txBody>
      </p:sp>
      <p:sp>
        <p:nvSpPr>
          <p:cNvPr id="167939" name="Rectangle 3"/>
          <p:cNvSpPr>
            <a:spLocks noGrp="1" noChangeArrowheads="1"/>
          </p:cNvSpPr>
          <p:nvPr>
            <p:ph type="subTitle" idx="1"/>
          </p:nvPr>
        </p:nvSpPr>
        <p:spPr>
          <a:xfrm>
            <a:off x="3240088" y="3228975"/>
            <a:ext cx="5314950" cy="385763"/>
          </a:xfrm>
        </p:spPr>
        <p:txBody>
          <a:bodyPr/>
          <a:lstStyle>
            <a:lvl1pPr marL="0" indent="0">
              <a:buFont typeface="Wingdings" pitchFamily="2" charset="2"/>
              <a:buNone/>
              <a:defRPr sz="18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4AF1247-735F-453B-AA0E-FBCDCB8910A1}"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2134CD8-648D-4913-82E4-C411194C1C55}"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9E16F52-746F-45EE-8716-A584A5DFBD07}"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FA339E3-D2A4-4600-A0CE-9D12FC5D7FB7}"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053FF378-1052-4DFD-96BF-E1D50605175A}"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2C00A5AA-E86F-4F9B-8879-35C1649C2DF3}"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A7199645-8885-420C-BE88-1CF4857F270C}"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93E20A7-1AE2-48B5-8556-3A2F38EC5B9E}"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FB48360-BF45-4524-909D-B86B50C1B3D5}"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0414CE5-4823-46FC-9612-986C7C39A668}" type="slidenum">
              <a:rPr lang="he-IL"/>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D40CA07-A58B-482D-AFA1-9B6F5E0D56E5}"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C4246D6-F13A-448D-9FA9-93556038A774}"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DDAC70A-D620-49BF-BE3A-723840E97244}"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40088" y="2671763"/>
            <a:ext cx="5314950" cy="434975"/>
          </a:xfrm>
          <a:ln/>
        </p:spPr>
        <p:txBody>
          <a:bodyPr/>
          <a:lstStyle>
            <a:lvl1pPr>
              <a:defRPr sz="2900"/>
            </a:lvl1pPr>
          </a:lstStyle>
          <a:p>
            <a:r>
              <a:rPr lang="he-IL"/>
              <a:t>לחץ כדי לערוך סגנון כותרת של תבנית בסיס</a:t>
            </a:r>
            <a:endParaRPr lang="en-US"/>
          </a:p>
        </p:txBody>
      </p:sp>
      <p:sp>
        <p:nvSpPr>
          <p:cNvPr id="167939" name="Rectangle 3"/>
          <p:cNvSpPr>
            <a:spLocks noGrp="1" noChangeArrowheads="1"/>
          </p:cNvSpPr>
          <p:nvPr>
            <p:ph type="subTitle" idx="1"/>
          </p:nvPr>
        </p:nvSpPr>
        <p:spPr>
          <a:xfrm>
            <a:off x="3240088" y="3228975"/>
            <a:ext cx="5314950" cy="385763"/>
          </a:xfrm>
        </p:spPr>
        <p:txBody>
          <a:bodyPr/>
          <a:lstStyle>
            <a:lvl1pPr marL="0" indent="0">
              <a:buFont typeface="Wingdings" pitchFamily="2" charset="2"/>
              <a:buNone/>
              <a:defRPr sz="18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0414CE5-4823-46FC-9612-986C7C39A668}"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F3787DC-8724-4FC9-8359-1FF3B0E656AB}"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CF2C20C-1F1B-4630-B93C-9E57BE86E2DF}"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2870CFF-CF92-46FC-BF30-1F1DA0A9A232}"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F3787DC-8724-4FC9-8359-1FF3B0E656AB}" type="slidenum">
              <a:rPr lang="he-IL"/>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B33E301-55A6-4353-A80D-FB7A5ACCC40E}"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E13C0BF-A5B3-45F4-BCDA-CA7EB89CBA8A}"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E1B365C-DBE7-472E-ADDC-68ACCC8FE3B4}"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4AF1247-735F-453B-AA0E-FBCDCB8910A1}"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2134CD8-648D-4913-82E4-C411194C1C55}"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eaLnBrk="0" hangingPunct="0">
              <a:defRPr/>
            </a:lvl1pPr>
          </a:lstStyle>
          <a:p>
            <a:pPr>
              <a:defRPr/>
            </a:pPr>
            <a:fld id="{721FD1D3-76CC-42CC-8FE7-23024099C7F8}" type="slidenum">
              <a:rPr lang="he-IL"/>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CF2C20C-1F1B-4630-B93C-9E57BE86E2DF}" type="slidenum">
              <a:rPr lang="he-IL"/>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2870CFF-CF92-46FC-BF30-1F1DA0A9A232}" type="slidenum">
              <a:rPr lang="he-IL"/>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B33E301-55A6-4353-A80D-FB7A5ACCC40E}" type="slidenum">
              <a:rPr lang="he-IL"/>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E13C0BF-A5B3-45F4-BCDA-CA7EB89CBA8A}"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9E16F52-746F-45EE-8716-A584A5DFBD07}" type="slidenum">
              <a:rPr lang="he-IL"/>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E1B365C-DBE7-472E-ADDC-68ACCC8FE3B4}" type="slidenum">
              <a:rPr lang="he-IL"/>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4AF1247-735F-453B-AA0E-FBCDCB8910A1}" type="slidenum">
              <a:rPr lang="he-IL"/>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2134CD8-648D-4913-82E4-C411194C1C55}" type="slidenum">
              <a:rPr lang="he-IL"/>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4E4C233-C50E-4406-BECE-5F353AC8DE43}"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9A4E82A-60CA-4778-A713-5C1AE7665E12}"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5286CD2-432B-43C3-8ED8-45777BB2A0DE}"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4A5BBBD6-E52D-42C2-8888-482EEEA98FDC}"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BB00DB2B-01C1-4275-8D3A-FEAFC9D26F95}"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E94E713-F840-4C83-B0A2-93F3F8ABB61B}"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FA339E3-D2A4-4600-A0CE-9D12FC5D7FB7}" type="slidenum">
              <a:rPr lang="he-IL"/>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53A88C1-6E4E-4C39-8AE2-1D06102112F7}"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3C08C39-225C-4340-9172-A060E5EA357B}"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8053723-0313-44D2-80EE-A77EC28FE725}"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58C8451-0D5E-40AB-8D55-007ED95824F0}"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2C3E502-78C7-42E8-A14E-435AB0E7E7B6}"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D04F8A8-1892-4924-97A2-1546E94D2030}"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BB908F4-544C-4929-B8A7-4A7C812AA4A8}"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47259851-CC90-4DC0-A97B-B9342F3CAC91}"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142F6AA2-970C-4B33-BFBC-AB9BE89AD8D7}"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053FF378-1052-4DFD-96BF-E1D50605175A}" type="slidenum">
              <a:rPr lang="he-IL"/>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7F0511CC-6588-4662-841D-A2718CA9942B}"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D89540C-4765-4783-8CAF-0704B1E8C247}"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7160781-BE0B-4174-A3DA-168C54BC0EFF}"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1BFA3A66-63E6-4F0E-BE9B-7221D6B8FD26}"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96319FD-F418-4546-A4AE-6FFD576681B2}"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40088" y="2671763"/>
            <a:ext cx="5314950" cy="434975"/>
          </a:xfrm>
          <a:ln/>
        </p:spPr>
        <p:txBody>
          <a:bodyPr/>
          <a:lstStyle>
            <a:lvl1pPr>
              <a:defRPr sz="2900"/>
            </a:lvl1pPr>
          </a:lstStyle>
          <a:p>
            <a:r>
              <a:rPr lang="he-IL"/>
              <a:t>לחץ כדי לערוך סגנון כותרת של תבנית בסיס</a:t>
            </a:r>
            <a:endParaRPr lang="en-US"/>
          </a:p>
        </p:txBody>
      </p:sp>
      <p:sp>
        <p:nvSpPr>
          <p:cNvPr id="167939" name="Rectangle 3"/>
          <p:cNvSpPr>
            <a:spLocks noGrp="1" noChangeArrowheads="1"/>
          </p:cNvSpPr>
          <p:nvPr>
            <p:ph type="subTitle" idx="1"/>
          </p:nvPr>
        </p:nvSpPr>
        <p:spPr>
          <a:xfrm>
            <a:off x="3240088" y="3228975"/>
            <a:ext cx="5314950" cy="385763"/>
          </a:xfrm>
        </p:spPr>
        <p:txBody>
          <a:bodyPr/>
          <a:lstStyle>
            <a:lvl1pPr marL="0" indent="0">
              <a:buFont typeface="Wingdings" pitchFamily="2" charset="2"/>
              <a:buNone/>
              <a:defRPr sz="18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0414CE5-4823-46FC-9612-986C7C39A668}"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F3787DC-8724-4FC9-8359-1FF3B0E656AB}"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CF2C20C-1F1B-4630-B93C-9E57BE86E2DF}"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2870CFF-CF92-46FC-BF30-1F1DA0A9A232}"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2C00A5AA-E86F-4F9B-8879-35C1649C2DF3}" type="slidenum">
              <a:rPr lang="he-IL"/>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B33E301-55A6-4353-A80D-FB7A5ACCC40E}"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E13C0BF-A5B3-45F4-BCDA-CA7EB89CBA8A}"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E1B365C-DBE7-472E-ADDC-68ACCC8FE3B4}"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4AF1247-735F-453B-AA0E-FBCDCB8910A1}"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2134CD8-648D-4913-82E4-C411194C1C55}"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9E16F52-746F-45EE-8716-A584A5DFBD07}"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FA339E3-D2A4-4600-A0CE-9D12FC5D7FB7}"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053FF378-1052-4DFD-96BF-E1D50605175A}"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A7199645-8885-420C-BE88-1CF4857F270C}" type="slidenum">
              <a:rPr lang="he-IL"/>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2C00A5AA-E86F-4F9B-8879-35C1649C2DF3}"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A7199645-8885-420C-BE88-1CF4857F270C}"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93E20A7-1AE2-48B5-8556-3A2F38EC5B9E}"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FB48360-BF45-4524-909D-B86B50C1B3D5}"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D40CA07-A58B-482D-AFA1-9B6F5E0D56E5}"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C4246D6-F13A-448D-9FA9-93556038A774}"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DDAC70A-D620-49BF-BE3A-723840E97244}"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40088" y="2671763"/>
            <a:ext cx="5314950" cy="434975"/>
          </a:xfrm>
          <a:ln/>
        </p:spPr>
        <p:txBody>
          <a:bodyPr/>
          <a:lstStyle>
            <a:lvl1pPr>
              <a:defRPr sz="2900"/>
            </a:lvl1pPr>
          </a:lstStyle>
          <a:p>
            <a:r>
              <a:rPr lang="he-IL"/>
              <a:t>לחץ כדי לערוך סגנון כותרת של תבנית בסיס</a:t>
            </a:r>
            <a:endParaRPr lang="en-US"/>
          </a:p>
        </p:txBody>
      </p:sp>
      <p:sp>
        <p:nvSpPr>
          <p:cNvPr id="167939" name="Rectangle 3"/>
          <p:cNvSpPr>
            <a:spLocks noGrp="1" noChangeArrowheads="1"/>
          </p:cNvSpPr>
          <p:nvPr>
            <p:ph type="subTitle" idx="1"/>
          </p:nvPr>
        </p:nvSpPr>
        <p:spPr>
          <a:xfrm>
            <a:off x="3240088" y="3228975"/>
            <a:ext cx="5314950" cy="385763"/>
          </a:xfrm>
        </p:spPr>
        <p:txBody>
          <a:bodyPr/>
          <a:lstStyle>
            <a:lvl1pPr marL="0" indent="0">
              <a:buFont typeface="Wingdings" pitchFamily="2" charset="2"/>
              <a:buNone/>
              <a:defRPr sz="18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0414CE5-4823-46FC-9612-986C7C39A668}"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F3787DC-8724-4FC9-8359-1FF3B0E656AB}"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93E20A7-1AE2-48B5-8556-3A2F38EC5B9E}" type="slidenum">
              <a:rPr lang="he-IL"/>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CF2C20C-1F1B-4630-B93C-9E57BE86E2DF}"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2870CFF-CF92-46FC-BF30-1F1DA0A9A232}"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B33E301-55A6-4353-A80D-FB7A5ACCC40E}"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9312700-E942-49A5-AFF5-983FAD0534CA}"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E13C0BF-A5B3-45F4-BCDA-CA7EB89CBA8A}"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E1B365C-DBE7-472E-ADDC-68ACCC8FE3B4}"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4AF1247-735F-453B-AA0E-FBCDCB8910A1}"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2134CD8-648D-4913-82E4-C411194C1C55}"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240088" y="2671763"/>
            <a:ext cx="5314950" cy="434975"/>
          </a:xfrm>
          <a:ln/>
        </p:spPr>
        <p:txBody>
          <a:bodyPr/>
          <a:lstStyle>
            <a:lvl1pPr>
              <a:defRPr sz="2900"/>
            </a:lvl1pPr>
          </a:lstStyle>
          <a:p>
            <a:r>
              <a:rPr lang="he-IL"/>
              <a:t>לחץ כדי לערוך סגנון כותרת של תבנית בסיס</a:t>
            </a:r>
            <a:endParaRPr lang="en-US"/>
          </a:p>
        </p:txBody>
      </p:sp>
      <p:sp>
        <p:nvSpPr>
          <p:cNvPr id="167939" name="Rectangle 3"/>
          <p:cNvSpPr>
            <a:spLocks noGrp="1" noChangeArrowheads="1"/>
          </p:cNvSpPr>
          <p:nvPr>
            <p:ph type="subTitle" idx="1"/>
          </p:nvPr>
        </p:nvSpPr>
        <p:spPr>
          <a:xfrm>
            <a:off x="3240088" y="3228975"/>
            <a:ext cx="5314950" cy="385763"/>
          </a:xfrm>
        </p:spPr>
        <p:txBody>
          <a:bodyPr/>
          <a:lstStyle>
            <a:lvl1pPr marL="0" indent="0">
              <a:buFont typeface="Wingdings" pitchFamily="2" charset="2"/>
              <a:buNone/>
              <a:defRPr sz="18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34F8C8F-3688-4AF9-A4EB-7B464DBB13B7}"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FB48360-BF45-4524-909D-B86B50C1B3D5}" type="slidenum">
              <a:rPr lang="he-IL"/>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1FCC3F9-8EEA-4C99-B91E-911F20D0E5A9}"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6C68FA3F-7E0B-4BE6-8E33-E84F276204B0}"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A918C084-DC87-4EE1-A62A-1548138BB7BB}"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B8213906-4EAC-437D-A6F6-A539C481FDC9}"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D2E3A96-1C1A-4B9D-AC41-4F01DED2139B}"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53EF446-0D40-4D43-83FC-E414269012E7}"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E28CB92-4161-46C2-B38A-6DDED3816D40}"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257684C-C887-46CF-9F8D-B4982E34CBCF}"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0CB8EB0-F260-4501-A4F8-E50B750D955E}"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240088" y="3500438"/>
            <a:ext cx="5314950" cy="434975"/>
          </a:xfrm>
          <a:ln/>
        </p:spPr>
        <p:txBody>
          <a:bodyPr/>
          <a:lstStyle>
            <a:lvl1pPr>
              <a:defRPr sz="2100"/>
            </a:lvl1pPr>
          </a:lstStyle>
          <a:p>
            <a:r>
              <a:rPr lang="he-IL"/>
              <a:t>לחץ כדי לערוך סגנון כותרת של תבנית בסיס</a:t>
            </a:r>
            <a:endParaRPr lang="en-US"/>
          </a:p>
        </p:txBody>
      </p:sp>
      <p:sp>
        <p:nvSpPr>
          <p:cNvPr id="165891" name="Rectangle 3"/>
          <p:cNvSpPr>
            <a:spLocks noGrp="1" noChangeArrowheads="1"/>
          </p:cNvSpPr>
          <p:nvPr>
            <p:ph type="subTitle" idx="1"/>
          </p:nvPr>
        </p:nvSpPr>
        <p:spPr>
          <a:xfrm>
            <a:off x="3240088" y="3857625"/>
            <a:ext cx="5314950" cy="385763"/>
          </a:xfrm>
        </p:spPr>
        <p:txBody>
          <a:bodyPr/>
          <a:lstStyle>
            <a:lvl1pPr marL="0" indent="0">
              <a:buFont typeface="Wingdings" pitchFamily="2" charset="2"/>
              <a:buNone/>
              <a:defRPr sz="1600" b="1">
                <a:solidFill>
                  <a:srgbClr val="CACACA"/>
                </a:solidFill>
              </a:defRPr>
            </a:lvl1pPr>
          </a:lstStyle>
          <a:p>
            <a:r>
              <a:rPr lang="he-IL"/>
              <a:t>לחץ כדי לערוך סגנון כותרת משנה של תבנית בסיס</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D40CA07-A58B-482D-AFA1-9B6F5E0D56E5}" type="slidenum">
              <a:rPr lang="he-IL"/>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E253DD9-E339-497D-A346-891AE95B89CC}"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43E4A3C-0E0D-4C3D-B38E-58FD3F437320}"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4863" y="1047750"/>
            <a:ext cx="4048125" cy="497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8FB2780-1802-4307-96E7-4CCC1C4E0ABF}"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DCA0583F-FDFA-4E94-A743-4B586CC807E5}"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5B809136-5C09-4C69-8602-9A8E8B8B315A}"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633E3DA-4F2D-418F-8890-78EC96A6DFEA}"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EE62CFF-EE68-49BD-A693-3B8FE099846B}"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7C514FE-ACB2-489A-89E8-34C0E737025F}"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7554958-50D3-444C-99C6-23A2BEEBA147}" type="slidenum">
              <a:rPr lang="he-IL">
                <a:solidFill>
                  <a:srgbClr val="000000"/>
                </a:solidFill>
              </a:rPr>
              <a:pPr>
                <a:defRPr/>
              </a:pPr>
              <a:t>‹#›</a:t>
            </a:fld>
            <a:endParaRPr 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47625"/>
            <a:ext cx="2062163"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4338" y="47625"/>
            <a:ext cx="6034087"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34C0156-F27B-4048-B750-9C64B508A775}" type="slidenum">
              <a:rPr lang="he-IL">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5.png"/><Relationship Id="rId2" Type="http://schemas.openxmlformats.org/officeDocument/2006/relationships/slideLayout" Target="../slideLayouts/slideLayout101.xml"/><Relationship Id="rId16" Type="http://schemas.openxmlformats.org/officeDocument/2006/relationships/image" Target="../media/image4.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7.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5.png"/><Relationship Id="rId2" Type="http://schemas.openxmlformats.org/officeDocument/2006/relationships/slideLayout" Target="../slideLayouts/slideLayout112.xml"/><Relationship Id="rId16" Type="http://schemas.openxmlformats.org/officeDocument/2006/relationships/image" Target="../media/image4.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3.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5.png"/><Relationship Id="rId2" Type="http://schemas.openxmlformats.org/officeDocument/2006/relationships/slideLayout" Target="../slideLayouts/slideLayout123.xml"/><Relationship Id="rId16" Type="http://schemas.openxmlformats.org/officeDocument/2006/relationships/image" Target="../media/image4.pn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3.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3.xml"/><Relationship Id="rId7" Type="http://schemas.openxmlformats.org/officeDocument/2006/relationships/image" Target="../media/image4.png"/><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7.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17" Type="http://schemas.openxmlformats.org/officeDocument/2006/relationships/image" Target="../media/image5.png"/><Relationship Id="rId2" Type="http://schemas.openxmlformats.org/officeDocument/2006/relationships/slideLayout" Target="../slideLayouts/slideLayout136.xml"/><Relationship Id="rId16" Type="http://schemas.openxmlformats.org/officeDocument/2006/relationships/image" Target="../media/image4.png"/><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image" Target="../media/image3.png"/><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5.xml"/><Relationship Id="rId7" Type="http://schemas.openxmlformats.org/officeDocument/2006/relationships/image" Target="../media/image4.png"/><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5.png"/><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5.png"/><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5.png"/><Relationship Id="rId2" Type="http://schemas.openxmlformats.org/officeDocument/2006/relationships/slideLayout" Target="../slideLayouts/slideLayout68.xml"/><Relationship Id="rId16" Type="http://schemas.openxmlformats.org/officeDocument/2006/relationships/image" Target="../media/image4.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5.png"/><Relationship Id="rId2" Type="http://schemas.openxmlformats.org/officeDocument/2006/relationships/slideLayout" Target="../slideLayouts/slideLayout79.xml"/><Relationship Id="rId16" Type="http://schemas.openxmlformats.org/officeDocument/2006/relationships/image" Target="../media/image4.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5.png"/><Relationship Id="rId2" Type="http://schemas.openxmlformats.org/officeDocument/2006/relationships/slideLayout" Target="../slideLayouts/slideLayout90.xml"/><Relationship Id="rId16" Type="http://schemas.openxmlformats.org/officeDocument/2006/relationships/image" Target="../media/image4.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3.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5123"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E7D7EC62-6163-4588-8B82-9989CA493BC2}"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4079"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1027"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latin typeface="Arial" charset="0"/>
                <a:cs typeface="Arial" charset="0"/>
              </a:defRPr>
            </a:lvl1pPr>
          </a:lstStyle>
          <a:p>
            <a:pPr>
              <a:defRPr/>
            </a:pPr>
            <a:fld id="{C0F3E50B-6696-4208-A32C-336D0B1C85ED}" type="slidenum">
              <a:rPr lang="he-IL">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6147"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6916"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FC08C71A-E5A4-4A0D-A03A-5CF84D05D01D}" type="slidenum">
              <a:rPr lang="he-IL">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5123"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E7D7EC62-6163-4588-8B82-9989CA493BC2}" type="slidenum">
              <a:rPr lang="he-IL">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9219" name="Rectangle 7"/>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033" name="Rectangle 9"/>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000">
                <a:solidFill>
                  <a:srgbClr val="000000"/>
                </a:solidFill>
                <a:latin typeface="Arial" charset="0"/>
                <a:cs typeface="Arial" charset="0"/>
              </a:defRPr>
            </a:lvl1pPr>
          </a:lstStyle>
          <a:p>
            <a:pPr>
              <a:defRPr/>
            </a:pPr>
            <a:fld id="{5BBAC770-FCA2-4052-B713-8E640621A19E}"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Lst>
  <p:hf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fontAlgn="base">
        <a:spcBef>
          <a:spcPct val="0"/>
        </a:spcBef>
        <a:spcAft>
          <a:spcPct val="0"/>
        </a:spcAft>
        <a:defRPr sz="2400" b="1">
          <a:solidFill>
            <a:schemeClr val="bg1"/>
          </a:solidFill>
          <a:latin typeface="Arial" charset="0"/>
          <a:cs typeface="Arial" charset="0"/>
        </a:defRPr>
      </a:lvl6pPr>
      <a:lvl7pPr marL="914400" algn="l" rtl="0" fontAlgn="base">
        <a:spcBef>
          <a:spcPct val="0"/>
        </a:spcBef>
        <a:spcAft>
          <a:spcPct val="0"/>
        </a:spcAft>
        <a:defRPr sz="2400" b="1">
          <a:solidFill>
            <a:schemeClr val="bg1"/>
          </a:solidFill>
          <a:latin typeface="Arial" charset="0"/>
          <a:cs typeface="Arial" charset="0"/>
        </a:defRPr>
      </a:lvl7pPr>
      <a:lvl8pPr marL="1371600" algn="l" rtl="0" fontAlgn="base">
        <a:spcBef>
          <a:spcPct val="0"/>
        </a:spcBef>
        <a:spcAft>
          <a:spcPct val="0"/>
        </a:spcAft>
        <a:defRPr sz="2400" b="1">
          <a:solidFill>
            <a:schemeClr val="bg1"/>
          </a:solidFill>
          <a:latin typeface="Arial" charset="0"/>
          <a:cs typeface="Arial" charset="0"/>
        </a:defRPr>
      </a:lvl8pPr>
      <a:lvl9pPr marL="1828800" algn="l" rtl="0" fontAlgn="base">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5"/>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6"/>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7"/>
        </a:buBlip>
        <a:defRPr>
          <a:solidFill>
            <a:schemeClr val="tx2"/>
          </a:solidFill>
          <a:latin typeface="+mn-lt"/>
          <a:cs typeface="+mn-cs"/>
        </a:defRPr>
      </a:lvl3pPr>
      <a:lvl4pPr marL="1600200" indent="-228600" algn="l" rtl="0" eaLnBrk="0" fontAlgn="base" hangingPunct="0">
        <a:spcBef>
          <a:spcPct val="70000"/>
        </a:spcBef>
        <a:spcAft>
          <a:spcPct val="0"/>
        </a:spcAft>
        <a:buBlip>
          <a:blip r:embed="rId8"/>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6147"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6916"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FC08C71A-E5A4-4A0D-A03A-5CF84D05D01D}" type="slidenum">
              <a:rPr lang="he-IL">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9219" name="Rectangle 7"/>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033" name="Rectangle 9"/>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000">
                <a:solidFill>
                  <a:srgbClr val="000000"/>
                </a:solidFill>
                <a:latin typeface="Arial" charset="0"/>
                <a:cs typeface="Arial" charset="0"/>
              </a:defRPr>
            </a:lvl1pPr>
          </a:lstStyle>
          <a:p>
            <a:pPr>
              <a:defRPr/>
            </a:pPr>
            <a:fld id="{5BBAC770-FCA2-4052-B713-8E640621A19E}"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4218" r:id="rId1"/>
    <p:sldLayoutId id="2147484220" r:id="rId2"/>
  </p:sldLayoutIdLst>
  <p:hf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fontAlgn="base">
        <a:spcBef>
          <a:spcPct val="0"/>
        </a:spcBef>
        <a:spcAft>
          <a:spcPct val="0"/>
        </a:spcAft>
        <a:defRPr sz="2400" b="1">
          <a:solidFill>
            <a:schemeClr val="bg1"/>
          </a:solidFill>
          <a:latin typeface="Arial" charset="0"/>
          <a:cs typeface="Arial" charset="0"/>
        </a:defRPr>
      </a:lvl6pPr>
      <a:lvl7pPr marL="914400" algn="l" rtl="0" fontAlgn="base">
        <a:spcBef>
          <a:spcPct val="0"/>
        </a:spcBef>
        <a:spcAft>
          <a:spcPct val="0"/>
        </a:spcAft>
        <a:defRPr sz="2400" b="1">
          <a:solidFill>
            <a:schemeClr val="bg1"/>
          </a:solidFill>
          <a:latin typeface="Arial" charset="0"/>
          <a:cs typeface="Arial" charset="0"/>
        </a:defRPr>
      </a:lvl7pPr>
      <a:lvl8pPr marL="1371600" algn="l" rtl="0" fontAlgn="base">
        <a:spcBef>
          <a:spcPct val="0"/>
        </a:spcBef>
        <a:spcAft>
          <a:spcPct val="0"/>
        </a:spcAft>
        <a:defRPr sz="2400" b="1">
          <a:solidFill>
            <a:schemeClr val="bg1"/>
          </a:solidFill>
          <a:latin typeface="Arial" charset="0"/>
          <a:cs typeface="Arial" charset="0"/>
        </a:defRPr>
      </a:lvl8pPr>
      <a:lvl9pPr marL="1828800" algn="l" rtl="0" fontAlgn="base">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5"/>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6"/>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7"/>
        </a:buBlip>
        <a:defRPr>
          <a:solidFill>
            <a:schemeClr val="tx2"/>
          </a:solidFill>
          <a:latin typeface="+mn-lt"/>
          <a:cs typeface="+mn-cs"/>
        </a:defRPr>
      </a:lvl3pPr>
      <a:lvl4pPr marL="1600200" indent="-228600" algn="l" rtl="0" eaLnBrk="0" fontAlgn="base" hangingPunct="0">
        <a:spcBef>
          <a:spcPct val="70000"/>
        </a:spcBef>
        <a:spcAft>
          <a:spcPct val="0"/>
        </a:spcAft>
        <a:buBlip>
          <a:blip r:embed="rId8"/>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6147"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6916"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FC08C71A-E5A4-4A0D-A03A-5CF84D05D01D}"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4080"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3075"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94956B11-367A-4D33-AB00-B4879D6FAFA9}" type="slidenum">
              <a:rPr lang="he-IL">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5123"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0A35EE53-6B83-450E-9FB2-6AC484684FCC}" type="slidenum">
              <a:rPr lang="he-IL">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6147"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6916"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FC08C71A-E5A4-4A0D-A03A-5CF84D05D01D}" type="slidenum">
              <a:rPr lang="he-IL">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5123"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E7D7EC62-6163-4588-8B82-9989CA493BC2}" type="slidenum">
              <a:rPr lang="he-IL">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6147"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6916"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FC08C71A-E5A4-4A0D-A03A-5CF84D05D01D}" type="slidenum">
              <a:rPr lang="he-IL">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4099"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6916"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defRPr>
            </a:lvl1pPr>
          </a:lstStyle>
          <a:p>
            <a:pPr>
              <a:defRPr/>
            </a:pPr>
            <a:fld id="{77EC738A-360F-4A72-A777-B50863B26165}" type="slidenum">
              <a:rPr lang="he-IL">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endParaRPr lang="en-US" smtClean="0"/>
          </a:p>
        </p:txBody>
      </p:sp>
      <p:sp>
        <p:nvSpPr>
          <p:cNvPr id="3075" name="Rectangle 3"/>
          <p:cNvSpPr>
            <a:spLocks noGrp="1" noChangeArrowheads="1"/>
          </p:cNvSpPr>
          <p:nvPr>
            <p:ph type="body" idx="1"/>
          </p:nvPr>
        </p:nvSpPr>
        <p:spPr bwMode="auto">
          <a:xfrm>
            <a:off x="414338" y="1047750"/>
            <a:ext cx="8248650" cy="4973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endParaRPr lang="en-US" smtClean="0"/>
          </a:p>
          <a:p>
            <a:pPr lvl="1"/>
            <a:r>
              <a:rPr lang="he-IL" smtClean="0"/>
              <a:t>רמה שנייה</a:t>
            </a:r>
            <a:endParaRPr lang="en-US" smtClean="0"/>
          </a:p>
          <a:p>
            <a:pPr lvl="2"/>
            <a:r>
              <a:rPr lang="he-IL" smtClean="0"/>
              <a:t>רמה שלישית</a:t>
            </a:r>
            <a:endParaRPr lang="en-US" smtClean="0"/>
          </a:p>
          <a:p>
            <a:pPr lvl="3"/>
            <a:r>
              <a:rPr lang="he-IL" smtClean="0"/>
              <a:t>רמה רביעית</a:t>
            </a:r>
            <a:endParaRPr lang="en-US" smtClean="0"/>
          </a:p>
        </p:txBody>
      </p:sp>
      <p:sp>
        <p:nvSpPr>
          <p:cNvPr id="164868" name="Rectangle 4"/>
          <p:cNvSpPr>
            <a:spLocks noGrp="1" noChangeArrowheads="1"/>
          </p:cNvSpPr>
          <p:nvPr>
            <p:ph type="sldNum" sz="quarter" idx="4"/>
          </p:nvPr>
        </p:nvSpPr>
        <p:spPr bwMode="auto">
          <a:xfrm>
            <a:off x="0" y="6557963"/>
            <a:ext cx="465138" cy="300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solidFill>
                  <a:schemeClr val="tx2"/>
                </a:solidFill>
                <a:latin typeface="Arial" charset="0"/>
                <a:cs typeface="Arial" charset="0"/>
              </a:defRPr>
            </a:lvl1pPr>
          </a:lstStyle>
          <a:p>
            <a:pPr>
              <a:defRPr/>
            </a:pPr>
            <a:fld id="{DF8DAF77-3699-47F3-A4E3-0B9A02AC9709}" type="slidenum">
              <a:rPr lang="he-IL">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342900" indent="-342900" algn="l" rtl="0" eaLnBrk="0" fontAlgn="base" hangingPunct="0">
        <a:spcBef>
          <a:spcPct val="70000"/>
        </a:spcBef>
        <a:spcAft>
          <a:spcPct val="0"/>
        </a:spcAft>
        <a:buClr>
          <a:srgbClr val="00502C"/>
        </a:buClr>
        <a:buFont typeface="Wingdings" pitchFamily="2" charset="2"/>
        <a:buBlip>
          <a:blip r:embed="rId14"/>
        </a:buBlip>
        <a:defRPr sz="2200">
          <a:solidFill>
            <a:schemeClr val="tx2"/>
          </a:solidFill>
          <a:latin typeface="+mn-lt"/>
          <a:ea typeface="+mn-ea"/>
          <a:cs typeface="+mn-cs"/>
        </a:defRPr>
      </a:lvl1pPr>
      <a:lvl2pPr marL="742950" indent="-285750" algn="l" rtl="0" eaLnBrk="0" fontAlgn="base" hangingPunct="0">
        <a:spcBef>
          <a:spcPct val="70000"/>
        </a:spcBef>
        <a:spcAft>
          <a:spcPct val="0"/>
        </a:spcAft>
        <a:buClr>
          <a:srgbClr val="007F47"/>
        </a:buClr>
        <a:buFont typeface="Wingdings" pitchFamily="2" charset="2"/>
        <a:buBlip>
          <a:blip r:embed="rId15"/>
        </a:buBlip>
        <a:defRPr sz="2000">
          <a:solidFill>
            <a:schemeClr val="tx2"/>
          </a:solidFill>
          <a:latin typeface="+mn-lt"/>
          <a:cs typeface="+mn-cs"/>
        </a:defRPr>
      </a:lvl2pPr>
      <a:lvl3pPr marL="1143000" indent="-228600" algn="l" rtl="0" eaLnBrk="0" fontAlgn="base" hangingPunct="0">
        <a:spcBef>
          <a:spcPct val="70000"/>
        </a:spcBef>
        <a:spcAft>
          <a:spcPct val="0"/>
        </a:spcAft>
        <a:buClr>
          <a:srgbClr val="777777"/>
        </a:buClr>
        <a:buFont typeface="Wingdings" pitchFamily="2" charset="2"/>
        <a:buBlip>
          <a:blip r:embed="rId16"/>
        </a:buBlip>
        <a:defRPr>
          <a:solidFill>
            <a:schemeClr val="tx2"/>
          </a:solidFill>
          <a:latin typeface="+mn-lt"/>
          <a:cs typeface="+mn-cs"/>
        </a:defRPr>
      </a:lvl3pPr>
      <a:lvl4pPr marL="1600200" indent="-228600" algn="l" rtl="0" eaLnBrk="0" fontAlgn="base" hangingPunct="0">
        <a:spcBef>
          <a:spcPct val="70000"/>
        </a:spcBef>
        <a:spcAft>
          <a:spcPct val="0"/>
        </a:spcAft>
        <a:buBlip>
          <a:blip r:embed="rId17"/>
        </a:buBlip>
        <a:defRPr sz="1600">
          <a:solidFill>
            <a:schemeClr val="tx2"/>
          </a:solidFill>
          <a:latin typeface="+mn-lt"/>
          <a:cs typeface="+mn-cs"/>
        </a:defRPr>
      </a:lvl4pPr>
      <a:lvl5pPr marL="2057400" indent="-228600" algn="r" rtl="1" eaLnBrk="0" fontAlgn="base" hangingPunct="0">
        <a:spcBef>
          <a:spcPct val="20000"/>
        </a:spcBef>
        <a:spcAft>
          <a:spcPct val="0"/>
        </a:spcAft>
        <a:buChar char="»"/>
        <a:defRPr sz="1600">
          <a:solidFill>
            <a:srgbClr val="004574"/>
          </a:solidFill>
          <a:latin typeface="+mn-lt"/>
          <a:cs typeface="+mn-cs"/>
        </a:defRPr>
      </a:lvl5pPr>
      <a:lvl6pPr marL="2514600" indent="-228600" algn="r" rtl="1" fontAlgn="base">
        <a:spcBef>
          <a:spcPct val="20000"/>
        </a:spcBef>
        <a:spcAft>
          <a:spcPct val="0"/>
        </a:spcAft>
        <a:buChar char="»"/>
        <a:defRPr sz="1600">
          <a:solidFill>
            <a:srgbClr val="004574"/>
          </a:solidFill>
          <a:latin typeface="+mn-lt"/>
          <a:cs typeface="+mn-cs"/>
        </a:defRPr>
      </a:lvl6pPr>
      <a:lvl7pPr marL="2971800" indent="-228600" algn="r" rtl="1" fontAlgn="base">
        <a:spcBef>
          <a:spcPct val="20000"/>
        </a:spcBef>
        <a:spcAft>
          <a:spcPct val="0"/>
        </a:spcAft>
        <a:buChar char="»"/>
        <a:defRPr sz="1600">
          <a:solidFill>
            <a:srgbClr val="004574"/>
          </a:solidFill>
          <a:latin typeface="+mn-lt"/>
          <a:cs typeface="+mn-cs"/>
        </a:defRPr>
      </a:lvl7pPr>
      <a:lvl8pPr marL="3429000" indent="-228600" algn="r" rtl="1" fontAlgn="base">
        <a:spcBef>
          <a:spcPct val="20000"/>
        </a:spcBef>
        <a:spcAft>
          <a:spcPct val="0"/>
        </a:spcAft>
        <a:buChar char="»"/>
        <a:defRPr sz="1600">
          <a:solidFill>
            <a:srgbClr val="004574"/>
          </a:solidFill>
          <a:latin typeface="+mn-lt"/>
          <a:cs typeface="+mn-cs"/>
        </a:defRPr>
      </a:lvl8pPr>
      <a:lvl9pPr marL="3886200" indent="-228600" algn="r" rtl="1" fontAlgn="base">
        <a:spcBef>
          <a:spcPct val="20000"/>
        </a:spcBef>
        <a:spcAft>
          <a:spcPct val="0"/>
        </a:spcAft>
        <a:buChar char="»"/>
        <a:defRPr sz="1600">
          <a:solidFill>
            <a:srgbClr val="00457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17.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8.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hyperlink" Target="http://www.yissum.co.il/technologies" TargetMode="External"/><Relationship Id="rId4" Type="http://schemas.openxmlformats.org/officeDocument/2006/relationships/oleObject" Target="../embeddings/Microsoft_Office_Excel_97-2003_Worksheet2.xls"/></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3" Type="http://schemas.openxmlformats.org/officeDocument/2006/relationships/image" Target="cid:image006.gif@01CA532B.EF7C7290" TargetMode="External"/><Relationship Id="rId18" Type="http://schemas.openxmlformats.org/officeDocument/2006/relationships/image" Target="../media/image55.png"/><Relationship Id="rId26" Type="http://schemas.openxmlformats.org/officeDocument/2006/relationships/image" Target="../media/image59.png"/><Relationship Id="rId39" Type="http://schemas.openxmlformats.org/officeDocument/2006/relationships/image" Target="cid:image007.gif@01CA532D.7A2E0330" TargetMode="External"/><Relationship Id="rId21" Type="http://schemas.openxmlformats.org/officeDocument/2006/relationships/hyperlink" Target="http://www.chiasmacorp.com/" TargetMode="External"/><Relationship Id="rId34" Type="http://schemas.openxmlformats.org/officeDocument/2006/relationships/image" Target="../media/image64.jpeg"/><Relationship Id="rId42" Type="http://schemas.openxmlformats.org/officeDocument/2006/relationships/hyperlink" Target="http://www.lifegoeson.info/index.html" TargetMode="External"/><Relationship Id="rId47" Type="http://schemas.openxmlformats.org/officeDocument/2006/relationships/image" Target="../media/image71.png"/><Relationship Id="rId50" Type="http://schemas.openxmlformats.org/officeDocument/2006/relationships/image" Target="../media/image73.jpeg"/><Relationship Id="rId55" Type="http://schemas.openxmlformats.org/officeDocument/2006/relationships/image" Target="../media/image78.emf"/><Relationship Id="rId63" Type="http://schemas.openxmlformats.org/officeDocument/2006/relationships/image" Target="../media/image86.gif"/><Relationship Id="rId7" Type="http://schemas.openxmlformats.org/officeDocument/2006/relationships/image" Target="../media/image49.png"/><Relationship Id="rId2" Type="http://schemas.openxmlformats.org/officeDocument/2006/relationships/slideLayout" Target="../slideLayouts/slideLayout18.xml"/><Relationship Id="rId16" Type="http://schemas.openxmlformats.org/officeDocument/2006/relationships/image" Target="../media/image54.png"/><Relationship Id="rId20" Type="http://schemas.openxmlformats.org/officeDocument/2006/relationships/image" Target="../media/image56.jpeg"/><Relationship Id="rId29" Type="http://schemas.openxmlformats.org/officeDocument/2006/relationships/image" Target="../media/image61.png"/><Relationship Id="rId41" Type="http://schemas.openxmlformats.org/officeDocument/2006/relationships/image" Target="cid:image005.gif@01CA532A.D0680410" TargetMode="External"/><Relationship Id="rId54" Type="http://schemas.openxmlformats.org/officeDocument/2006/relationships/image" Target="../media/image77.png"/><Relationship Id="rId62" Type="http://schemas.openxmlformats.org/officeDocument/2006/relationships/image" Target="../media/image85.jpeg"/><Relationship Id="rId1" Type="http://schemas.openxmlformats.org/officeDocument/2006/relationships/vmlDrawing" Target="../drawings/vmlDrawing3.vml"/><Relationship Id="rId6" Type="http://schemas.openxmlformats.org/officeDocument/2006/relationships/hyperlink" Target="http://www.mobileye.com/" TargetMode="External"/><Relationship Id="rId11" Type="http://schemas.openxmlformats.org/officeDocument/2006/relationships/image" Target="../media/image51.png"/><Relationship Id="rId24" Type="http://schemas.openxmlformats.org/officeDocument/2006/relationships/image" Target="../media/image58.jpeg"/><Relationship Id="rId32" Type="http://schemas.openxmlformats.org/officeDocument/2006/relationships/image" Target="../media/image63.png"/><Relationship Id="rId37" Type="http://schemas.openxmlformats.org/officeDocument/2006/relationships/image" Target="cid:image008.gif@01CA62BA.8E745C30" TargetMode="External"/><Relationship Id="rId40" Type="http://schemas.openxmlformats.org/officeDocument/2006/relationships/image" Target="../media/image68.png"/><Relationship Id="rId45" Type="http://schemas.openxmlformats.org/officeDocument/2006/relationships/image" Target="../media/image70.jpeg"/><Relationship Id="rId53" Type="http://schemas.openxmlformats.org/officeDocument/2006/relationships/image" Target="../media/image76.png"/><Relationship Id="rId58" Type="http://schemas.openxmlformats.org/officeDocument/2006/relationships/image" Target="../media/image81.png"/><Relationship Id="rId5" Type="http://schemas.openxmlformats.org/officeDocument/2006/relationships/image" Target="../media/image48.png"/><Relationship Id="rId15" Type="http://schemas.openxmlformats.org/officeDocument/2006/relationships/hyperlink" Target="http://www.ati.co.il/gene.html" TargetMode="External"/><Relationship Id="rId23" Type="http://schemas.openxmlformats.org/officeDocument/2006/relationships/hyperlink" Target="http://www.yissum.co.il/web/minisite_template.asp?ind=31" TargetMode="External"/><Relationship Id="rId28" Type="http://schemas.openxmlformats.org/officeDocument/2006/relationships/image" Target="../media/image60.png"/><Relationship Id="rId36" Type="http://schemas.openxmlformats.org/officeDocument/2006/relationships/image" Target="../media/image66.png"/><Relationship Id="rId49" Type="http://schemas.openxmlformats.org/officeDocument/2006/relationships/image" Target="cid:image001.gif@01CA532A.D0680410" TargetMode="External"/><Relationship Id="rId57" Type="http://schemas.openxmlformats.org/officeDocument/2006/relationships/image" Target="../media/image80.tiff"/><Relationship Id="rId61" Type="http://schemas.openxmlformats.org/officeDocument/2006/relationships/image" Target="../media/image84.emf"/><Relationship Id="rId10" Type="http://schemas.openxmlformats.org/officeDocument/2006/relationships/hyperlink" Target="http://www.ntt-inc.com/" TargetMode="External"/><Relationship Id="rId19" Type="http://schemas.openxmlformats.org/officeDocument/2006/relationships/hyperlink" Target="http://www.medgenics.com/" TargetMode="External"/><Relationship Id="rId31" Type="http://schemas.openxmlformats.org/officeDocument/2006/relationships/hyperlink" Target="http://www.sol-gel.com/" TargetMode="External"/><Relationship Id="rId44" Type="http://schemas.openxmlformats.org/officeDocument/2006/relationships/hyperlink" Target="http://www.yissum.co.il/web/minisite_template.asp?ind=8" TargetMode="External"/><Relationship Id="rId52" Type="http://schemas.openxmlformats.org/officeDocument/2006/relationships/image" Target="../media/image75.png"/><Relationship Id="rId60" Type="http://schemas.openxmlformats.org/officeDocument/2006/relationships/image" Target="../media/image83.jpeg"/><Relationship Id="rId65" Type="http://schemas.openxmlformats.org/officeDocument/2006/relationships/image" Target="../media/image88.gif"/><Relationship Id="rId4" Type="http://schemas.openxmlformats.org/officeDocument/2006/relationships/hyperlink" Target="http://www.biocancell.com/" TargetMode="External"/><Relationship Id="rId9" Type="http://schemas.openxmlformats.org/officeDocument/2006/relationships/image" Target="../media/image50.png"/><Relationship Id="rId14" Type="http://schemas.openxmlformats.org/officeDocument/2006/relationships/image" Target="../media/image53.jpeg"/><Relationship Id="rId22" Type="http://schemas.openxmlformats.org/officeDocument/2006/relationships/image" Target="../media/image57.png"/><Relationship Id="rId27" Type="http://schemas.openxmlformats.org/officeDocument/2006/relationships/hyperlink" Target="http://www.algen.co.il/" TargetMode="External"/><Relationship Id="rId30" Type="http://schemas.openxmlformats.org/officeDocument/2006/relationships/image" Target="../media/image62.png"/><Relationship Id="rId35" Type="http://schemas.openxmlformats.org/officeDocument/2006/relationships/image" Target="../media/image65.png"/><Relationship Id="rId43" Type="http://schemas.openxmlformats.org/officeDocument/2006/relationships/image" Target="../media/image69.png"/><Relationship Id="rId48" Type="http://schemas.openxmlformats.org/officeDocument/2006/relationships/image" Target="../media/image72.png"/><Relationship Id="rId56" Type="http://schemas.openxmlformats.org/officeDocument/2006/relationships/image" Target="../media/image79.png"/><Relationship Id="rId64" Type="http://schemas.openxmlformats.org/officeDocument/2006/relationships/image" Target="../media/image87.png"/><Relationship Id="rId8" Type="http://schemas.openxmlformats.org/officeDocument/2006/relationships/hyperlink" Target="http://www.realtimeradiography.com/" TargetMode="External"/><Relationship Id="rId51" Type="http://schemas.openxmlformats.org/officeDocument/2006/relationships/image" Target="../media/image74.png"/><Relationship Id="rId3" Type="http://schemas.openxmlformats.org/officeDocument/2006/relationships/notesSlide" Target="../notesSlides/notesSlide19.xml"/><Relationship Id="rId12" Type="http://schemas.openxmlformats.org/officeDocument/2006/relationships/image" Target="../media/image52.png"/><Relationship Id="rId17" Type="http://schemas.openxmlformats.org/officeDocument/2006/relationships/hyperlink" Target="http://www.novagali.com/" TargetMode="External"/><Relationship Id="rId25" Type="http://schemas.openxmlformats.org/officeDocument/2006/relationships/hyperlink" Target="http://www.musicgenome.com/" TargetMode="External"/><Relationship Id="rId33" Type="http://schemas.openxmlformats.org/officeDocument/2006/relationships/hyperlink" Target="http://www.nutralease.com/" TargetMode="External"/><Relationship Id="rId38" Type="http://schemas.openxmlformats.org/officeDocument/2006/relationships/image" Target="../media/image67.png"/><Relationship Id="rId46" Type="http://schemas.openxmlformats.org/officeDocument/2006/relationships/oleObject" Target="../embeddings/oleObject1.bin"/><Relationship Id="rId59" Type="http://schemas.openxmlformats.org/officeDocument/2006/relationships/image" Target="../media/image82.jpeg"/></Relationships>
</file>

<file path=ppt/slides/_rels/slide24.xml.rels><?xml version="1.0" encoding="UTF-8" standalone="yes"?>
<Relationships xmlns="http://schemas.openxmlformats.org/package/2006/relationships"><Relationship Id="rId8" Type="http://schemas.openxmlformats.org/officeDocument/2006/relationships/hyperlink" Target="http://images.google.co.il/imgres?imgurl=http://www.zooz.co.il/site_pics/agis-logo.gif&amp;imgrefurl=http://www.zooz.co.il/marketing_clients_list.shtml&amp;usg=__F-RJ68n0IuMhs9EbsbHI811eW7w=&amp;h=57&amp;w=82&amp;sz=1&amp;hl=iw&amp;start=12&amp;sig2=VgeiUnde9cAyi-gvTGE-Xw&amp;um=1&amp;tbnid=rTZNGEk6Wh_yCM:&amp;tbnh=52&amp;tbnw=75&amp;prev=/images?q=agis+logo&amp;hl=iw&amp;um=1&amp;ei=BGcvSvTFHseC_Aal64DOCg" TargetMode="External"/><Relationship Id="rId13" Type="http://schemas.openxmlformats.org/officeDocument/2006/relationships/image" Target="../media/image97.png"/><Relationship Id="rId3" Type="http://schemas.openxmlformats.org/officeDocument/2006/relationships/image" Target="../media/image89.jpeg"/><Relationship Id="rId7" Type="http://schemas.openxmlformats.org/officeDocument/2006/relationships/image" Target="../media/image92.png"/><Relationship Id="rId12" Type="http://schemas.openxmlformats.org/officeDocument/2006/relationships/image" Target="../media/image96.jpeg"/><Relationship Id="rId17" Type="http://schemas.openxmlformats.org/officeDocument/2006/relationships/image" Target="../media/image101.jpeg"/><Relationship Id="rId2" Type="http://schemas.openxmlformats.org/officeDocument/2006/relationships/notesSlide" Target="../notesSlides/notesSlide20.xml"/><Relationship Id="rId16" Type="http://schemas.openxmlformats.org/officeDocument/2006/relationships/image" Target="../media/image100.jpeg"/><Relationship Id="rId1" Type="http://schemas.openxmlformats.org/officeDocument/2006/relationships/slideLayout" Target="../slideLayouts/slideLayout7.xml"/><Relationship Id="rId6" Type="http://schemas.openxmlformats.org/officeDocument/2006/relationships/image" Target="../media/image91.jpeg"/><Relationship Id="rId11" Type="http://schemas.openxmlformats.org/officeDocument/2006/relationships/image" Target="../media/image95.png"/><Relationship Id="rId5" Type="http://schemas.openxmlformats.org/officeDocument/2006/relationships/image" Target="../media/image90.jpeg"/><Relationship Id="rId15" Type="http://schemas.openxmlformats.org/officeDocument/2006/relationships/image" Target="../media/image99.jpeg"/><Relationship Id="rId10" Type="http://schemas.openxmlformats.org/officeDocument/2006/relationships/image" Target="../media/image94.png"/><Relationship Id="rId4" Type="http://schemas.openxmlformats.org/officeDocument/2006/relationships/hyperlink" Target="http://images.google.co.il/imgres?imgurl=http://www.led.co.il/images/logo_philips.gif&amp;imgrefurl=http://www.led.co.il/&amp;usg=__L4HcRWTLuznXI5eTahsp0vfzDF8=&amp;h=50&amp;w=116&amp;sz=2&amp;hl=iw&amp;start=4&amp;sig2=UX1fsVyzCva51E2qI6dFMA&amp;um=1&amp;tbnid=5vJaiMqTnZLqeM:&amp;tbnh=38&amp;tbnw=87&amp;ei=YOO8SfHwG8-osAaUo4HqDg&amp;prev=/images?q=%D7%A4%D7%99%D7%9C%D7%99%D7%A4%D7%A1+%D7%9C%D7%95%D7%92%D7%95&amp;hl=iw&amp;um=1" TargetMode="External"/><Relationship Id="rId9" Type="http://schemas.openxmlformats.org/officeDocument/2006/relationships/image" Target="../media/image93.jpeg"/><Relationship Id="rId14" Type="http://schemas.openxmlformats.org/officeDocument/2006/relationships/image" Target="../media/image98.png"/></Relationships>
</file>

<file path=ppt/slides/_rels/slide25.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102.png"/><Relationship Id="rId7" Type="http://schemas.openxmlformats.org/officeDocument/2006/relationships/image" Target="../media/image105.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104.png"/><Relationship Id="rId5" Type="http://schemas.openxmlformats.org/officeDocument/2006/relationships/image" Target="../media/image103.jpeg"/><Relationship Id="rId4" Type="http://schemas.openxmlformats.org/officeDocument/2006/relationships/hyperlink" Target="http://images.google.co.il/imgres?imgurl=http://www.healthjockey.com/images/exelon-patch.jpg&amp;imgrefurl=http://www.healthjockey.com/2007/07/10/first-alzheimers-exelon-skin-patch-from-novartis-approved-by-the-fda/&amp;h=145&amp;w=320&amp;sz=25&amp;hl=iw&amp;start=4&amp;sig2=ybASXfkcc5F08Wiv3Bksyw&amp;usg=__CuTxMKxzhOY9VEOgFWAK9dxbMUA=&amp;tbnid=Zj7RJLxuAQILdM:&amp;tbnh=53&amp;tbnw=118&amp;ei=ckHXSLSWFIvI-ALnuK2yCw&amp;prev=/images?q=exelon&amp;gbv=2&amp;hl=iw"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7.jpeg"/><Relationship Id="rId7" Type="http://schemas.openxmlformats.org/officeDocument/2006/relationships/image" Target="../media/image111.jpe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jpeg"/></Relationships>
</file>

<file path=ppt/slides/_rels/slide27.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12.jpeg"/><Relationship Id="rId7" Type="http://schemas.openxmlformats.org/officeDocument/2006/relationships/image" Target="../media/image115.jpe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114.jpeg"/><Relationship Id="rId5" Type="http://schemas.openxmlformats.org/officeDocument/2006/relationships/image" Target="../media/image92.png"/><Relationship Id="rId4" Type="http://schemas.openxmlformats.org/officeDocument/2006/relationships/image" Target="../media/image113.jpeg"/><Relationship Id="rId9" Type="http://schemas.openxmlformats.org/officeDocument/2006/relationships/image" Target="../media/image95.png"/></Relationships>
</file>

<file path=ppt/slides/_rels/slide28.xml.rels><?xml version="1.0" encoding="UTF-8" standalone="yes"?>
<Relationships xmlns="http://schemas.openxmlformats.org/package/2006/relationships"><Relationship Id="rId8" Type="http://schemas.openxmlformats.org/officeDocument/2006/relationships/image" Target="../media/image121.jpeg"/><Relationship Id="rId3" Type="http://schemas.openxmlformats.org/officeDocument/2006/relationships/image" Target="../media/image117.jpeg"/><Relationship Id="rId7" Type="http://schemas.openxmlformats.org/officeDocument/2006/relationships/image" Target="../media/image120.jpe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119.jpeg"/><Relationship Id="rId5" Type="http://schemas.openxmlformats.org/officeDocument/2006/relationships/image" Target="../media/image113.jpeg"/><Relationship Id="rId4" Type="http://schemas.openxmlformats.org/officeDocument/2006/relationships/image" Target="../media/image1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124.png"/><Relationship Id="rId4" Type="http://schemas.openxmlformats.org/officeDocument/2006/relationships/image" Target="../media/image1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5.jpeg"/><Relationship Id="rId7" Type="http://schemas.openxmlformats.org/officeDocument/2006/relationships/image" Target="../media/image128.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127.jpeg"/><Relationship Id="rId5" Type="http://schemas.openxmlformats.org/officeDocument/2006/relationships/hyperlink" Target="http://images.google.co.il/imgres?imgurl=http://www.americanaustralian.org/attachments/wysiwyg/15701/goldman.jpg&amp;imgrefurl=http://www.americanaustralian.org/en/cms/?836&amp;h=300&amp;w=300&amp;sz=13&amp;hl=iw&amp;start=1&amp;sig2=-DISVArGG7JT_q5KzTxJLw&amp;usg=__Nhbr-2789Qo5xchsyJ4QDLkyYmY=&amp;tbnid=BaMIbhpKJVsz3M:&amp;tbnh=116&amp;tbnw=116&amp;ei=eGC1SIXFKIK60gX86v3HCg&amp;prev=/images?q=goldman+sachs&amp;gbv=2&amp;hl=iw" TargetMode="External"/><Relationship Id="rId4" Type="http://schemas.openxmlformats.org/officeDocument/2006/relationships/image" Target="../media/image126.png"/></Relationships>
</file>

<file path=ppt/slides/_rels/slide31.xml.rels><?xml version="1.0" encoding="UTF-8" standalone="yes"?>
<Relationships xmlns="http://schemas.openxmlformats.org/package/2006/relationships"><Relationship Id="rId3" Type="http://schemas.openxmlformats.org/officeDocument/2006/relationships/image" Target="../media/image129.gif"/><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131.jpeg"/><Relationship Id="rId4" Type="http://schemas.openxmlformats.org/officeDocument/2006/relationships/image" Target="../media/image130.jpeg"/></Relationships>
</file>

<file path=ppt/slides/_rels/slide32.xml.rels><?xml version="1.0" encoding="UTF-8" standalone="yes"?>
<Relationships xmlns="http://schemas.openxmlformats.org/package/2006/relationships"><Relationship Id="rId8" Type="http://schemas.openxmlformats.org/officeDocument/2006/relationships/image" Target="../media/image136.jpeg"/><Relationship Id="rId13" Type="http://schemas.openxmlformats.org/officeDocument/2006/relationships/image" Target="../media/image140.png"/><Relationship Id="rId3" Type="http://schemas.openxmlformats.org/officeDocument/2006/relationships/image" Target="../media/image132.jpeg"/><Relationship Id="rId7" Type="http://schemas.openxmlformats.org/officeDocument/2006/relationships/hyperlink" Target="http://www.yissum.co.il/upload/(IMG)1170703760.gif" TargetMode="External"/><Relationship Id="rId12" Type="http://schemas.openxmlformats.org/officeDocument/2006/relationships/image" Target="../media/image13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35.jpeg"/><Relationship Id="rId11" Type="http://schemas.openxmlformats.org/officeDocument/2006/relationships/image" Target="../media/image138.png"/><Relationship Id="rId5" Type="http://schemas.openxmlformats.org/officeDocument/2006/relationships/image" Target="../media/image134.jpeg"/><Relationship Id="rId10" Type="http://schemas.openxmlformats.org/officeDocument/2006/relationships/image" Target="../media/image137.jpeg"/><Relationship Id="rId4" Type="http://schemas.openxmlformats.org/officeDocument/2006/relationships/image" Target="../media/image133.jpeg"/><Relationship Id="rId9" Type="http://schemas.openxmlformats.org/officeDocument/2006/relationships/hyperlink" Target="http://images.google.co.il/imgres?imgurl=http://www.chemipal.co.il/Heb/_Uploads/67LogoTrimaNew.jpg&amp;imgrefurl=http://www.chemipal.co.il/Heb/Index.asp?CategoryID=89&amp;usg=__dKA1Irh0irzDZ7l9h9L4Ej6T-fM=&amp;h=80&amp;w=120&amp;sz=30&amp;hl=iw&amp;start=4&amp;sig2=rDXKAHYDsNkm0WgyagvhNw&amp;um=1&amp;tbnid=0LSVEOhYj0kjtM:&amp;tbnh=59&amp;tbnw=88&amp;prev=/images?q=trima+logo&amp;hl=iw&amp;um=1&amp;ei=AtEvSuntK8eQsAaV-fSzCQ" TargetMode="External"/><Relationship Id="rId14" Type="http://schemas.openxmlformats.org/officeDocument/2006/relationships/image" Target="../media/image141.png"/></Relationships>
</file>

<file path=ppt/slides/_rels/slide33.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142.jpeg"/><Relationship Id="rId1" Type="http://schemas.openxmlformats.org/officeDocument/2006/relationships/slideLayout" Target="../slideLayouts/slideLayout7.xml"/><Relationship Id="rId4" Type="http://schemas.openxmlformats.org/officeDocument/2006/relationships/image" Target="../media/image144.gif"/></Relationships>
</file>

<file path=ppt/slides/_rels/slide3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6.png"/></Relationships>
</file>

<file path=ppt/slides/_rels/slide35.xml.rels><?xml version="1.0" encoding="UTF-8" standalone="yes"?>
<Relationships xmlns="http://schemas.openxmlformats.org/package/2006/relationships"><Relationship Id="rId8" Type="http://schemas.openxmlformats.org/officeDocument/2006/relationships/image" Target="../media/image152.jpe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150.jpeg"/><Relationship Id="rId5" Type="http://schemas.openxmlformats.org/officeDocument/2006/relationships/image" Target="../media/image149.jpeg"/><Relationship Id="rId10" Type="http://schemas.openxmlformats.org/officeDocument/2006/relationships/image" Target="../media/image154.png"/><Relationship Id="rId4" Type="http://schemas.openxmlformats.org/officeDocument/2006/relationships/image" Target="../media/image148.jpeg"/><Relationship Id="rId9" Type="http://schemas.openxmlformats.org/officeDocument/2006/relationships/image" Target="../media/image15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0.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jpeg"/><Relationship Id="rId1" Type="http://schemas.openxmlformats.org/officeDocument/2006/relationships/slideLayout" Target="../slideLayouts/slideLayout7.xml"/><Relationship Id="rId6" Type="http://schemas.openxmlformats.org/officeDocument/2006/relationships/image" Target="../media/image159.jpeg"/><Relationship Id="rId5" Type="http://schemas.openxmlformats.org/officeDocument/2006/relationships/image" Target="../media/image158.png"/><Relationship Id="rId4" Type="http://schemas.openxmlformats.org/officeDocument/2006/relationships/image" Target="../media/image15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7.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9.png"/><Relationship Id="rId10" Type="http://schemas.microsoft.com/office/2007/relationships/diagramDrawing" Target="../diagrams/drawing1.xml"/><Relationship Id="rId4" Type="http://schemas.openxmlformats.org/officeDocument/2006/relationships/image" Target="../media/image18.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6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7.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3240088" y="3160713"/>
            <a:ext cx="5314950" cy="434975"/>
          </a:xfrm>
          <a:prstGeom prst="rect">
            <a:avLst/>
          </a:prstGeom>
          <a:noFill/>
          <a:ln w="9525" algn="ctr">
            <a:noFill/>
            <a:miter lim="800000"/>
            <a:headEnd/>
            <a:tailEnd/>
          </a:ln>
        </p:spPr>
        <p:txBody>
          <a:bodyPr anchor="ctr"/>
          <a:lstStyle/>
          <a:p>
            <a:pPr algn="l" rtl="0">
              <a:defRPr/>
            </a:pPr>
            <a:r>
              <a:rPr lang="en-US" sz="2000" b="1" kern="0" dirty="0">
                <a:solidFill>
                  <a:srgbClr val="FFFFFF"/>
                </a:solidFill>
                <a:latin typeface="Arial"/>
                <a:cs typeface="Arial"/>
              </a:rPr>
              <a:t>An Introduction to Yissum</a:t>
            </a:r>
          </a:p>
        </p:txBody>
      </p:sp>
      <p:sp>
        <p:nvSpPr>
          <p:cNvPr id="9" name="Rectangle 5"/>
          <p:cNvSpPr>
            <a:spLocks noGrp="1" noChangeArrowheads="1"/>
          </p:cNvSpPr>
          <p:nvPr>
            <p:ph type="ctrTitle"/>
          </p:nvPr>
        </p:nvSpPr>
        <p:spPr>
          <a:xfrm>
            <a:off x="3240088" y="3570288"/>
            <a:ext cx="5903912" cy="753518"/>
          </a:xfrm>
        </p:spPr>
        <p:txBody>
          <a:bodyPr/>
          <a:lstStyle/>
          <a:p>
            <a:pPr eaLnBrk="1" hangingPunct="1">
              <a:defRPr/>
            </a:pPr>
            <a:r>
              <a:rPr lang="en-US" sz="1800" dirty="0" smtClean="0">
                <a:solidFill>
                  <a:srgbClr val="CACACA"/>
                </a:solidFill>
                <a:latin typeface="+mn-lt"/>
                <a:ea typeface="+mn-ea"/>
                <a:cs typeface="+mn-cs"/>
              </a:rPr>
              <a:t>Gustavo Fuchs – Business &amp; IP Intelligence Officer</a:t>
            </a:r>
            <a:br>
              <a:rPr lang="en-US" sz="1800" dirty="0" smtClean="0">
                <a:solidFill>
                  <a:srgbClr val="CACACA"/>
                </a:solidFill>
                <a:latin typeface="+mn-lt"/>
                <a:ea typeface="+mn-ea"/>
                <a:cs typeface="+mn-cs"/>
              </a:rPr>
            </a:br>
            <a:endParaRPr lang="en-US" sz="1800" dirty="0" smtClean="0">
              <a:solidFill>
                <a:srgbClr val="CACACA"/>
              </a:solidFill>
              <a:latin typeface="+mn-lt"/>
              <a:ea typeface="+mn-ea"/>
              <a:cs typeface="+mn-cs"/>
            </a:endParaRPr>
          </a:p>
        </p:txBody>
      </p:sp>
      <p:pic>
        <p:nvPicPr>
          <p:cNvPr id="570369" name="Picture 1"/>
          <p:cNvPicPr>
            <a:picLocks noChangeAspect="1" noChangeArrowheads="1"/>
          </p:cNvPicPr>
          <p:nvPr/>
        </p:nvPicPr>
        <p:blipFill>
          <a:blip r:embed="rId3" cstate="print"/>
          <a:srcRect/>
          <a:stretch>
            <a:fillRect/>
          </a:stretch>
        </p:blipFill>
        <p:spPr bwMode="auto">
          <a:xfrm>
            <a:off x="885833" y="5207598"/>
            <a:ext cx="2915458" cy="549783"/>
          </a:xfrm>
          <a:prstGeom prst="rect">
            <a:avLst/>
          </a:prstGeom>
          <a:noFill/>
          <a:ln w="9525">
            <a:noFill/>
            <a:miter lim="800000"/>
            <a:headEnd/>
            <a:tailEnd/>
          </a:ln>
        </p:spPr>
      </p:pic>
      <p:pic>
        <p:nvPicPr>
          <p:cNvPr id="570370" name="Picture 2"/>
          <p:cNvPicPr>
            <a:picLocks noChangeAspect="1" noChangeArrowheads="1"/>
          </p:cNvPicPr>
          <p:nvPr/>
        </p:nvPicPr>
        <p:blipFill>
          <a:blip r:embed="rId4" cstate="print"/>
          <a:srcRect/>
          <a:stretch>
            <a:fillRect/>
          </a:stretch>
        </p:blipFill>
        <p:spPr bwMode="auto">
          <a:xfrm>
            <a:off x="842976" y="5835020"/>
            <a:ext cx="2960370" cy="655511"/>
          </a:xfrm>
          <a:prstGeom prst="rect">
            <a:avLst/>
          </a:prstGeom>
          <a:noFill/>
          <a:ln w="9525">
            <a:noFill/>
            <a:miter lim="800000"/>
            <a:headEnd/>
            <a:tailEnd/>
          </a:ln>
        </p:spPr>
      </p:pic>
      <p:pic>
        <p:nvPicPr>
          <p:cNvPr id="570371" name="Picture 3"/>
          <p:cNvPicPr>
            <a:picLocks noChangeAspect="1" noChangeArrowheads="1"/>
          </p:cNvPicPr>
          <p:nvPr/>
        </p:nvPicPr>
        <p:blipFill>
          <a:blip r:embed="rId5" cstate="print"/>
          <a:srcRect/>
          <a:stretch>
            <a:fillRect/>
          </a:stretch>
        </p:blipFill>
        <p:spPr bwMode="auto">
          <a:xfrm>
            <a:off x="940526" y="4518393"/>
            <a:ext cx="8193654" cy="437007"/>
          </a:xfrm>
          <a:prstGeom prst="rect">
            <a:avLst/>
          </a:prstGeom>
          <a:noFill/>
          <a:ln w="9525">
            <a:noFill/>
            <a:miter lim="800000"/>
            <a:headEnd/>
            <a:tailEnd/>
          </a:ln>
        </p:spPr>
      </p:pic>
      <p:pic>
        <p:nvPicPr>
          <p:cNvPr id="570372" name="Picture 4"/>
          <p:cNvPicPr>
            <a:picLocks noChangeAspect="1" noChangeArrowheads="1"/>
          </p:cNvPicPr>
          <p:nvPr/>
        </p:nvPicPr>
        <p:blipFill>
          <a:blip r:embed="rId6" cstate="print"/>
          <a:srcRect/>
          <a:stretch>
            <a:fillRect/>
          </a:stretch>
        </p:blipFill>
        <p:spPr bwMode="auto">
          <a:xfrm>
            <a:off x="4454427" y="5412921"/>
            <a:ext cx="3853543" cy="342900"/>
          </a:xfrm>
          <a:prstGeom prst="rect">
            <a:avLst/>
          </a:prstGeom>
          <a:noFill/>
          <a:ln w="9525">
            <a:noFill/>
            <a:miter lim="800000"/>
            <a:headEnd/>
            <a:tailEnd/>
          </a:ln>
        </p:spPr>
      </p:pic>
      <p:pic>
        <p:nvPicPr>
          <p:cNvPr id="570373" name="Picture 5"/>
          <p:cNvPicPr>
            <a:picLocks noChangeAspect="1" noChangeArrowheads="1"/>
          </p:cNvPicPr>
          <p:nvPr/>
        </p:nvPicPr>
        <p:blipFill>
          <a:blip r:embed="rId7" cstate="print"/>
          <a:srcRect/>
          <a:stretch>
            <a:fillRect/>
          </a:stretch>
        </p:blipFill>
        <p:spPr bwMode="auto">
          <a:xfrm>
            <a:off x="5147985" y="5838008"/>
            <a:ext cx="2714625"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6" name="Picture 10" descr="Structure"/>
          <p:cNvPicPr>
            <a:picLocks noChangeAspect="1" noChangeArrowheads="1"/>
          </p:cNvPicPr>
          <p:nvPr/>
        </p:nvPicPr>
        <p:blipFill>
          <a:blip r:embed="rId3" cstate="print"/>
          <a:srcRect/>
          <a:stretch>
            <a:fillRect/>
          </a:stretch>
        </p:blipFill>
        <p:spPr bwMode="auto">
          <a:xfrm>
            <a:off x="973138" y="955675"/>
            <a:ext cx="7172325" cy="5305425"/>
          </a:xfrm>
          <a:prstGeom prst="rect">
            <a:avLst/>
          </a:prstGeom>
          <a:noFill/>
        </p:spPr>
      </p:pic>
      <p:sp>
        <p:nvSpPr>
          <p:cNvPr id="39938" name="Slide Number Placeholder 1"/>
          <p:cNvSpPr>
            <a:spLocks noGrp="1"/>
          </p:cNvSpPr>
          <p:nvPr>
            <p:ph type="sldNum" sz="quarter" idx="10"/>
          </p:nvPr>
        </p:nvSpPr>
        <p:spPr>
          <a:noFill/>
        </p:spPr>
        <p:txBody>
          <a:bodyPr/>
          <a:lstStyle/>
          <a:p>
            <a:fld id="{43E92692-49FA-4EF7-9643-6D84CE18536F}" type="slidenum">
              <a:rPr lang="he-IL" smtClean="0">
                <a:solidFill>
                  <a:srgbClr val="000000"/>
                </a:solidFill>
              </a:rPr>
              <a:pPr/>
              <a:t>10</a:t>
            </a:fld>
            <a:endParaRPr lang="en-US" smtClean="0">
              <a:solidFill>
                <a:srgbClr val="000000"/>
              </a:solidFill>
            </a:endParaRPr>
          </a:p>
        </p:txBody>
      </p:sp>
      <p:sp>
        <p:nvSpPr>
          <p:cNvPr id="39939" name="Rectangle 9"/>
          <p:cNvSpPr>
            <a:spLocks noGrp="1" noChangeArrowheads="1"/>
          </p:cNvSpPr>
          <p:nvPr>
            <p:ph type="title" idx="4294967295"/>
          </p:nvPr>
        </p:nvSpPr>
        <p:spPr/>
        <p:txBody>
          <a:bodyPr/>
          <a:lstStyle/>
          <a:p>
            <a:pPr eaLnBrk="1" hangingPunct="1"/>
            <a:r>
              <a:rPr lang="en-US" dirty="0" smtClean="0"/>
              <a:t>The Chain</a:t>
            </a:r>
          </a:p>
        </p:txBody>
      </p:sp>
      <p:sp>
        <p:nvSpPr>
          <p:cNvPr id="39942" name="Rectangle 2"/>
          <p:cNvSpPr>
            <a:spLocks noChangeArrowheads="1"/>
          </p:cNvSpPr>
          <p:nvPr/>
        </p:nvSpPr>
        <p:spPr bwMode="auto">
          <a:xfrm>
            <a:off x="3991219" y="3406775"/>
            <a:ext cx="1208088" cy="537070"/>
          </a:xfrm>
          <a:prstGeom prst="rect">
            <a:avLst/>
          </a:prstGeom>
          <a:noFill/>
          <a:ln w="9525">
            <a:noFill/>
            <a:miter lim="800000"/>
            <a:headEnd/>
            <a:tailEnd/>
          </a:ln>
        </p:spPr>
        <p:txBody>
          <a:bodyPr>
            <a:spAutoFit/>
          </a:bodyPr>
          <a:lstStyle/>
          <a:p>
            <a:pPr algn="ctr" rtl="0">
              <a:lnSpc>
                <a:spcPct val="85000"/>
              </a:lnSpc>
            </a:pPr>
            <a:r>
              <a:rPr lang="en-US" sz="1700" b="1" dirty="0">
                <a:solidFill>
                  <a:srgbClr val="A91F22"/>
                </a:solidFill>
                <a:cs typeface="Times New Roman" pitchFamily="18" charset="0"/>
              </a:rPr>
              <a:t>Business leaders</a:t>
            </a:r>
          </a:p>
        </p:txBody>
      </p:sp>
      <p:sp>
        <p:nvSpPr>
          <p:cNvPr id="39943" name="Rectangle 3"/>
          <p:cNvSpPr>
            <a:spLocks noChangeArrowheads="1"/>
          </p:cNvSpPr>
          <p:nvPr/>
        </p:nvSpPr>
        <p:spPr bwMode="auto">
          <a:xfrm>
            <a:off x="5873749" y="4243388"/>
            <a:ext cx="1476620" cy="759439"/>
          </a:xfrm>
          <a:prstGeom prst="rect">
            <a:avLst/>
          </a:prstGeom>
          <a:noFill/>
          <a:ln w="9525">
            <a:noFill/>
            <a:miter lim="800000"/>
            <a:headEnd/>
            <a:tailEnd/>
          </a:ln>
        </p:spPr>
        <p:txBody>
          <a:bodyPr wrap="square">
            <a:spAutoFit/>
          </a:bodyPr>
          <a:lstStyle/>
          <a:p>
            <a:pPr algn="ctr" rtl="0">
              <a:lnSpc>
                <a:spcPct val="85000"/>
              </a:lnSpc>
            </a:pPr>
            <a:r>
              <a:rPr lang="en-US" sz="1700" b="1" dirty="0">
                <a:solidFill>
                  <a:srgbClr val="5F5F5F"/>
                </a:solidFill>
                <a:cs typeface="Times New Roman" pitchFamily="18" charset="0"/>
              </a:rPr>
              <a:t>Business-oriented </a:t>
            </a:r>
          </a:p>
          <a:p>
            <a:pPr algn="ctr" rtl="0">
              <a:lnSpc>
                <a:spcPct val="85000"/>
              </a:lnSpc>
            </a:pPr>
            <a:r>
              <a:rPr lang="en-US" sz="1700" b="1" dirty="0">
                <a:solidFill>
                  <a:srgbClr val="5F5F5F"/>
                </a:solidFill>
                <a:cs typeface="Times New Roman" pitchFamily="18" charset="0"/>
              </a:rPr>
              <a:t>organization </a:t>
            </a:r>
          </a:p>
        </p:txBody>
      </p:sp>
      <p:sp>
        <p:nvSpPr>
          <p:cNvPr id="39944" name="Rectangle 4"/>
          <p:cNvSpPr>
            <a:spLocks noChangeArrowheads="1"/>
          </p:cNvSpPr>
          <p:nvPr/>
        </p:nvSpPr>
        <p:spPr bwMode="auto">
          <a:xfrm>
            <a:off x="1805355" y="2206625"/>
            <a:ext cx="1577242" cy="574675"/>
          </a:xfrm>
          <a:prstGeom prst="rect">
            <a:avLst/>
          </a:prstGeom>
          <a:noFill/>
          <a:ln w="9525">
            <a:noFill/>
            <a:miter lim="800000"/>
            <a:headEnd/>
            <a:tailEnd/>
          </a:ln>
        </p:spPr>
        <p:txBody>
          <a:bodyPr anchor="ctr"/>
          <a:lstStyle/>
          <a:p>
            <a:pPr algn="ctr" rtl="0">
              <a:lnSpc>
                <a:spcPct val="85000"/>
              </a:lnSpc>
            </a:pPr>
            <a:r>
              <a:rPr lang="en-US" sz="1700" b="1" dirty="0">
                <a:solidFill>
                  <a:srgbClr val="6F070D"/>
                </a:solidFill>
                <a:cs typeface="Times New Roman" pitchFamily="18" charset="0"/>
              </a:rPr>
              <a:t>Non-profit </a:t>
            </a:r>
          </a:p>
          <a:p>
            <a:pPr algn="ctr" rtl="0">
              <a:lnSpc>
                <a:spcPct val="85000"/>
              </a:lnSpc>
            </a:pPr>
            <a:r>
              <a:rPr lang="en-US" sz="1700" b="1" dirty="0">
                <a:solidFill>
                  <a:srgbClr val="6F070D"/>
                </a:solidFill>
                <a:cs typeface="Times New Roman" pitchFamily="18" charset="0"/>
              </a:rPr>
              <a:t>organization</a:t>
            </a:r>
          </a:p>
        </p:txBody>
      </p:sp>
      <p:pic>
        <p:nvPicPr>
          <p:cNvPr id="39948" name="Picture 12" descr="Structure-Text-01"/>
          <p:cNvPicPr>
            <a:picLocks noChangeAspect="1" noChangeArrowheads="1"/>
          </p:cNvPicPr>
          <p:nvPr/>
        </p:nvPicPr>
        <p:blipFill>
          <a:blip r:embed="rId4" cstate="print"/>
          <a:srcRect/>
          <a:stretch>
            <a:fillRect/>
          </a:stretch>
        </p:blipFill>
        <p:spPr bwMode="auto">
          <a:xfrm rot="1020000">
            <a:off x="1585942" y="1217967"/>
            <a:ext cx="2377440" cy="1164532"/>
          </a:xfrm>
          <a:prstGeom prst="rect">
            <a:avLst/>
          </a:prstGeom>
          <a:noFill/>
        </p:spPr>
      </p:pic>
      <p:pic>
        <p:nvPicPr>
          <p:cNvPr id="39949" name="Picture 13" descr="Structure-Text-02"/>
          <p:cNvPicPr>
            <a:picLocks noChangeAspect="1" noChangeArrowheads="1"/>
          </p:cNvPicPr>
          <p:nvPr/>
        </p:nvPicPr>
        <p:blipFill>
          <a:blip r:embed="rId5" cstate="print"/>
          <a:srcRect/>
          <a:stretch>
            <a:fillRect/>
          </a:stretch>
        </p:blipFill>
        <p:spPr bwMode="auto">
          <a:xfrm rot="360000">
            <a:off x="3498116" y="2197099"/>
            <a:ext cx="2194560" cy="690945"/>
          </a:xfrm>
          <a:prstGeom prst="rect">
            <a:avLst/>
          </a:prstGeom>
          <a:noFill/>
        </p:spPr>
      </p:pic>
      <p:pic>
        <p:nvPicPr>
          <p:cNvPr id="39950" name="Picture 14" descr="Structure-Text-03"/>
          <p:cNvPicPr>
            <a:picLocks noChangeAspect="1" noChangeArrowheads="1"/>
          </p:cNvPicPr>
          <p:nvPr/>
        </p:nvPicPr>
        <p:blipFill>
          <a:blip r:embed="rId6" cstate="print"/>
          <a:srcRect/>
          <a:stretch>
            <a:fillRect/>
          </a:stretch>
        </p:blipFill>
        <p:spPr bwMode="auto">
          <a:xfrm rot="180000">
            <a:off x="6031767" y="3079748"/>
            <a:ext cx="901803" cy="228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l" rtl="0"/>
            <a:r>
              <a:rPr lang="en-US" sz="2800" b="1" kern="0" dirty="0" err="1" smtClean="0">
                <a:solidFill>
                  <a:srgbClr val="FFFFFF"/>
                </a:solidFill>
                <a:latin typeface="Arial"/>
                <a:cs typeface="Arial"/>
              </a:rPr>
              <a:t>Yissum’s</a:t>
            </a:r>
            <a:r>
              <a:rPr lang="en-US" sz="2800" b="1" kern="0" dirty="0" smtClean="0">
                <a:solidFill>
                  <a:srgbClr val="FFFFFF"/>
                </a:solidFill>
                <a:latin typeface="Arial"/>
                <a:cs typeface="Arial"/>
              </a:rPr>
              <a:t> Organizational Structure</a:t>
            </a:r>
          </a:p>
        </p:txBody>
      </p:sp>
      <p:sp>
        <p:nvSpPr>
          <p:cNvPr id="4" name="Rounded Rectangle 3"/>
          <p:cNvSpPr/>
          <p:nvPr/>
        </p:nvSpPr>
        <p:spPr bwMode="auto">
          <a:xfrm>
            <a:off x="2327563" y="918408"/>
            <a:ext cx="1440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CEO</a:t>
            </a:r>
            <a:endParaRPr lang="he-IL" dirty="0" smtClean="0">
              <a:solidFill>
                <a:srgbClr val="000022"/>
              </a:solidFill>
              <a:cs typeface="Arial"/>
            </a:endParaRPr>
          </a:p>
        </p:txBody>
      </p:sp>
      <p:sp>
        <p:nvSpPr>
          <p:cNvPr id="5" name="Rounded Rectangle 4"/>
          <p:cNvSpPr/>
          <p:nvPr/>
        </p:nvSpPr>
        <p:spPr bwMode="auto">
          <a:xfrm>
            <a:off x="413657" y="3364871"/>
            <a:ext cx="1908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IP</a:t>
            </a:r>
          </a:p>
          <a:p>
            <a:pPr algn="ctr" rtl="0"/>
            <a:r>
              <a:rPr lang="en-US" dirty="0" smtClean="0">
                <a:solidFill>
                  <a:srgbClr val="000022"/>
                </a:solidFill>
                <a:cs typeface="Arial"/>
              </a:rPr>
              <a:t>Department</a:t>
            </a:r>
            <a:endParaRPr lang="he-IL" dirty="0" smtClean="0">
              <a:solidFill>
                <a:srgbClr val="000022"/>
              </a:solidFill>
              <a:cs typeface="Arial"/>
            </a:endParaRPr>
          </a:p>
        </p:txBody>
      </p:sp>
      <p:sp>
        <p:nvSpPr>
          <p:cNvPr id="6" name="Rounded Rectangle 5"/>
          <p:cNvSpPr/>
          <p:nvPr/>
        </p:nvSpPr>
        <p:spPr bwMode="auto">
          <a:xfrm>
            <a:off x="2454182" y="3364871"/>
            <a:ext cx="1908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Business Dev.</a:t>
            </a:r>
          </a:p>
          <a:p>
            <a:pPr algn="ctr" rtl="0"/>
            <a:r>
              <a:rPr lang="en-US" dirty="0" smtClean="0">
                <a:solidFill>
                  <a:srgbClr val="000022"/>
                </a:solidFill>
                <a:cs typeface="Arial"/>
              </a:rPr>
              <a:t>Department</a:t>
            </a:r>
            <a:endParaRPr lang="he-IL" dirty="0" smtClean="0">
              <a:solidFill>
                <a:srgbClr val="000022"/>
              </a:solidFill>
              <a:cs typeface="Arial"/>
            </a:endParaRPr>
          </a:p>
        </p:txBody>
      </p:sp>
      <p:sp>
        <p:nvSpPr>
          <p:cNvPr id="7" name="Rounded Rectangle 6"/>
          <p:cNvSpPr/>
          <p:nvPr/>
        </p:nvSpPr>
        <p:spPr bwMode="auto">
          <a:xfrm>
            <a:off x="4544182" y="3364871"/>
            <a:ext cx="1908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Research</a:t>
            </a:r>
          </a:p>
          <a:p>
            <a:pPr algn="ctr" rtl="0"/>
            <a:r>
              <a:rPr lang="en-US" dirty="0" smtClean="0">
                <a:solidFill>
                  <a:srgbClr val="000022"/>
                </a:solidFill>
                <a:cs typeface="Arial"/>
              </a:rPr>
              <a:t>Collaborations</a:t>
            </a:r>
            <a:endParaRPr lang="he-IL" dirty="0" smtClean="0">
              <a:solidFill>
                <a:srgbClr val="000022"/>
              </a:solidFill>
              <a:cs typeface="Arial"/>
            </a:endParaRPr>
          </a:p>
        </p:txBody>
      </p:sp>
      <p:sp>
        <p:nvSpPr>
          <p:cNvPr id="8" name="Rounded Rectangle 7"/>
          <p:cNvSpPr/>
          <p:nvPr/>
        </p:nvSpPr>
        <p:spPr bwMode="auto">
          <a:xfrm>
            <a:off x="6697687" y="3364871"/>
            <a:ext cx="2232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Information &amp;</a:t>
            </a:r>
          </a:p>
          <a:p>
            <a:pPr algn="ctr" rtl="0"/>
            <a:r>
              <a:rPr lang="en-US" dirty="0" smtClean="0">
                <a:solidFill>
                  <a:srgbClr val="000022"/>
                </a:solidFill>
                <a:cs typeface="Arial"/>
              </a:rPr>
              <a:t>Projects Evaluation</a:t>
            </a:r>
            <a:endParaRPr lang="he-IL" dirty="0" smtClean="0">
              <a:solidFill>
                <a:srgbClr val="000022"/>
              </a:solidFill>
              <a:cs typeface="Arial"/>
            </a:endParaRPr>
          </a:p>
        </p:txBody>
      </p:sp>
      <p:sp>
        <p:nvSpPr>
          <p:cNvPr id="9" name="Rounded Rectangle 8"/>
          <p:cNvSpPr/>
          <p:nvPr/>
        </p:nvSpPr>
        <p:spPr bwMode="auto">
          <a:xfrm>
            <a:off x="7012205" y="1143000"/>
            <a:ext cx="1908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Finance</a:t>
            </a:r>
          </a:p>
          <a:p>
            <a:pPr algn="ctr" rtl="0"/>
            <a:r>
              <a:rPr lang="en-US" dirty="0" smtClean="0">
                <a:solidFill>
                  <a:srgbClr val="000022"/>
                </a:solidFill>
                <a:cs typeface="Arial"/>
              </a:rPr>
              <a:t>Department</a:t>
            </a:r>
            <a:endParaRPr lang="he-IL" dirty="0" smtClean="0">
              <a:solidFill>
                <a:srgbClr val="000022"/>
              </a:solidFill>
              <a:cs typeface="Arial"/>
            </a:endParaRPr>
          </a:p>
        </p:txBody>
      </p:sp>
      <p:sp>
        <p:nvSpPr>
          <p:cNvPr id="10" name="Rounded Rectangle 9"/>
          <p:cNvSpPr/>
          <p:nvPr/>
        </p:nvSpPr>
        <p:spPr bwMode="auto">
          <a:xfrm>
            <a:off x="6998355" y="1996025"/>
            <a:ext cx="1908000" cy="720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Legal</a:t>
            </a:r>
          </a:p>
          <a:p>
            <a:pPr algn="ctr" rtl="0"/>
            <a:r>
              <a:rPr lang="en-US" dirty="0" smtClean="0">
                <a:solidFill>
                  <a:srgbClr val="000022"/>
                </a:solidFill>
                <a:cs typeface="Arial"/>
              </a:rPr>
              <a:t>Department</a:t>
            </a:r>
            <a:endParaRPr lang="he-IL" dirty="0" smtClean="0">
              <a:solidFill>
                <a:srgbClr val="000022"/>
              </a:solidFill>
              <a:cs typeface="Arial"/>
            </a:endParaRPr>
          </a:p>
        </p:txBody>
      </p:sp>
      <p:cxnSp>
        <p:nvCxnSpPr>
          <p:cNvPr id="11" name="Straight Connector 10"/>
          <p:cNvCxnSpPr/>
          <p:nvPr/>
        </p:nvCxnSpPr>
        <p:spPr bwMode="auto">
          <a:xfrm>
            <a:off x="1341911" y="3049185"/>
            <a:ext cx="6578930" cy="118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a:stCxn id="4" idx="2"/>
          </p:cNvCxnSpPr>
          <p:nvPr/>
        </p:nvCxnSpPr>
        <p:spPr bwMode="auto">
          <a:xfrm>
            <a:off x="3047563" y="1638408"/>
            <a:ext cx="9536" cy="14050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Arrow Connector 12"/>
          <p:cNvCxnSpPr/>
          <p:nvPr/>
        </p:nvCxnSpPr>
        <p:spPr bwMode="auto">
          <a:xfrm rot="5400000">
            <a:off x="1179911" y="3211181"/>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rot="5400000">
            <a:off x="3303561" y="3209206"/>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rot="5400000">
            <a:off x="5325194" y="3221081"/>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rot="5400000">
            <a:off x="7744811" y="3221081"/>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Connector 16"/>
          <p:cNvCxnSpPr/>
          <p:nvPr/>
        </p:nvCxnSpPr>
        <p:spPr bwMode="auto">
          <a:xfrm rot="16260000" flipH="1">
            <a:off x="6223184" y="1932734"/>
            <a:ext cx="900000" cy="2375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Arrow Connector 17"/>
          <p:cNvCxnSpPr/>
          <p:nvPr/>
        </p:nvCxnSpPr>
        <p:spPr bwMode="auto">
          <a:xfrm>
            <a:off x="6662299" y="2398315"/>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a:off x="6672111" y="1493831"/>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p:nvPr/>
        </p:nvCxnSpPr>
        <p:spPr bwMode="auto">
          <a:xfrm>
            <a:off x="3063834" y="1931481"/>
            <a:ext cx="3621974" cy="1588"/>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
        <p:nvSpPr>
          <p:cNvPr id="21" name="Rounded Rectangle 20"/>
          <p:cNvSpPr/>
          <p:nvPr/>
        </p:nvSpPr>
        <p:spPr bwMode="auto">
          <a:xfrm>
            <a:off x="304800" y="5029200"/>
            <a:ext cx="1260000" cy="576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Patent</a:t>
            </a:r>
          </a:p>
          <a:p>
            <a:pPr algn="ctr" rtl="0"/>
            <a:r>
              <a:rPr lang="en-US" dirty="0" smtClean="0">
                <a:solidFill>
                  <a:srgbClr val="000022"/>
                </a:solidFill>
                <a:cs typeface="Arial"/>
              </a:rPr>
              <a:t>Attorney</a:t>
            </a:r>
            <a:endParaRPr lang="he-IL" dirty="0" smtClean="0">
              <a:solidFill>
                <a:srgbClr val="000022"/>
              </a:solidFill>
              <a:cs typeface="Arial"/>
            </a:endParaRPr>
          </a:p>
        </p:txBody>
      </p:sp>
      <p:cxnSp>
        <p:nvCxnSpPr>
          <p:cNvPr id="22" name="Straight Arrow Connector 21"/>
          <p:cNvCxnSpPr>
            <a:stCxn id="5" idx="2"/>
            <a:endCxn id="21" idx="0"/>
          </p:cNvCxnSpPr>
          <p:nvPr/>
        </p:nvCxnSpPr>
        <p:spPr bwMode="auto">
          <a:xfrm rot="5400000">
            <a:off x="679065" y="4340607"/>
            <a:ext cx="944329" cy="432857"/>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23" name="Rounded Rectangle 22"/>
          <p:cNvSpPr/>
          <p:nvPr/>
        </p:nvSpPr>
        <p:spPr bwMode="auto">
          <a:xfrm>
            <a:off x="1905000" y="4953000"/>
            <a:ext cx="2232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Agriculture</a:t>
            </a:r>
            <a:endParaRPr lang="he-IL" dirty="0" smtClean="0">
              <a:solidFill>
                <a:srgbClr val="000022"/>
              </a:solidFill>
              <a:cs typeface="Arial"/>
            </a:endParaRPr>
          </a:p>
        </p:txBody>
      </p:sp>
      <p:sp>
        <p:nvSpPr>
          <p:cNvPr id="24" name="Rounded Rectangle 23"/>
          <p:cNvSpPr/>
          <p:nvPr/>
        </p:nvSpPr>
        <p:spPr bwMode="auto">
          <a:xfrm>
            <a:off x="1905000" y="5319719"/>
            <a:ext cx="2232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Biotechnology</a:t>
            </a:r>
            <a:endParaRPr lang="he-IL" dirty="0" smtClean="0">
              <a:solidFill>
                <a:srgbClr val="000022"/>
              </a:solidFill>
              <a:cs typeface="Arial"/>
            </a:endParaRPr>
          </a:p>
        </p:txBody>
      </p:sp>
      <p:sp>
        <p:nvSpPr>
          <p:cNvPr id="25" name="Rounded Rectangle 24"/>
          <p:cNvSpPr/>
          <p:nvPr/>
        </p:nvSpPr>
        <p:spPr bwMode="auto">
          <a:xfrm>
            <a:off x="1905000" y="5697744"/>
            <a:ext cx="2232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Pharmaceuticals</a:t>
            </a:r>
            <a:endParaRPr lang="he-IL" dirty="0" smtClean="0">
              <a:solidFill>
                <a:srgbClr val="000022"/>
              </a:solidFill>
              <a:cs typeface="Arial"/>
            </a:endParaRPr>
          </a:p>
        </p:txBody>
      </p:sp>
      <p:sp>
        <p:nvSpPr>
          <p:cNvPr id="26" name="Rounded Rectangle 25"/>
          <p:cNvSpPr/>
          <p:nvPr/>
        </p:nvSpPr>
        <p:spPr bwMode="auto">
          <a:xfrm>
            <a:off x="3968477" y="4953000"/>
            <a:ext cx="2340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Physics &amp; Chemistry</a:t>
            </a:r>
            <a:endParaRPr lang="he-IL" dirty="0" smtClean="0">
              <a:solidFill>
                <a:srgbClr val="000022"/>
              </a:solidFill>
              <a:cs typeface="Arial"/>
            </a:endParaRPr>
          </a:p>
        </p:txBody>
      </p:sp>
      <p:sp>
        <p:nvSpPr>
          <p:cNvPr id="27" name="Rounded Rectangle 26"/>
          <p:cNvSpPr/>
          <p:nvPr/>
        </p:nvSpPr>
        <p:spPr bwMode="auto">
          <a:xfrm>
            <a:off x="3980400" y="5320200"/>
            <a:ext cx="2340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Veterinary Med.</a:t>
            </a:r>
            <a:endParaRPr lang="he-IL" dirty="0" smtClean="0">
              <a:solidFill>
                <a:srgbClr val="000022"/>
              </a:solidFill>
              <a:cs typeface="Arial"/>
            </a:endParaRPr>
          </a:p>
        </p:txBody>
      </p:sp>
      <p:sp>
        <p:nvSpPr>
          <p:cNvPr id="28" name="Rounded Rectangle 27"/>
          <p:cNvSpPr/>
          <p:nvPr/>
        </p:nvSpPr>
        <p:spPr bwMode="auto">
          <a:xfrm>
            <a:off x="3968477" y="5698200"/>
            <a:ext cx="2340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Computer Science</a:t>
            </a:r>
            <a:endParaRPr lang="he-IL" dirty="0" smtClean="0">
              <a:solidFill>
                <a:srgbClr val="000022"/>
              </a:solidFill>
              <a:cs typeface="Arial"/>
            </a:endParaRPr>
          </a:p>
        </p:txBody>
      </p:sp>
      <p:sp>
        <p:nvSpPr>
          <p:cNvPr id="32" name="Rounded Rectangle 31"/>
          <p:cNvSpPr/>
          <p:nvPr/>
        </p:nvSpPr>
        <p:spPr bwMode="auto">
          <a:xfrm>
            <a:off x="228600" y="1981200"/>
            <a:ext cx="1908000" cy="5676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Marketing &amp; PR</a:t>
            </a:r>
          </a:p>
        </p:txBody>
      </p:sp>
      <p:cxnSp>
        <p:nvCxnSpPr>
          <p:cNvPr id="45" name="Straight Arrow Connector 44"/>
          <p:cNvCxnSpPr>
            <a:cxnSpLocks noChangeAspect="1"/>
          </p:cNvCxnSpPr>
          <p:nvPr/>
        </p:nvCxnSpPr>
        <p:spPr bwMode="auto">
          <a:xfrm>
            <a:off x="2133605" y="2244004"/>
            <a:ext cx="909976" cy="397"/>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
        <p:nvSpPr>
          <p:cNvPr id="33" name="Rounded Rectangle 32"/>
          <p:cNvSpPr/>
          <p:nvPr/>
        </p:nvSpPr>
        <p:spPr bwMode="auto">
          <a:xfrm>
            <a:off x="6248400" y="4964400"/>
            <a:ext cx="1872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Materials</a:t>
            </a:r>
            <a:endParaRPr lang="he-IL" dirty="0" smtClean="0">
              <a:solidFill>
                <a:srgbClr val="000022"/>
              </a:solidFill>
              <a:cs typeface="Arial"/>
            </a:endParaRPr>
          </a:p>
        </p:txBody>
      </p:sp>
      <p:sp>
        <p:nvSpPr>
          <p:cNvPr id="34" name="Rounded Rectangle 33"/>
          <p:cNvSpPr/>
          <p:nvPr/>
        </p:nvSpPr>
        <p:spPr bwMode="auto">
          <a:xfrm>
            <a:off x="6260323" y="5331600"/>
            <a:ext cx="1872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Medical devices</a:t>
            </a:r>
            <a:endParaRPr lang="he-IL" dirty="0" smtClean="0">
              <a:solidFill>
                <a:srgbClr val="000022"/>
              </a:solidFill>
              <a:cs typeface="Arial"/>
            </a:endParaRPr>
          </a:p>
        </p:txBody>
      </p:sp>
      <p:sp>
        <p:nvSpPr>
          <p:cNvPr id="35" name="Rounded Rectangle 34"/>
          <p:cNvSpPr/>
          <p:nvPr/>
        </p:nvSpPr>
        <p:spPr bwMode="auto">
          <a:xfrm>
            <a:off x="6248400" y="5709600"/>
            <a:ext cx="1872000" cy="324000"/>
          </a:xfrm>
          <a:prstGeom prst="roundRect">
            <a:avLst/>
          </a:prstGeom>
          <a:gradFill flip="none" rotWithShape="1">
            <a:gsLst>
              <a:gs pos="0">
                <a:srgbClr val="9B9BBB"/>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1" anchor="ctr" anchorCtr="0" compatLnSpc="1">
            <a:prstTxWarp prst="textNoShape">
              <a:avLst/>
            </a:prstTxWarp>
          </a:bodyPr>
          <a:lstStyle/>
          <a:p>
            <a:pPr algn="ctr" rtl="0"/>
            <a:r>
              <a:rPr lang="en-US" dirty="0" smtClean="0">
                <a:solidFill>
                  <a:srgbClr val="000022"/>
                </a:solidFill>
                <a:cs typeface="Arial"/>
              </a:rPr>
              <a:t>Environment</a:t>
            </a:r>
            <a:endParaRPr lang="he-IL" dirty="0" smtClean="0">
              <a:solidFill>
                <a:srgbClr val="000022"/>
              </a:solidFill>
              <a:cs typeface="Arial"/>
            </a:endParaRPr>
          </a:p>
        </p:txBody>
      </p:sp>
      <p:cxnSp>
        <p:nvCxnSpPr>
          <p:cNvPr id="53" name="Straight Connector 52"/>
          <p:cNvCxnSpPr/>
          <p:nvPr/>
        </p:nvCxnSpPr>
        <p:spPr bwMode="auto">
          <a:xfrm>
            <a:off x="2819400" y="4648200"/>
            <a:ext cx="4356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Arrow Connector 54"/>
          <p:cNvCxnSpPr/>
          <p:nvPr/>
        </p:nvCxnSpPr>
        <p:spPr bwMode="auto">
          <a:xfrm rot="5400000">
            <a:off x="2658194" y="4809406"/>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6" name="Straight Arrow Connector 55"/>
          <p:cNvCxnSpPr/>
          <p:nvPr/>
        </p:nvCxnSpPr>
        <p:spPr bwMode="auto">
          <a:xfrm rot="5400000">
            <a:off x="7001594" y="4809406"/>
            <a:ext cx="324000"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Straight Arrow Connector 56"/>
          <p:cNvCxnSpPr/>
          <p:nvPr/>
        </p:nvCxnSpPr>
        <p:spPr bwMode="auto">
          <a:xfrm>
            <a:off x="3505200" y="4114800"/>
            <a:ext cx="0" cy="533400"/>
          </a:xfrm>
          <a:prstGeom prst="straightConnector1">
            <a:avLst/>
          </a:prstGeom>
          <a:solidFill>
            <a:schemeClr val="accent1"/>
          </a:solidFill>
          <a:ln w="9525" cap="flat" cmpd="sng" algn="ctr">
            <a:solidFill>
              <a:schemeClr val="tx1"/>
            </a:solidFill>
            <a:prstDash val="solid"/>
            <a:round/>
            <a:headEnd type="none" w="med" len="med"/>
            <a:tailEnd type="none"/>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p:spPr>
        <p:txBody>
          <a:bodyPr/>
          <a:lstStyle/>
          <a:p>
            <a:fld id="{B47316A7-6B09-4BF1-ADA0-0F475992C90A}" type="slidenum">
              <a:rPr lang="he-IL" smtClean="0"/>
              <a:pPr/>
              <a:t>12</a:t>
            </a:fld>
            <a:endParaRPr lang="en-US" smtClean="0"/>
          </a:p>
        </p:txBody>
      </p:sp>
      <p:sp>
        <p:nvSpPr>
          <p:cNvPr id="17411" name="Rectangle 3"/>
          <p:cNvSpPr>
            <a:spLocks noGrp="1" noChangeArrowheads="1"/>
          </p:cNvSpPr>
          <p:nvPr>
            <p:ph type="title" idx="4294967295"/>
          </p:nvPr>
        </p:nvSpPr>
        <p:spPr>
          <a:xfrm>
            <a:off x="693737" y="47625"/>
            <a:ext cx="8280445" cy="763588"/>
          </a:xfrm>
        </p:spPr>
        <p:txBody>
          <a:bodyPr/>
          <a:lstStyle/>
          <a:p>
            <a:pPr eaLnBrk="1" hangingPunct="1"/>
            <a:r>
              <a:rPr lang="en-US" dirty="0" smtClean="0"/>
              <a:t>The Hebrew University: A Source of Excellence</a:t>
            </a:r>
          </a:p>
        </p:txBody>
      </p:sp>
      <p:sp>
        <p:nvSpPr>
          <p:cNvPr id="17412" name="Rectangle 2"/>
          <p:cNvSpPr>
            <a:spLocks noChangeArrowheads="1"/>
          </p:cNvSpPr>
          <p:nvPr/>
        </p:nvSpPr>
        <p:spPr bwMode="auto">
          <a:xfrm>
            <a:off x="76200" y="304800"/>
            <a:ext cx="8312150" cy="533400"/>
          </a:xfrm>
          <a:prstGeom prst="rect">
            <a:avLst/>
          </a:prstGeom>
          <a:noFill/>
          <a:ln w="9525">
            <a:noFill/>
            <a:miter lim="800000"/>
            <a:headEnd/>
            <a:tailEnd/>
          </a:ln>
        </p:spPr>
        <p:txBody>
          <a:bodyPr anchor="ctr"/>
          <a:lstStyle/>
          <a:p>
            <a:pPr algn="l"/>
            <a:endParaRPr lang="en-US" sz="3600" b="1">
              <a:cs typeface="Times New Roman" pitchFamily="18" charset="0"/>
            </a:endParaRPr>
          </a:p>
        </p:txBody>
      </p:sp>
      <p:grpSp>
        <p:nvGrpSpPr>
          <p:cNvPr id="17413" name="Group 60"/>
          <p:cNvGrpSpPr>
            <a:grpSpLocks/>
          </p:cNvGrpSpPr>
          <p:nvPr/>
        </p:nvGrpSpPr>
        <p:grpSpPr bwMode="auto">
          <a:xfrm>
            <a:off x="407988" y="1225550"/>
            <a:ext cx="8328025" cy="4797425"/>
            <a:chOff x="283" y="772"/>
            <a:chExt cx="5246" cy="3022"/>
          </a:xfrm>
        </p:grpSpPr>
        <p:sp>
          <p:nvSpPr>
            <p:cNvPr id="17414" name="Rectangle 17"/>
            <p:cNvSpPr>
              <a:spLocks noChangeArrowheads="1"/>
            </p:cNvSpPr>
            <p:nvPr/>
          </p:nvSpPr>
          <p:spPr bwMode="auto">
            <a:xfrm>
              <a:off x="2408" y="1862"/>
              <a:ext cx="1054" cy="736"/>
            </a:xfrm>
            <a:prstGeom prst="rect">
              <a:avLst/>
            </a:prstGeom>
            <a:solidFill>
              <a:schemeClr val="bg1"/>
            </a:solidFill>
            <a:ln w="9525" algn="ctr">
              <a:noFill/>
              <a:miter lim="800000"/>
              <a:headEnd/>
              <a:tailEnd/>
            </a:ln>
          </p:spPr>
          <p:txBody>
            <a:bodyPr wrap="none" anchor="ctr"/>
            <a:lstStyle/>
            <a:p>
              <a:endParaRPr lang="en-US"/>
            </a:p>
          </p:txBody>
        </p:sp>
        <p:grpSp>
          <p:nvGrpSpPr>
            <p:cNvPr id="17415" name="Group 43"/>
            <p:cNvGrpSpPr>
              <a:grpSpLocks/>
            </p:cNvGrpSpPr>
            <p:nvPr/>
          </p:nvGrpSpPr>
          <p:grpSpPr bwMode="auto">
            <a:xfrm>
              <a:off x="2311" y="1715"/>
              <a:ext cx="1204" cy="1148"/>
              <a:chOff x="2353" y="1574"/>
              <a:chExt cx="999" cy="955"/>
            </a:xfrm>
          </p:grpSpPr>
          <p:grpSp>
            <p:nvGrpSpPr>
              <p:cNvPr id="17439" name="Group 30"/>
              <p:cNvGrpSpPr>
                <a:grpSpLocks/>
              </p:cNvGrpSpPr>
              <p:nvPr/>
            </p:nvGrpSpPr>
            <p:grpSpPr bwMode="auto">
              <a:xfrm>
                <a:off x="2353" y="2102"/>
                <a:ext cx="999" cy="427"/>
                <a:chOff x="431" y="1385"/>
                <a:chExt cx="990" cy="423"/>
              </a:xfrm>
            </p:grpSpPr>
            <p:pic>
              <p:nvPicPr>
                <p:cNvPr id="17441" name="Picture 21" descr="HUJI-LOGO"/>
                <p:cNvPicPr>
                  <a:picLocks noChangeAspect="1" noChangeArrowheads="1"/>
                </p:cNvPicPr>
                <p:nvPr/>
              </p:nvPicPr>
              <p:blipFill>
                <a:blip r:embed="rId3" cstate="print"/>
                <a:srcRect r="36661"/>
                <a:stretch>
                  <a:fillRect/>
                </a:stretch>
              </p:blipFill>
              <p:spPr bwMode="auto">
                <a:xfrm>
                  <a:off x="431" y="1385"/>
                  <a:ext cx="990" cy="359"/>
                </a:xfrm>
                <a:prstGeom prst="rect">
                  <a:avLst/>
                </a:prstGeom>
                <a:noFill/>
                <a:ln w="9525">
                  <a:noFill/>
                  <a:miter lim="800000"/>
                  <a:headEnd/>
                  <a:tailEnd/>
                </a:ln>
              </p:spPr>
            </p:pic>
            <p:pic>
              <p:nvPicPr>
                <p:cNvPr id="17442" name="Picture 23" descr="HUJI-LOGO"/>
                <p:cNvPicPr>
                  <a:picLocks noChangeAspect="1" noChangeArrowheads="1"/>
                </p:cNvPicPr>
                <p:nvPr/>
              </p:nvPicPr>
              <p:blipFill>
                <a:blip r:embed="rId3" cstate="print"/>
                <a:srcRect l="63155" t="48083" r="-49" b="11502"/>
                <a:stretch>
                  <a:fillRect/>
                </a:stretch>
              </p:blipFill>
              <p:spPr bwMode="auto">
                <a:xfrm>
                  <a:off x="637" y="1663"/>
                  <a:ext cx="577" cy="145"/>
                </a:xfrm>
                <a:prstGeom prst="rect">
                  <a:avLst/>
                </a:prstGeom>
                <a:noFill/>
                <a:ln w="9525">
                  <a:noFill/>
                  <a:miter lim="800000"/>
                  <a:headEnd/>
                  <a:tailEnd/>
                </a:ln>
              </p:spPr>
            </p:pic>
          </p:grpSp>
          <p:pic>
            <p:nvPicPr>
              <p:cNvPr id="17440" name="Picture 22" descr="HUJI-LOGO"/>
              <p:cNvPicPr>
                <a:picLocks noChangeAspect="1" noChangeArrowheads="1"/>
              </p:cNvPicPr>
              <p:nvPr/>
            </p:nvPicPr>
            <p:blipFill>
              <a:blip r:embed="rId4" cstate="print">
                <a:clrChange>
                  <a:clrFrom>
                    <a:srgbClr val="FFFFFF"/>
                  </a:clrFrom>
                  <a:clrTo>
                    <a:srgbClr val="FFFFFF">
                      <a:alpha val="0"/>
                    </a:srgbClr>
                  </a:clrTo>
                </a:clrChange>
              </a:blip>
              <a:srcRect r="179" b="-319"/>
              <a:stretch>
                <a:fillRect/>
              </a:stretch>
            </p:blipFill>
            <p:spPr bwMode="auto">
              <a:xfrm>
                <a:off x="2647" y="1574"/>
                <a:ext cx="410" cy="678"/>
              </a:xfrm>
              <a:prstGeom prst="rect">
                <a:avLst/>
              </a:prstGeom>
              <a:noFill/>
              <a:ln w="9525">
                <a:noFill/>
                <a:miter lim="800000"/>
                <a:headEnd/>
                <a:tailEnd/>
              </a:ln>
            </p:spPr>
          </p:pic>
        </p:grpSp>
        <p:grpSp>
          <p:nvGrpSpPr>
            <p:cNvPr id="17416" name="Group 58"/>
            <p:cNvGrpSpPr>
              <a:grpSpLocks/>
            </p:cNvGrpSpPr>
            <p:nvPr/>
          </p:nvGrpSpPr>
          <p:grpSpPr bwMode="auto">
            <a:xfrm>
              <a:off x="1932" y="1347"/>
              <a:ext cx="1963" cy="1885"/>
              <a:chOff x="1767" y="989"/>
              <a:chExt cx="2194" cy="2107"/>
            </a:xfrm>
          </p:grpSpPr>
          <p:pic>
            <p:nvPicPr>
              <p:cNvPr id="17428" name="Picture 28" descr="Arrow-01"/>
              <p:cNvPicPr>
                <a:picLocks noChangeAspect="1" noChangeArrowheads="1"/>
              </p:cNvPicPr>
              <p:nvPr/>
            </p:nvPicPr>
            <p:blipFill>
              <a:blip r:embed="rId5" cstate="print"/>
              <a:srcRect/>
              <a:stretch>
                <a:fillRect/>
              </a:stretch>
            </p:blipFill>
            <p:spPr bwMode="auto">
              <a:xfrm>
                <a:off x="2780" y="989"/>
                <a:ext cx="145" cy="370"/>
              </a:xfrm>
              <a:prstGeom prst="rect">
                <a:avLst/>
              </a:prstGeom>
              <a:noFill/>
              <a:ln w="9525">
                <a:noFill/>
                <a:miter lim="800000"/>
                <a:headEnd/>
                <a:tailEnd/>
              </a:ln>
            </p:spPr>
          </p:pic>
          <p:pic>
            <p:nvPicPr>
              <p:cNvPr id="17429" name="Picture 29" descr="Arrow-01"/>
              <p:cNvPicPr>
                <a:picLocks noChangeAspect="1" noChangeArrowheads="1"/>
              </p:cNvPicPr>
              <p:nvPr/>
            </p:nvPicPr>
            <p:blipFill>
              <a:blip r:embed="rId6" cstate="print"/>
              <a:srcRect/>
              <a:stretch>
                <a:fillRect/>
              </a:stretch>
            </p:blipFill>
            <p:spPr bwMode="auto">
              <a:xfrm>
                <a:off x="2780" y="2726"/>
                <a:ext cx="145" cy="370"/>
              </a:xfrm>
              <a:prstGeom prst="rect">
                <a:avLst/>
              </a:prstGeom>
              <a:noFill/>
              <a:ln w="9525">
                <a:noFill/>
                <a:miter lim="800000"/>
                <a:headEnd/>
                <a:tailEnd/>
              </a:ln>
            </p:spPr>
          </p:pic>
          <p:pic>
            <p:nvPicPr>
              <p:cNvPr id="17430" name="Picture 32" descr="Arrow-01"/>
              <p:cNvPicPr>
                <a:picLocks noChangeAspect="1" noChangeArrowheads="1"/>
              </p:cNvPicPr>
              <p:nvPr/>
            </p:nvPicPr>
            <p:blipFill>
              <a:blip r:embed="rId7" cstate="print"/>
              <a:srcRect/>
              <a:stretch>
                <a:fillRect/>
              </a:stretch>
            </p:blipFill>
            <p:spPr bwMode="auto">
              <a:xfrm rot="9900000">
                <a:off x="1767" y="2259"/>
                <a:ext cx="370" cy="145"/>
              </a:xfrm>
              <a:prstGeom prst="rect">
                <a:avLst/>
              </a:prstGeom>
              <a:noFill/>
              <a:ln w="9525">
                <a:noFill/>
                <a:miter lim="800000"/>
                <a:headEnd/>
                <a:tailEnd/>
              </a:ln>
            </p:spPr>
          </p:pic>
          <p:pic>
            <p:nvPicPr>
              <p:cNvPr id="17431" name="Picture 33" descr="Arrow-01"/>
              <p:cNvPicPr>
                <a:picLocks noChangeAspect="1" noChangeArrowheads="1"/>
              </p:cNvPicPr>
              <p:nvPr/>
            </p:nvPicPr>
            <p:blipFill>
              <a:blip r:embed="rId7" cstate="print"/>
              <a:srcRect/>
              <a:stretch>
                <a:fillRect/>
              </a:stretch>
            </p:blipFill>
            <p:spPr bwMode="auto">
              <a:xfrm>
                <a:off x="3591" y="1971"/>
                <a:ext cx="370" cy="145"/>
              </a:xfrm>
              <a:prstGeom prst="rect">
                <a:avLst/>
              </a:prstGeom>
              <a:noFill/>
              <a:ln w="9525">
                <a:noFill/>
                <a:miter lim="800000"/>
                <a:headEnd/>
                <a:tailEnd/>
              </a:ln>
            </p:spPr>
          </p:pic>
          <p:pic>
            <p:nvPicPr>
              <p:cNvPr id="17432" name="Picture 35" descr="Arrow-01"/>
              <p:cNvPicPr>
                <a:picLocks noChangeAspect="1" noChangeArrowheads="1"/>
              </p:cNvPicPr>
              <p:nvPr/>
            </p:nvPicPr>
            <p:blipFill>
              <a:blip r:embed="rId7" cstate="print"/>
              <a:srcRect/>
              <a:stretch>
                <a:fillRect/>
              </a:stretch>
            </p:blipFill>
            <p:spPr bwMode="auto">
              <a:xfrm rot="-8100000">
                <a:off x="2030" y="1333"/>
                <a:ext cx="370" cy="145"/>
              </a:xfrm>
              <a:prstGeom prst="rect">
                <a:avLst/>
              </a:prstGeom>
              <a:noFill/>
              <a:ln w="9525">
                <a:noFill/>
                <a:miter lim="800000"/>
                <a:headEnd/>
                <a:tailEnd/>
              </a:ln>
            </p:spPr>
          </p:pic>
          <p:pic>
            <p:nvPicPr>
              <p:cNvPr id="17433" name="Picture 36" descr="Arrow-01"/>
              <p:cNvPicPr>
                <a:picLocks noChangeAspect="1" noChangeArrowheads="1"/>
              </p:cNvPicPr>
              <p:nvPr/>
            </p:nvPicPr>
            <p:blipFill>
              <a:blip r:embed="rId7" cstate="print"/>
              <a:srcRect/>
              <a:stretch>
                <a:fillRect/>
              </a:stretch>
            </p:blipFill>
            <p:spPr bwMode="auto">
              <a:xfrm rot="2700000">
                <a:off x="3304" y="2606"/>
                <a:ext cx="370" cy="145"/>
              </a:xfrm>
              <a:prstGeom prst="rect">
                <a:avLst/>
              </a:prstGeom>
              <a:noFill/>
              <a:ln w="9525">
                <a:noFill/>
                <a:miter lim="800000"/>
                <a:headEnd/>
                <a:tailEnd/>
              </a:ln>
            </p:spPr>
          </p:pic>
          <p:pic>
            <p:nvPicPr>
              <p:cNvPr id="17434" name="Picture 38" descr="Arrow-01"/>
              <p:cNvPicPr>
                <a:picLocks noChangeAspect="1" noChangeArrowheads="1"/>
              </p:cNvPicPr>
              <p:nvPr/>
            </p:nvPicPr>
            <p:blipFill>
              <a:blip r:embed="rId7" cstate="print"/>
              <a:srcRect/>
              <a:stretch>
                <a:fillRect/>
              </a:stretch>
            </p:blipFill>
            <p:spPr bwMode="auto">
              <a:xfrm rot="8100000">
                <a:off x="2030" y="2608"/>
                <a:ext cx="370" cy="145"/>
              </a:xfrm>
              <a:prstGeom prst="rect">
                <a:avLst/>
              </a:prstGeom>
              <a:noFill/>
              <a:ln w="9525">
                <a:noFill/>
                <a:miter lim="800000"/>
                <a:headEnd/>
                <a:tailEnd/>
              </a:ln>
            </p:spPr>
          </p:pic>
          <p:pic>
            <p:nvPicPr>
              <p:cNvPr id="17435" name="Picture 39" descr="Arrow-01"/>
              <p:cNvPicPr>
                <a:picLocks noChangeAspect="1" noChangeArrowheads="1"/>
              </p:cNvPicPr>
              <p:nvPr/>
            </p:nvPicPr>
            <p:blipFill>
              <a:blip r:embed="rId7" cstate="print"/>
              <a:srcRect/>
              <a:stretch>
                <a:fillRect/>
              </a:stretch>
            </p:blipFill>
            <p:spPr bwMode="auto">
              <a:xfrm rot="-2700000">
                <a:off x="3304" y="1334"/>
                <a:ext cx="370" cy="145"/>
              </a:xfrm>
              <a:prstGeom prst="rect">
                <a:avLst/>
              </a:prstGeom>
              <a:noFill/>
              <a:ln w="9525">
                <a:noFill/>
                <a:miter lim="800000"/>
                <a:headEnd/>
                <a:tailEnd/>
              </a:ln>
            </p:spPr>
          </p:pic>
          <p:pic>
            <p:nvPicPr>
              <p:cNvPr id="17436" name="Picture 40" descr="Arrow-01"/>
              <p:cNvPicPr>
                <a:picLocks noChangeAspect="1" noChangeArrowheads="1"/>
              </p:cNvPicPr>
              <p:nvPr/>
            </p:nvPicPr>
            <p:blipFill>
              <a:blip r:embed="rId7" cstate="print"/>
              <a:srcRect/>
              <a:stretch>
                <a:fillRect/>
              </a:stretch>
            </p:blipFill>
            <p:spPr bwMode="auto">
              <a:xfrm rot="11700000" flipV="1">
                <a:off x="1767" y="1734"/>
                <a:ext cx="370" cy="145"/>
              </a:xfrm>
              <a:prstGeom prst="rect">
                <a:avLst/>
              </a:prstGeom>
              <a:noFill/>
              <a:ln w="9525">
                <a:noFill/>
                <a:miter lim="800000"/>
                <a:headEnd/>
                <a:tailEnd/>
              </a:ln>
            </p:spPr>
          </p:pic>
          <p:pic>
            <p:nvPicPr>
              <p:cNvPr id="17437" name="Picture 41" descr="Arrow-01"/>
              <p:cNvPicPr>
                <a:picLocks noChangeAspect="1" noChangeArrowheads="1"/>
              </p:cNvPicPr>
              <p:nvPr/>
            </p:nvPicPr>
            <p:blipFill>
              <a:blip r:embed="rId7" cstate="print"/>
              <a:srcRect/>
              <a:stretch>
                <a:fillRect/>
              </a:stretch>
            </p:blipFill>
            <p:spPr bwMode="auto">
              <a:xfrm rot="11700000" flipH="1">
                <a:off x="3550" y="2314"/>
                <a:ext cx="370" cy="145"/>
              </a:xfrm>
              <a:prstGeom prst="rect">
                <a:avLst/>
              </a:prstGeom>
              <a:noFill/>
              <a:ln w="9525">
                <a:noFill/>
                <a:miter lim="800000"/>
                <a:headEnd/>
                <a:tailEnd/>
              </a:ln>
            </p:spPr>
          </p:pic>
          <p:pic>
            <p:nvPicPr>
              <p:cNvPr id="17438" name="Picture 42" descr="Arrow-01"/>
              <p:cNvPicPr>
                <a:picLocks noChangeAspect="1" noChangeArrowheads="1"/>
              </p:cNvPicPr>
              <p:nvPr/>
            </p:nvPicPr>
            <p:blipFill>
              <a:blip r:embed="rId7" cstate="print"/>
              <a:srcRect/>
              <a:stretch>
                <a:fillRect/>
              </a:stretch>
            </p:blipFill>
            <p:spPr bwMode="auto">
              <a:xfrm rot="9900000" flipH="1" flipV="1">
                <a:off x="3550" y="1627"/>
                <a:ext cx="370" cy="145"/>
              </a:xfrm>
              <a:prstGeom prst="rect">
                <a:avLst/>
              </a:prstGeom>
              <a:noFill/>
              <a:ln w="9525">
                <a:noFill/>
                <a:miter lim="800000"/>
                <a:headEnd/>
                <a:tailEnd/>
              </a:ln>
            </p:spPr>
          </p:pic>
        </p:grpSp>
        <p:sp>
          <p:nvSpPr>
            <p:cNvPr id="17417" name="Rectangle 46"/>
            <p:cNvSpPr>
              <a:spLocks noChangeArrowheads="1"/>
            </p:cNvSpPr>
            <p:nvPr/>
          </p:nvSpPr>
          <p:spPr bwMode="auto">
            <a:xfrm>
              <a:off x="3949" y="2663"/>
              <a:ext cx="973" cy="233"/>
            </a:xfrm>
            <a:prstGeom prst="rect">
              <a:avLst/>
            </a:prstGeom>
            <a:noFill/>
            <a:ln w="9525">
              <a:noFill/>
              <a:miter lim="800000"/>
              <a:headEnd/>
              <a:tailEnd/>
            </a:ln>
          </p:spPr>
          <p:txBody>
            <a:bodyPr wrap="none">
              <a:spAutoFit/>
            </a:bodyPr>
            <a:lstStyle/>
            <a:p>
              <a:r>
                <a:rPr lang="en-US" b="1" smtClean="0">
                  <a:solidFill>
                    <a:schemeClr val="tx2"/>
                  </a:solidFill>
                </a:rPr>
                <a:t>6 </a:t>
              </a:r>
              <a:r>
                <a:rPr lang="en-US" b="1">
                  <a:solidFill>
                    <a:schemeClr val="tx2"/>
                  </a:solidFill>
                </a:rPr>
                <a:t>Campuses</a:t>
              </a:r>
            </a:p>
          </p:txBody>
        </p:sp>
        <p:sp>
          <p:nvSpPr>
            <p:cNvPr id="17418" name="Rectangle 47"/>
            <p:cNvSpPr>
              <a:spLocks noChangeArrowheads="1"/>
            </p:cNvSpPr>
            <p:nvPr/>
          </p:nvSpPr>
          <p:spPr bwMode="auto">
            <a:xfrm>
              <a:off x="356" y="2431"/>
              <a:ext cx="1500" cy="266"/>
            </a:xfrm>
            <a:prstGeom prst="rect">
              <a:avLst/>
            </a:prstGeom>
            <a:noFill/>
            <a:ln w="9525">
              <a:noFill/>
              <a:miter lim="800000"/>
              <a:headEnd/>
              <a:tailEnd/>
            </a:ln>
          </p:spPr>
          <p:txBody>
            <a:bodyPr wrap="none">
              <a:spAutoFit/>
            </a:bodyPr>
            <a:lstStyle/>
            <a:p>
              <a:pPr rtl="0">
                <a:lnSpc>
                  <a:spcPct val="120000"/>
                </a:lnSpc>
                <a:spcBef>
                  <a:spcPct val="50000"/>
                </a:spcBef>
                <a:buClr>
                  <a:srgbClr val="00502C"/>
                </a:buClr>
                <a:buFont typeface="Wingdings" pitchFamily="2" charset="2"/>
                <a:buNone/>
              </a:pPr>
              <a:r>
                <a:rPr lang="en-US" b="1">
                  <a:solidFill>
                    <a:schemeClr val="tx2"/>
                  </a:solidFill>
                </a:rPr>
                <a:t>5 affiliated hospitals</a:t>
              </a:r>
            </a:p>
          </p:txBody>
        </p:sp>
        <p:sp>
          <p:nvSpPr>
            <p:cNvPr id="17419" name="Rectangle 48"/>
            <p:cNvSpPr>
              <a:spLocks noChangeArrowheads="1"/>
            </p:cNvSpPr>
            <p:nvPr/>
          </p:nvSpPr>
          <p:spPr bwMode="auto">
            <a:xfrm>
              <a:off x="779" y="2998"/>
              <a:ext cx="1244" cy="370"/>
            </a:xfrm>
            <a:prstGeom prst="rect">
              <a:avLst/>
            </a:prstGeom>
            <a:noFill/>
            <a:ln w="9525">
              <a:noFill/>
              <a:miter lim="800000"/>
              <a:headEnd/>
              <a:tailEnd/>
            </a:ln>
          </p:spPr>
          <p:txBody>
            <a:bodyPr>
              <a:spAutoFit/>
            </a:bodyPr>
            <a:lstStyle/>
            <a:p>
              <a:pPr rtl="0">
                <a:lnSpc>
                  <a:spcPct val="90000"/>
                </a:lnSpc>
                <a:spcBef>
                  <a:spcPct val="50000"/>
                </a:spcBef>
                <a:buClr>
                  <a:srgbClr val="00502C"/>
                </a:buClr>
                <a:buFont typeface="Wingdings" pitchFamily="2" charset="2"/>
                <a:buNone/>
              </a:pPr>
              <a:r>
                <a:rPr lang="en-US" b="1">
                  <a:solidFill>
                    <a:schemeClr val="tx2"/>
                  </a:solidFill>
                </a:rPr>
                <a:t>3,500  Research projects</a:t>
              </a:r>
            </a:p>
          </p:txBody>
        </p:sp>
        <p:sp>
          <p:nvSpPr>
            <p:cNvPr id="17420" name="Rectangle 49"/>
            <p:cNvSpPr>
              <a:spLocks noChangeArrowheads="1"/>
            </p:cNvSpPr>
            <p:nvPr/>
          </p:nvSpPr>
          <p:spPr bwMode="auto">
            <a:xfrm>
              <a:off x="3737" y="3031"/>
              <a:ext cx="1200" cy="474"/>
            </a:xfrm>
            <a:prstGeom prst="rect">
              <a:avLst/>
            </a:prstGeom>
            <a:noFill/>
            <a:ln w="9525">
              <a:noFill/>
              <a:miter lim="800000"/>
              <a:headEnd/>
              <a:tailEnd/>
            </a:ln>
          </p:spPr>
          <p:txBody>
            <a:bodyPr>
              <a:spAutoFit/>
            </a:bodyPr>
            <a:lstStyle/>
            <a:p>
              <a:pPr algn="l" rtl="0">
                <a:lnSpc>
                  <a:spcPct val="120000"/>
                </a:lnSpc>
                <a:spcBef>
                  <a:spcPct val="50000"/>
                </a:spcBef>
                <a:buClr>
                  <a:srgbClr val="00502C"/>
                </a:buClr>
                <a:buFont typeface="Wingdings" pitchFamily="2" charset="2"/>
                <a:buNone/>
              </a:pPr>
              <a:r>
                <a:rPr lang="en-US" b="1">
                  <a:solidFill>
                    <a:schemeClr val="tx2"/>
                  </a:solidFill>
                </a:rPr>
                <a:t>&gt;100 Research centers</a:t>
              </a:r>
            </a:p>
          </p:txBody>
        </p:sp>
        <p:sp>
          <p:nvSpPr>
            <p:cNvPr id="17421" name="Rectangle 50"/>
            <p:cNvSpPr>
              <a:spLocks noChangeArrowheads="1"/>
            </p:cNvSpPr>
            <p:nvPr/>
          </p:nvSpPr>
          <p:spPr bwMode="auto">
            <a:xfrm>
              <a:off x="2037" y="3320"/>
              <a:ext cx="1684" cy="474"/>
            </a:xfrm>
            <a:prstGeom prst="rect">
              <a:avLst/>
            </a:prstGeom>
            <a:noFill/>
            <a:ln w="9525">
              <a:noFill/>
              <a:miter lim="800000"/>
              <a:headEnd/>
              <a:tailEnd/>
            </a:ln>
          </p:spPr>
          <p:txBody>
            <a:bodyPr>
              <a:spAutoFit/>
            </a:bodyPr>
            <a:lstStyle/>
            <a:p>
              <a:pPr algn="ctr" rtl="0">
                <a:lnSpc>
                  <a:spcPct val="120000"/>
                </a:lnSpc>
                <a:spcBef>
                  <a:spcPct val="50000"/>
                </a:spcBef>
                <a:buClr>
                  <a:srgbClr val="00502C"/>
                </a:buClr>
                <a:buFont typeface="Wingdings" pitchFamily="2" charset="2"/>
                <a:buNone/>
              </a:pPr>
              <a:r>
                <a:rPr lang="en-US" b="1">
                  <a:solidFill>
                    <a:schemeClr val="tx2"/>
                  </a:solidFill>
                </a:rPr>
                <a:t>Over 400 Researchers in applied sciences</a:t>
              </a:r>
            </a:p>
          </p:txBody>
        </p:sp>
        <p:sp>
          <p:nvSpPr>
            <p:cNvPr id="17422" name="Rectangle 51"/>
            <p:cNvSpPr>
              <a:spLocks noChangeArrowheads="1"/>
            </p:cNvSpPr>
            <p:nvPr/>
          </p:nvSpPr>
          <p:spPr bwMode="auto">
            <a:xfrm>
              <a:off x="4002" y="2025"/>
              <a:ext cx="1527" cy="526"/>
            </a:xfrm>
            <a:prstGeom prst="rect">
              <a:avLst/>
            </a:prstGeom>
            <a:noFill/>
            <a:ln w="9525">
              <a:noFill/>
              <a:miter lim="800000"/>
              <a:headEnd/>
              <a:tailEnd/>
            </a:ln>
          </p:spPr>
          <p:txBody>
            <a:bodyPr>
              <a:spAutoFit/>
            </a:bodyPr>
            <a:lstStyle/>
            <a:p>
              <a:pPr algn="l" rtl="0">
                <a:lnSpc>
                  <a:spcPct val="90000"/>
                </a:lnSpc>
                <a:spcBef>
                  <a:spcPct val="50000"/>
                </a:spcBef>
                <a:buClr>
                  <a:srgbClr val="00502C"/>
                </a:buClr>
                <a:buFont typeface="Wingdings" pitchFamily="2" charset="2"/>
                <a:buNone/>
              </a:pPr>
              <a:r>
                <a:rPr lang="en-US" b="1">
                  <a:solidFill>
                    <a:schemeClr val="tx2"/>
                  </a:solidFill>
                </a:rPr>
                <a:t>1,600 Post-Graduate students in biotechnology</a:t>
              </a:r>
            </a:p>
          </p:txBody>
        </p:sp>
        <p:sp>
          <p:nvSpPr>
            <p:cNvPr id="17423" name="Rectangle 52"/>
            <p:cNvSpPr>
              <a:spLocks noChangeArrowheads="1"/>
            </p:cNvSpPr>
            <p:nvPr/>
          </p:nvSpPr>
          <p:spPr bwMode="auto">
            <a:xfrm>
              <a:off x="283" y="1748"/>
              <a:ext cx="1564" cy="404"/>
            </a:xfrm>
            <a:prstGeom prst="rect">
              <a:avLst/>
            </a:prstGeom>
            <a:noFill/>
            <a:ln w="9525">
              <a:noFill/>
              <a:miter lim="800000"/>
              <a:headEnd/>
              <a:tailEnd/>
            </a:ln>
          </p:spPr>
          <p:txBody>
            <a:bodyPr>
              <a:spAutoFit/>
            </a:bodyPr>
            <a:lstStyle/>
            <a:p>
              <a:pPr rtl="0">
                <a:spcBef>
                  <a:spcPct val="50000"/>
                </a:spcBef>
                <a:buClr>
                  <a:srgbClr val="00502C"/>
                </a:buClr>
                <a:buFont typeface="Wingdings" pitchFamily="2" charset="2"/>
                <a:buNone/>
              </a:pPr>
              <a:r>
                <a:rPr lang="en-US" b="1">
                  <a:solidFill>
                    <a:schemeClr val="tx2"/>
                  </a:solidFill>
                </a:rPr>
                <a:t>1,000 researchers (staff members)</a:t>
              </a:r>
            </a:p>
          </p:txBody>
        </p:sp>
        <p:sp>
          <p:nvSpPr>
            <p:cNvPr id="17424" name="Rectangle 53"/>
            <p:cNvSpPr>
              <a:spLocks noChangeArrowheads="1"/>
            </p:cNvSpPr>
            <p:nvPr/>
          </p:nvSpPr>
          <p:spPr bwMode="auto">
            <a:xfrm>
              <a:off x="3972" y="1541"/>
              <a:ext cx="1196" cy="266"/>
            </a:xfrm>
            <a:prstGeom prst="rect">
              <a:avLst/>
            </a:prstGeom>
            <a:noFill/>
            <a:ln w="9525">
              <a:noFill/>
              <a:miter lim="800000"/>
              <a:headEnd/>
              <a:tailEnd/>
            </a:ln>
          </p:spPr>
          <p:txBody>
            <a:bodyPr wrap="none">
              <a:spAutoFit/>
            </a:bodyPr>
            <a:lstStyle/>
            <a:p>
              <a:pPr rtl="0">
                <a:lnSpc>
                  <a:spcPct val="120000"/>
                </a:lnSpc>
                <a:spcBef>
                  <a:spcPct val="50000"/>
                </a:spcBef>
                <a:buClr>
                  <a:srgbClr val="00502C"/>
                </a:buClr>
                <a:buFont typeface="Wingdings" pitchFamily="2" charset="2"/>
                <a:buNone/>
              </a:pPr>
              <a:r>
                <a:rPr lang="en-US" b="1">
                  <a:solidFill>
                    <a:schemeClr val="tx2"/>
                  </a:solidFill>
                </a:rPr>
                <a:t>23,000 students</a:t>
              </a:r>
            </a:p>
          </p:txBody>
        </p:sp>
        <p:sp>
          <p:nvSpPr>
            <p:cNvPr id="17425" name="Rectangle 54"/>
            <p:cNvSpPr>
              <a:spLocks noChangeArrowheads="1"/>
            </p:cNvSpPr>
            <p:nvPr/>
          </p:nvSpPr>
          <p:spPr bwMode="auto">
            <a:xfrm>
              <a:off x="3635" y="908"/>
              <a:ext cx="1444" cy="526"/>
            </a:xfrm>
            <a:prstGeom prst="rect">
              <a:avLst/>
            </a:prstGeom>
            <a:noFill/>
            <a:ln w="9525">
              <a:noFill/>
              <a:miter lim="800000"/>
              <a:headEnd/>
              <a:tailEnd/>
            </a:ln>
          </p:spPr>
          <p:txBody>
            <a:bodyPr>
              <a:spAutoFit/>
            </a:bodyPr>
            <a:lstStyle/>
            <a:p>
              <a:pPr algn="l" rtl="0">
                <a:lnSpc>
                  <a:spcPct val="90000"/>
                </a:lnSpc>
                <a:spcBef>
                  <a:spcPct val="50000"/>
                </a:spcBef>
                <a:buClr>
                  <a:srgbClr val="00502C"/>
                </a:buClr>
                <a:buFont typeface="Wingdings" pitchFamily="2" charset="2"/>
                <a:buNone/>
              </a:pPr>
              <a:r>
                <a:rPr lang="en-US" b="1" dirty="0">
                  <a:solidFill>
                    <a:schemeClr val="tx2"/>
                  </a:solidFill>
                </a:rPr>
                <a:t>30% of all Israeli academic scientific research</a:t>
              </a:r>
            </a:p>
          </p:txBody>
        </p:sp>
        <p:sp>
          <p:nvSpPr>
            <p:cNvPr id="17426" name="Rectangle 55"/>
            <p:cNvSpPr>
              <a:spLocks noChangeArrowheads="1"/>
            </p:cNvSpPr>
            <p:nvPr/>
          </p:nvSpPr>
          <p:spPr bwMode="auto">
            <a:xfrm>
              <a:off x="2223" y="772"/>
              <a:ext cx="1300" cy="526"/>
            </a:xfrm>
            <a:prstGeom prst="rect">
              <a:avLst/>
            </a:prstGeom>
            <a:noFill/>
            <a:ln w="9525">
              <a:noFill/>
              <a:miter lim="800000"/>
              <a:headEnd/>
              <a:tailEnd/>
            </a:ln>
          </p:spPr>
          <p:txBody>
            <a:bodyPr>
              <a:spAutoFit/>
            </a:bodyPr>
            <a:lstStyle/>
            <a:p>
              <a:pPr algn="ctr" rtl="0">
                <a:lnSpc>
                  <a:spcPct val="90000"/>
                </a:lnSpc>
                <a:spcBef>
                  <a:spcPct val="50000"/>
                </a:spcBef>
                <a:buClr>
                  <a:srgbClr val="00502C"/>
                </a:buClr>
                <a:buFont typeface="Wingdings" pitchFamily="2" charset="2"/>
                <a:buNone/>
              </a:pPr>
              <a:r>
                <a:rPr lang="en-US" b="1">
                  <a:solidFill>
                    <a:schemeClr val="tx2"/>
                  </a:solidFill>
                </a:rPr>
                <a:t>43% of Israel’s biotechnology research</a:t>
              </a:r>
            </a:p>
          </p:txBody>
        </p:sp>
        <p:sp>
          <p:nvSpPr>
            <p:cNvPr id="17427" name="Rectangle 56"/>
            <p:cNvSpPr>
              <a:spLocks noChangeArrowheads="1"/>
            </p:cNvSpPr>
            <p:nvPr/>
          </p:nvSpPr>
          <p:spPr bwMode="auto">
            <a:xfrm>
              <a:off x="693" y="1015"/>
              <a:ext cx="1384" cy="474"/>
            </a:xfrm>
            <a:prstGeom prst="rect">
              <a:avLst/>
            </a:prstGeom>
            <a:noFill/>
            <a:ln w="9525">
              <a:noFill/>
              <a:miter lim="800000"/>
              <a:headEnd/>
              <a:tailEnd/>
            </a:ln>
          </p:spPr>
          <p:txBody>
            <a:bodyPr>
              <a:spAutoFit/>
            </a:bodyPr>
            <a:lstStyle/>
            <a:p>
              <a:pPr rtl="0">
                <a:lnSpc>
                  <a:spcPct val="120000"/>
                </a:lnSpc>
                <a:spcBef>
                  <a:spcPct val="50000"/>
                </a:spcBef>
                <a:buClr>
                  <a:srgbClr val="00502C"/>
                </a:buClr>
                <a:buFont typeface="Wingdings" pitchFamily="2" charset="2"/>
                <a:buNone/>
              </a:pPr>
              <a:r>
                <a:rPr lang="en-US" b="1">
                  <a:solidFill>
                    <a:schemeClr val="tx2"/>
                  </a:solidFill>
                </a:rPr>
                <a:t>&gt;1/3 of PhD students in Israel</a:t>
              </a:r>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0"/>
          </p:nvPr>
        </p:nvSpPr>
        <p:spPr>
          <a:noFill/>
        </p:spPr>
        <p:txBody>
          <a:bodyPr/>
          <a:lstStyle/>
          <a:p>
            <a:fld id="{9F556DBC-9D76-4731-8560-957ED66A1CCF}" type="slidenum">
              <a:rPr lang="he-IL" smtClean="0"/>
              <a:pPr/>
              <a:t>13</a:t>
            </a:fld>
            <a:endParaRPr lang="en-US" smtClean="0"/>
          </a:p>
        </p:txBody>
      </p:sp>
      <p:sp>
        <p:nvSpPr>
          <p:cNvPr id="25603" name="Rectangle 105"/>
          <p:cNvSpPr>
            <a:spLocks noGrp="1" noChangeArrowheads="1"/>
          </p:cNvSpPr>
          <p:nvPr>
            <p:ph type="title" idx="4294967295"/>
          </p:nvPr>
        </p:nvSpPr>
        <p:spPr/>
        <p:txBody>
          <a:bodyPr/>
          <a:lstStyle/>
          <a:p>
            <a:pPr eaLnBrk="1" hangingPunct="1"/>
            <a:r>
              <a:rPr lang="en-US" dirty="0" smtClean="0"/>
              <a:t>The European Research Council – 2007-2011 Starting Grants Rankings</a:t>
            </a:r>
          </a:p>
        </p:txBody>
      </p:sp>
      <p:graphicFrame>
        <p:nvGraphicFramePr>
          <p:cNvPr id="22628" name="Group 100"/>
          <p:cNvGraphicFramePr>
            <a:graphicFrameLocks noGrp="1"/>
          </p:cNvGraphicFramePr>
          <p:nvPr/>
        </p:nvGraphicFramePr>
        <p:xfrm>
          <a:off x="2743200" y="1186812"/>
          <a:ext cx="5126182" cy="4955818"/>
        </p:xfrm>
        <a:graphic>
          <a:graphicData uri="http://schemas.openxmlformats.org/drawingml/2006/table">
            <a:tbl>
              <a:tblPr firstCol="1"/>
              <a:tblGrid>
                <a:gridCol w="627826"/>
                <a:gridCol w="3499006"/>
                <a:gridCol w="999350"/>
              </a:tblGrid>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Rank</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30509"/>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University</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30509"/>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Total  # Grants</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30509"/>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Cambridge, UK</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47</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Oxford, UK</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38</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1F22"/>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kern="1200" cap="none" normalizeH="0" baseline="0" dirty="0" smtClean="0">
                          <a:ln>
                            <a:noFill/>
                          </a:ln>
                          <a:solidFill>
                            <a:schemeClr val="bg1"/>
                          </a:solidFill>
                          <a:effectLst/>
                          <a:latin typeface="Arial Black" pitchFamily="34" charset="0"/>
                          <a:ea typeface="+mn-ea"/>
                          <a:cs typeface="Arial" charset="0"/>
                        </a:rPr>
                        <a:t>Hebrew University, Israel</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1F22"/>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kern="1200" cap="none" normalizeH="0" baseline="0" smtClean="0">
                          <a:ln>
                            <a:noFill/>
                          </a:ln>
                          <a:solidFill>
                            <a:schemeClr val="bg1"/>
                          </a:solidFill>
                          <a:effectLst/>
                          <a:latin typeface="Arial" charset="0"/>
                          <a:ea typeface="+mn-ea"/>
                          <a:cs typeface="Arial" charset="0"/>
                        </a:rPr>
                        <a:t>29</a:t>
                      </a:r>
                      <a:endParaRPr kumimoji="0" lang="en-US" sz="1200" b="1" i="0" u="none" strike="noStrike" kern="1200" cap="none" normalizeH="0" baseline="0" dirty="0" smtClean="0">
                        <a:ln>
                          <a:noFill/>
                        </a:ln>
                        <a:solidFill>
                          <a:schemeClr val="bg1"/>
                        </a:solidFill>
                        <a:effectLst/>
                        <a:latin typeface="Arial" charset="0"/>
                        <a:ea typeface="+mn-ea"/>
                        <a:cs typeface="Arial" charset="0"/>
                      </a:endParaRP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91F22"/>
                    </a:solidFill>
                  </a:tcPr>
                </a:tc>
              </a:tr>
              <a:tr h="1057426">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ts val="600"/>
                        </a:spcAft>
                        <a:buClr>
                          <a:srgbClr val="00502C"/>
                        </a:buClr>
                        <a:buSzTx/>
                        <a:buFont typeface="Arial" pitchFamily="34" charset="0"/>
                        <a:buNone/>
                        <a:tabLst/>
                        <a:defRPr/>
                      </a:pPr>
                      <a:r>
                        <a:rPr kumimoji="0" lang="en-US" sz="1200" b="0" i="0" u="none" strike="noStrike" cap="none" normalizeH="0" baseline="0" dirty="0" smtClean="0">
                          <a:ln>
                            <a:noFill/>
                          </a:ln>
                          <a:solidFill>
                            <a:schemeClr val="tx2"/>
                          </a:solidFill>
                          <a:effectLst/>
                          <a:latin typeface="Arial" charset="0"/>
                          <a:cs typeface="Arial" charset="0"/>
                        </a:rPr>
                        <a:t>University College, UK</a:t>
                      </a:r>
                    </a:p>
                    <a:p>
                      <a:pPr marL="0" marR="0" lvl="0" indent="0" algn="l" defTabSz="914400" rtl="0" eaLnBrk="1" fontAlgn="base" latinLnBrk="0" hangingPunct="1">
                        <a:lnSpc>
                          <a:spcPct val="100000"/>
                        </a:lnSpc>
                        <a:spcBef>
                          <a:spcPct val="0"/>
                        </a:spcBef>
                        <a:spcAft>
                          <a:spcPts val="600"/>
                        </a:spcAft>
                        <a:buClr>
                          <a:srgbClr val="00502C"/>
                        </a:buClr>
                        <a:buSzTx/>
                        <a:buFont typeface="Arial" pitchFamily="34" charset="0"/>
                        <a:buNone/>
                        <a:tabLst/>
                        <a:defRPr/>
                      </a:pPr>
                      <a:r>
                        <a:rPr kumimoji="0" lang="fr-FR" sz="1200" b="0" i="0" u="none" strike="noStrike" cap="none" normalizeH="0" baseline="0" dirty="0" smtClean="0">
                          <a:ln>
                            <a:noFill/>
                          </a:ln>
                          <a:solidFill>
                            <a:schemeClr val="tx2"/>
                          </a:solidFill>
                          <a:effectLst/>
                          <a:latin typeface="Arial" charset="0"/>
                          <a:cs typeface="Arial" charset="0"/>
                        </a:rPr>
                        <a:t>Centre National de la Recherche Scientifique</a:t>
                      </a:r>
                      <a:endParaRPr kumimoji="0" lang="en-US" sz="1200" b="0" i="0" u="none" strike="noStrike" cap="none" normalizeH="0" baseline="0" dirty="0" smtClean="0">
                        <a:ln>
                          <a:noFill/>
                        </a:ln>
                        <a:solidFill>
                          <a:schemeClr val="tx2"/>
                        </a:solidFill>
                        <a:effectLst/>
                        <a:latin typeface="Arial" charset="0"/>
                        <a:cs typeface="Arial" charset="0"/>
                      </a:endParaRPr>
                    </a:p>
                    <a:p>
                      <a:pPr marL="0" marR="0" lvl="0" indent="0" algn="l" defTabSz="914400" rtl="0" eaLnBrk="1" fontAlgn="base" latinLnBrk="0" hangingPunct="1">
                        <a:lnSpc>
                          <a:spcPct val="100000"/>
                        </a:lnSpc>
                        <a:spcBef>
                          <a:spcPct val="0"/>
                        </a:spcBef>
                        <a:spcAft>
                          <a:spcPts val="600"/>
                        </a:spcAft>
                        <a:buClr>
                          <a:srgbClr val="00502C"/>
                        </a:buClr>
                        <a:buSzTx/>
                        <a:buFont typeface="Arial" pitchFamily="34" charset="0"/>
                        <a:buNone/>
                        <a:tabLst/>
                        <a:defRPr/>
                      </a:pPr>
                      <a:r>
                        <a:rPr kumimoji="0" lang="en-US" sz="1200" b="0" i="0" u="none" strike="noStrike" cap="none" normalizeH="0" baseline="0" dirty="0" err="1" smtClean="0">
                          <a:ln>
                            <a:noFill/>
                          </a:ln>
                          <a:solidFill>
                            <a:schemeClr val="tx2"/>
                          </a:solidFill>
                          <a:effectLst/>
                          <a:latin typeface="Arial" charset="0"/>
                          <a:cs typeface="Arial" charset="0"/>
                        </a:rPr>
                        <a:t>Ecole</a:t>
                      </a:r>
                      <a:r>
                        <a:rPr kumimoji="0" lang="en-US" sz="1200" b="0" i="0" u="none" strike="noStrike" cap="none" normalizeH="0" baseline="0" dirty="0" smtClean="0">
                          <a:ln>
                            <a:noFill/>
                          </a:ln>
                          <a:solidFill>
                            <a:schemeClr val="tx2"/>
                          </a:solidFill>
                          <a:effectLst/>
                          <a:latin typeface="Arial" charset="0"/>
                          <a:cs typeface="Arial" charset="0"/>
                        </a:rPr>
                        <a:t> </a:t>
                      </a:r>
                      <a:r>
                        <a:rPr kumimoji="0" lang="en-US" sz="1200" b="0" i="0" u="none" strike="noStrike" cap="none" normalizeH="0" baseline="0" dirty="0" err="1" smtClean="0">
                          <a:ln>
                            <a:noFill/>
                          </a:ln>
                          <a:solidFill>
                            <a:schemeClr val="tx2"/>
                          </a:solidFill>
                          <a:effectLst/>
                          <a:latin typeface="Arial" charset="0"/>
                          <a:cs typeface="Arial" charset="0"/>
                        </a:rPr>
                        <a:t>Polytechnique</a:t>
                      </a:r>
                      <a:r>
                        <a:rPr kumimoji="0" lang="en-US" sz="1200" b="0" i="0" u="none" strike="noStrike" cap="none" normalizeH="0" baseline="0" dirty="0" smtClean="0">
                          <a:ln>
                            <a:noFill/>
                          </a:ln>
                          <a:solidFill>
                            <a:schemeClr val="tx2"/>
                          </a:solidFill>
                          <a:effectLst/>
                          <a:latin typeface="Arial" charset="0"/>
                          <a:cs typeface="Arial" charset="0"/>
                        </a:rPr>
                        <a:t> Lausanne, Switzerland</a:t>
                      </a:r>
                    </a:p>
                    <a:p>
                      <a:pPr marL="0" marR="0" lvl="0" indent="0" algn="l" defTabSz="914400" rtl="0" eaLnBrk="1" fontAlgn="base" latinLnBrk="0" hangingPunct="1">
                        <a:lnSpc>
                          <a:spcPct val="100000"/>
                        </a:lnSpc>
                        <a:spcBef>
                          <a:spcPct val="0"/>
                        </a:spcBef>
                        <a:spcAft>
                          <a:spcPts val="600"/>
                        </a:spcAft>
                        <a:buClr>
                          <a:srgbClr val="00502C"/>
                        </a:buClr>
                        <a:buSzTx/>
                        <a:buFont typeface="Arial" pitchFamily="34" charset="0"/>
                        <a:buNone/>
                        <a:tabLst/>
                        <a:defRPr/>
                      </a:pPr>
                      <a:r>
                        <a:rPr kumimoji="0" lang="en-US" sz="1200" b="0" i="0" u="none" strike="noStrike" cap="none" normalizeH="0" baseline="0" dirty="0" smtClean="0">
                          <a:ln>
                            <a:noFill/>
                          </a:ln>
                          <a:solidFill>
                            <a:schemeClr val="tx2"/>
                          </a:solidFill>
                          <a:effectLst/>
                          <a:latin typeface="Arial" charset="0"/>
                          <a:cs typeface="Arial" charset="0"/>
                        </a:rPr>
                        <a:t>Imperial College of Science, UK</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23</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defRPr/>
                      </a:pPr>
                      <a:r>
                        <a:rPr kumimoji="0" lang="en-US" sz="1200" b="0" i="0" u="none" strike="noStrike" cap="none" normalizeH="0" baseline="0" dirty="0" smtClean="0">
                          <a:ln>
                            <a:noFill/>
                          </a:ln>
                          <a:solidFill>
                            <a:schemeClr val="tx2"/>
                          </a:solidFill>
                          <a:effectLst/>
                          <a:latin typeface="Arial" charset="0"/>
                          <a:cs typeface="Arial" charset="0"/>
                        </a:rPr>
                        <a:t>Commissariat a </a:t>
                      </a:r>
                      <a:r>
                        <a:rPr kumimoji="0" lang="en-US" sz="1200" b="0" i="0" u="none" strike="noStrike" cap="none" normalizeH="0" baseline="0" dirty="0" err="1" smtClean="0">
                          <a:ln>
                            <a:noFill/>
                          </a:ln>
                          <a:solidFill>
                            <a:schemeClr val="tx2"/>
                          </a:solidFill>
                          <a:effectLst/>
                          <a:latin typeface="Arial" charset="0"/>
                          <a:cs typeface="Arial" charset="0"/>
                        </a:rPr>
                        <a:t>l’Energie</a:t>
                      </a:r>
                      <a:r>
                        <a:rPr kumimoji="0" lang="en-US" sz="1200" b="0" i="0" u="none" strike="noStrike" cap="none" normalizeH="0" baseline="0" dirty="0" smtClean="0">
                          <a:ln>
                            <a:noFill/>
                          </a:ln>
                          <a:solidFill>
                            <a:schemeClr val="tx2"/>
                          </a:solidFill>
                          <a:effectLst/>
                          <a:latin typeface="Arial" charset="0"/>
                          <a:cs typeface="Arial" charset="0"/>
                        </a:rPr>
                        <a:t> </a:t>
                      </a:r>
                      <a:r>
                        <a:rPr kumimoji="0" lang="en-US" sz="1200" b="0" i="0" u="none" strike="noStrike" cap="none" normalizeH="0" baseline="0" dirty="0" err="1" smtClean="0">
                          <a:ln>
                            <a:noFill/>
                          </a:ln>
                          <a:solidFill>
                            <a:schemeClr val="tx2"/>
                          </a:solidFill>
                          <a:effectLst/>
                          <a:latin typeface="Arial" charset="0"/>
                          <a:cs typeface="Arial" charset="0"/>
                        </a:rPr>
                        <a:t>Atomique</a:t>
                      </a:r>
                      <a:r>
                        <a:rPr kumimoji="0" lang="en-US" sz="1200" b="0" i="0" u="none" strike="noStrike" cap="none" normalizeH="0" baseline="0" dirty="0" smtClean="0">
                          <a:ln>
                            <a:noFill/>
                          </a:ln>
                          <a:solidFill>
                            <a:schemeClr val="tx2"/>
                          </a:solidFill>
                          <a:effectLst/>
                          <a:latin typeface="Arial" charset="0"/>
                          <a:cs typeface="Arial" charset="0"/>
                        </a:rPr>
                        <a:t>, France</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22</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defRPr/>
                      </a:pPr>
                      <a:r>
                        <a:rPr kumimoji="0" lang="en-US" sz="1200" b="1" i="0" u="none" strike="noStrike" cap="none" normalizeH="0" baseline="0" dirty="0" smtClean="0">
                          <a:ln>
                            <a:noFill/>
                          </a:ln>
                          <a:solidFill>
                            <a:srgbClr val="C00000"/>
                          </a:solidFill>
                          <a:effectLst/>
                          <a:latin typeface="Arial Black" pitchFamily="34" charset="0"/>
                          <a:cs typeface="Arial" charset="0"/>
                        </a:rPr>
                        <a:t>Weizmann Institute, Israel</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20</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defRPr/>
                      </a:pPr>
                      <a:r>
                        <a:rPr kumimoji="0" lang="en-US" sz="1200" b="0" i="0" u="none" strike="noStrike" cap="none" normalizeH="0" baseline="0" dirty="0" err="1" smtClean="0">
                          <a:ln>
                            <a:noFill/>
                          </a:ln>
                          <a:solidFill>
                            <a:schemeClr val="tx2"/>
                          </a:solidFill>
                          <a:effectLst/>
                          <a:latin typeface="Arial" charset="0"/>
                          <a:cs typeface="Arial" charset="0"/>
                        </a:rPr>
                        <a:t>Katholeik</a:t>
                      </a:r>
                      <a:r>
                        <a:rPr kumimoji="0" lang="en-US" sz="1200" b="0" i="0" u="none" strike="noStrike" cap="none" normalizeH="0" baseline="0" dirty="0" smtClean="0">
                          <a:ln>
                            <a:noFill/>
                          </a:ln>
                          <a:solidFill>
                            <a:schemeClr val="tx2"/>
                          </a:solidFill>
                          <a:effectLst/>
                          <a:latin typeface="Arial" charset="0"/>
                          <a:cs typeface="Arial" charset="0"/>
                        </a:rPr>
                        <a:t> </a:t>
                      </a:r>
                      <a:r>
                        <a:rPr kumimoji="0" lang="en-US" sz="1200" b="0" i="0" u="none" strike="noStrike" cap="none" normalizeH="0" baseline="0" dirty="0" err="1" smtClean="0">
                          <a:ln>
                            <a:noFill/>
                          </a:ln>
                          <a:solidFill>
                            <a:schemeClr val="tx2"/>
                          </a:solidFill>
                          <a:effectLst/>
                          <a:latin typeface="Arial" charset="0"/>
                          <a:cs typeface="Arial" charset="0"/>
                        </a:rPr>
                        <a:t>Universitait</a:t>
                      </a:r>
                      <a:r>
                        <a:rPr kumimoji="0" lang="en-US" sz="1200" b="0" i="0" u="none" strike="noStrike" cap="none" normalizeH="0" baseline="0" dirty="0" smtClean="0">
                          <a:ln>
                            <a:noFill/>
                          </a:ln>
                          <a:solidFill>
                            <a:schemeClr val="tx2"/>
                          </a:solidFill>
                          <a:effectLst/>
                          <a:latin typeface="Arial" charset="0"/>
                          <a:cs typeface="Arial" charset="0"/>
                        </a:rPr>
                        <a:t> Leuven, Belgium</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18</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ts val="600"/>
                        </a:spcAft>
                        <a:buClr>
                          <a:srgbClr val="00502C"/>
                        </a:buClr>
                        <a:buSzTx/>
                        <a:buFont typeface="Wingdings" pitchFamily="2" charset="2"/>
                        <a:buNone/>
                        <a:tabLst/>
                      </a:pPr>
                      <a:r>
                        <a:rPr kumimoji="0" lang="en-US" sz="1200" b="1" i="0" u="none" strike="noStrike" kern="1200" cap="none" normalizeH="0" baseline="0" dirty="0" err="1" smtClean="0">
                          <a:ln>
                            <a:noFill/>
                          </a:ln>
                          <a:solidFill>
                            <a:srgbClr val="C00000"/>
                          </a:solidFill>
                          <a:effectLst/>
                          <a:latin typeface="Arial Black" pitchFamily="34" charset="0"/>
                          <a:ea typeface="+mn-ea"/>
                          <a:cs typeface="Arial" charset="0"/>
                        </a:rPr>
                        <a:t>Technion</a:t>
                      </a:r>
                      <a:r>
                        <a:rPr kumimoji="0" lang="en-US" sz="1200" b="1" i="0" u="none" strike="noStrike" kern="1200" cap="none" normalizeH="0" baseline="0" dirty="0" smtClean="0">
                          <a:ln>
                            <a:noFill/>
                          </a:ln>
                          <a:solidFill>
                            <a:srgbClr val="C00000"/>
                          </a:solidFill>
                          <a:effectLst/>
                          <a:latin typeface="Arial Black" pitchFamily="34" charset="0"/>
                          <a:ea typeface="+mn-ea"/>
                          <a:cs typeface="Arial" charset="0"/>
                        </a:rPr>
                        <a:t>- Israel Institute of Technology</a:t>
                      </a:r>
                    </a:p>
                    <a:p>
                      <a:pPr marL="0" marR="0" lvl="0" indent="0" algn="l" defTabSz="914400" rtl="0" eaLnBrk="1" fontAlgn="base" latinLnBrk="0" hangingPunct="1">
                        <a:lnSpc>
                          <a:spcPct val="100000"/>
                        </a:lnSpc>
                        <a:spcBef>
                          <a:spcPct val="0"/>
                        </a:spcBef>
                        <a:spcAft>
                          <a:spcPts val="600"/>
                        </a:spcAft>
                        <a:buClr>
                          <a:srgbClr val="00502C"/>
                        </a:buClr>
                        <a:buSzTx/>
                        <a:buFont typeface="Wingdings" pitchFamily="2" charset="2"/>
                        <a:buNone/>
                        <a:tabLst/>
                      </a:pPr>
                      <a:r>
                        <a:rPr kumimoji="0" lang="en-US" sz="1200" b="0" i="0" u="none" strike="noStrike" kern="1200" cap="none" normalizeH="0" baseline="0" dirty="0" smtClean="0">
                          <a:ln>
                            <a:noFill/>
                          </a:ln>
                          <a:solidFill>
                            <a:schemeClr val="tx2"/>
                          </a:solidFill>
                          <a:effectLst/>
                          <a:latin typeface="Arial" charset="0"/>
                          <a:ea typeface="+mn-ea"/>
                          <a:cs typeface="Arial" charset="0"/>
                        </a:rPr>
                        <a:t>INSERM, France</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17</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defRPr/>
                      </a:pPr>
                      <a:r>
                        <a:rPr kumimoji="0" lang="en-US" sz="1200" b="0" i="0" u="none" strike="noStrike" cap="none" normalizeH="0" baseline="0" dirty="0" err="1" smtClean="0">
                          <a:ln>
                            <a:noFill/>
                          </a:ln>
                          <a:solidFill>
                            <a:schemeClr val="tx2"/>
                          </a:solidFill>
                          <a:effectLst/>
                          <a:latin typeface="Arial" charset="0"/>
                          <a:cs typeface="Arial" charset="0"/>
                        </a:rPr>
                        <a:t>Rijksuniversiteit</a:t>
                      </a:r>
                      <a:r>
                        <a:rPr kumimoji="0" lang="en-US" sz="1200" b="0" i="0" u="none" strike="noStrike" cap="none" normalizeH="0" baseline="0" dirty="0" smtClean="0">
                          <a:ln>
                            <a:noFill/>
                          </a:ln>
                          <a:solidFill>
                            <a:schemeClr val="tx2"/>
                          </a:solidFill>
                          <a:effectLst/>
                          <a:latin typeface="Arial" charset="0"/>
                          <a:cs typeface="Arial" charset="0"/>
                        </a:rPr>
                        <a:t> Groningen, Netherlands </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15</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384048">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1" i="0" u="none" strike="noStrike" cap="none" normalizeH="0" baseline="0" dirty="0" smtClean="0">
                          <a:ln>
                            <a:noFill/>
                          </a:ln>
                          <a:solidFill>
                            <a:schemeClr val="bg1"/>
                          </a:solidFill>
                          <a:effectLst/>
                          <a:latin typeface="Arial" charset="0"/>
                          <a:cs typeface="Arial" charset="0"/>
                        </a:rPr>
                        <a:t>10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F070D"/>
                    </a:solidFill>
                  </a:tcPr>
                </a:tc>
                <a:tc>
                  <a:txBody>
                    <a:bodyPr/>
                    <a:lstStyle/>
                    <a:p>
                      <a:pPr marL="0" marR="0" lvl="0" indent="0" algn="l"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err="1" smtClean="0">
                          <a:ln>
                            <a:noFill/>
                          </a:ln>
                          <a:solidFill>
                            <a:schemeClr val="tx2"/>
                          </a:solidFill>
                          <a:effectLst/>
                          <a:latin typeface="Arial" charset="0"/>
                          <a:cs typeface="Arial" charset="0"/>
                        </a:rPr>
                        <a:t>Helsingin</a:t>
                      </a:r>
                      <a:r>
                        <a:rPr kumimoji="0" lang="en-US" sz="1200" b="0" i="0" u="none" strike="noStrike" cap="none" normalizeH="0" baseline="0" dirty="0" smtClean="0">
                          <a:ln>
                            <a:noFill/>
                          </a:ln>
                          <a:solidFill>
                            <a:schemeClr val="tx2"/>
                          </a:solidFill>
                          <a:effectLst/>
                          <a:latin typeface="Arial" charset="0"/>
                          <a:cs typeface="Arial" charset="0"/>
                        </a:rPr>
                        <a:t> </a:t>
                      </a:r>
                      <a:r>
                        <a:rPr kumimoji="0" lang="en-US" sz="1200" b="0" i="0" u="none" strike="noStrike" cap="none" normalizeH="0" baseline="0" dirty="0" err="1" smtClean="0">
                          <a:ln>
                            <a:noFill/>
                          </a:ln>
                          <a:solidFill>
                            <a:schemeClr val="tx2"/>
                          </a:solidFill>
                          <a:effectLst/>
                          <a:latin typeface="Arial" charset="0"/>
                          <a:cs typeface="Arial" charset="0"/>
                        </a:rPr>
                        <a:t>Yliopisto</a:t>
                      </a:r>
                      <a:r>
                        <a:rPr kumimoji="0" lang="en-US" sz="1200" b="0" i="0" u="none" strike="noStrike" cap="none" normalizeH="0" baseline="0" dirty="0" smtClean="0">
                          <a:ln>
                            <a:noFill/>
                          </a:ln>
                          <a:solidFill>
                            <a:schemeClr val="tx2"/>
                          </a:solidFill>
                          <a:effectLst/>
                          <a:latin typeface="Arial" charset="0"/>
                          <a:cs typeface="Arial" charset="0"/>
                        </a:rPr>
                        <a:t>, Finland</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
                          <a:srgbClr val="00502C"/>
                        </a:buClr>
                        <a:buSzTx/>
                        <a:buFont typeface="Wingdings" pitchFamily="2" charset="2"/>
                        <a:buNone/>
                        <a:tabLst/>
                      </a:pPr>
                      <a:r>
                        <a:rPr kumimoji="0" lang="en-US" sz="1200" b="0" i="0" u="none" strike="noStrike" cap="none" normalizeH="0" baseline="0" dirty="0" smtClean="0">
                          <a:ln>
                            <a:noFill/>
                          </a:ln>
                          <a:solidFill>
                            <a:schemeClr val="tx2"/>
                          </a:solidFill>
                          <a:effectLst/>
                          <a:latin typeface="Arial" charset="0"/>
                          <a:cs typeface="Arial" charset="0"/>
                        </a:rPr>
                        <a:t>13</a:t>
                      </a:r>
                    </a:p>
                  </a:txBody>
                  <a:tcPr marL="72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bl>
          </a:graphicData>
        </a:graphic>
      </p:graphicFrame>
      <p:pic>
        <p:nvPicPr>
          <p:cNvPr id="238594" name="Picture 2"/>
          <p:cNvPicPr>
            <a:picLocks noChangeAspect="1" noChangeArrowheads="1"/>
          </p:cNvPicPr>
          <p:nvPr/>
        </p:nvPicPr>
        <p:blipFill>
          <a:blip r:embed="rId3" cstate="print"/>
          <a:srcRect/>
          <a:stretch>
            <a:fillRect/>
          </a:stretch>
        </p:blipFill>
        <p:spPr bwMode="auto">
          <a:xfrm>
            <a:off x="856869" y="1154113"/>
            <a:ext cx="1047750" cy="1057275"/>
          </a:xfrm>
          <a:prstGeom prst="rect">
            <a:avLst/>
          </a:prstGeom>
          <a:noFill/>
          <a:ln w="9525">
            <a:noFill/>
            <a:miter lim="800000"/>
            <a:headEnd/>
            <a:tailEnd/>
          </a:ln>
        </p:spPr>
      </p:pic>
      <p:sp>
        <p:nvSpPr>
          <p:cNvPr id="12" name="Rectangle 11"/>
          <p:cNvSpPr/>
          <p:nvPr/>
        </p:nvSpPr>
        <p:spPr>
          <a:xfrm>
            <a:off x="729616" y="2158484"/>
            <a:ext cx="1302256" cy="923330"/>
          </a:xfrm>
          <a:prstGeom prst="rect">
            <a:avLst/>
          </a:prstGeom>
        </p:spPr>
        <p:txBody>
          <a:bodyPr wrap="square">
            <a:spAutoFit/>
          </a:bodyPr>
          <a:lstStyle/>
          <a:p>
            <a:pPr algn="ctr" rtl="0"/>
            <a:r>
              <a:rPr lang="en-US" b="1" dirty="0" smtClean="0">
                <a:solidFill>
                  <a:schemeClr val="tx2"/>
                </a:solidFill>
              </a:rPr>
              <a:t>European Research Council </a:t>
            </a:r>
            <a:endParaRPr lang="en-US" b="1" dirty="0">
              <a:solidFill>
                <a:schemeClr val="tx2"/>
              </a:solidFill>
            </a:endParaRPr>
          </a:p>
        </p:txBody>
      </p:sp>
      <p:sp>
        <p:nvSpPr>
          <p:cNvPr id="9" name="Rectangle 8"/>
          <p:cNvSpPr/>
          <p:nvPr/>
        </p:nvSpPr>
        <p:spPr>
          <a:xfrm>
            <a:off x="283464" y="3347204"/>
            <a:ext cx="2194560" cy="1169551"/>
          </a:xfrm>
          <a:prstGeom prst="rect">
            <a:avLst/>
          </a:prstGeom>
        </p:spPr>
        <p:txBody>
          <a:bodyPr wrap="square">
            <a:spAutoFit/>
          </a:bodyPr>
          <a:lstStyle/>
          <a:p>
            <a:pPr algn="l" rtl="0"/>
            <a:r>
              <a:rPr lang="en-US" sz="1400" dirty="0" smtClean="0">
                <a:solidFill>
                  <a:schemeClr val="tx2"/>
                </a:solidFill>
              </a:rPr>
              <a:t>Extremely competitive infrastructure research grants, for which the entire EU university base (inc. Israel) compete</a:t>
            </a:r>
            <a:endParaRPr lang="en-US" sz="1400" dirty="0">
              <a:solidFill>
                <a:schemeClr val="tx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ctrTitle"/>
          </p:nvPr>
        </p:nvSpPr>
        <p:spPr/>
        <p:txBody>
          <a:bodyPr/>
          <a:lstStyle/>
          <a:p>
            <a:pPr eaLnBrk="1" hangingPunct="1"/>
            <a:r>
              <a:rPr lang="en-US" sz="2500" smtClean="0"/>
              <a:t>Technologies</a:t>
            </a:r>
          </a:p>
        </p:txBody>
      </p:sp>
      <p:sp>
        <p:nvSpPr>
          <p:cNvPr id="26627" name="Rectangle 6"/>
          <p:cNvSpPr>
            <a:spLocks noGrp="1" noChangeArrowheads="1"/>
          </p:cNvSpPr>
          <p:nvPr>
            <p:ph type="subTitle" idx="1"/>
          </p:nvPr>
        </p:nvSpPr>
        <p:spPr/>
        <p:txBody>
          <a:bodyPr/>
          <a:lstStyle/>
          <a:p>
            <a:pPr eaLnBrk="1" hangingPunct="1"/>
            <a:r>
              <a:rPr lang="en-US" smtClean="0"/>
              <a:t>Areas of Expertise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0"/>
          </p:nvPr>
        </p:nvSpPr>
        <p:spPr>
          <a:noFill/>
        </p:spPr>
        <p:txBody>
          <a:bodyPr/>
          <a:lstStyle/>
          <a:p>
            <a:fld id="{898E7220-BAA1-4C79-8661-C0929AC4681C}" type="slidenum">
              <a:rPr lang="he-IL" smtClean="0"/>
              <a:pPr/>
              <a:t>15</a:t>
            </a:fld>
            <a:endParaRPr lang="en-US" smtClean="0"/>
          </a:p>
        </p:txBody>
      </p:sp>
      <p:sp>
        <p:nvSpPr>
          <p:cNvPr id="27651" name="Rectangle 5"/>
          <p:cNvSpPr>
            <a:spLocks noGrp="1" noChangeArrowheads="1"/>
          </p:cNvSpPr>
          <p:nvPr>
            <p:ph type="title" idx="4294967295"/>
          </p:nvPr>
        </p:nvSpPr>
        <p:spPr/>
        <p:txBody>
          <a:bodyPr/>
          <a:lstStyle/>
          <a:p>
            <a:pPr eaLnBrk="1" hangingPunct="1"/>
            <a:r>
              <a:rPr lang="en-US" smtClean="0"/>
              <a:t>Areas of Expertise</a:t>
            </a:r>
          </a:p>
        </p:txBody>
      </p:sp>
      <p:sp>
        <p:nvSpPr>
          <p:cNvPr id="27652" name="Rectangle 7"/>
          <p:cNvSpPr>
            <a:spLocks noChangeArrowheads="1"/>
          </p:cNvSpPr>
          <p:nvPr/>
        </p:nvSpPr>
        <p:spPr bwMode="auto">
          <a:xfrm>
            <a:off x="1682750" y="1546225"/>
            <a:ext cx="2303463" cy="646113"/>
          </a:xfrm>
          <a:prstGeom prst="rect">
            <a:avLst/>
          </a:prstGeom>
          <a:noFill/>
          <a:ln w="9525">
            <a:noFill/>
            <a:miter lim="800000"/>
            <a:headEnd/>
            <a:tailEnd/>
          </a:ln>
        </p:spPr>
        <p:txBody>
          <a:bodyPr>
            <a:spAutoFit/>
          </a:bodyPr>
          <a:lstStyle/>
          <a:p>
            <a:pPr algn="l" rtl="0">
              <a:spcBef>
                <a:spcPct val="70000"/>
              </a:spcBef>
              <a:buClr>
                <a:srgbClr val="00502C"/>
              </a:buClr>
              <a:buFont typeface="Wingdings" pitchFamily="2" charset="2"/>
              <a:buNone/>
            </a:pPr>
            <a:r>
              <a:rPr lang="en-US" b="1">
                <a:solidFill>
                  <a:schemeClr val="tx2"/>
                </a:solidFill>
              </a:rPr>
              <a:t>Pharmacology and Medicine</a:t>
            </a:r>
          </a:p>
        </p:txBody>
      </p:sp>
      <p:sp>
        <p:nvSpPr>
          <p:cNvPr id="27653" name="Rectangle 8"/>
          <p:cNvSpPr>
            <a:spLocks noChangeArrowheads="1"/>
          </p:cNvSpPr>
          <p:nvPr/>
        </p:nvSpPr>
        <p:spPr bwMode="auto">
          <a:xfrm>
            <a:off x="1682750" y="2726863"/>
            <a:ext cx="1947863" cy="369887"/>
          </a:xfrm>
          <a:prstGeom prst="rect">
            <a:avLst/>
          </a:prstGeom>
          <a:noFill/>
          <a:ln w="9525">
            <a:noFill/>
            <a:miter lim="800000"/>
            <a:headEnd/>
            <a:tailEnd/>
          </a:ln>
        </p:spPr>
        <p:txBody>
          <a:bodyPr>
            <a:spAutoFit/>
          </a:bodyPr>
          <a:lstStyle/>
          <a:p>
            <a:pPr algn="l" rtl="0">
              <a:spcBef>
                <a:spcPct val="70000"/>
              </a:spcBef>
              <a:buClr>
                <a:srgbClr val="00502C"/>
              </a:buClr>
              <a:buFont typeface="Wingdings" pitchFamily="2" charset="2"/>
              <a:buNone/>
            </a:pPr>
            <a:r>
              <a:rPr lang="en-US" b="1" dirty="0">
                <a:solidFill>
                  <a:schemeClr val="tx2"/>
                </a:solidFill>
              </a:rPr>
              <a:t>Brain Research</a:t>
            </a:r>
            <a:endParaRPr lang="he-IL" b="1" dirty="0">
              <a:solidFill>
                <a:schemeClr val="tx2"/>
              </a:solidFill>
            </a:endParaRPr>
          </a:p>
        </p:txBody>
      </p:sp>
      <p:sp>
        <p:nvSpPr>
          <p:cNvPr id="27654" name="Rectangle 9"/>
          <p:cNvSpPr>
            <a:spLocks noChangeArrowheads="1"/>
          </p:cNvSpPr>
          <p:nvPr/>
        </p:nvSpPr>
        <p:spPr bwMode="auto">
          <a:xfrm>
            <a:off x="1682750" y="3873463"/>
            <a:ext cx="2382838" cy="641350"/>
          </a:xfrm>
          <a:prstGeom prst="rect">
            <a:avLst/>
          </a:prstGeom>
          <a:noFill/>
          <a:ln w="9525">
            <a:noFill/>
            <a:miter lim="800000"/>
            <a:headEnd/>
            <a:tailEnd/>
          </a:ln>
        </p:spPr>
        <p:txBody>
          <a:bodyPr>
            <a:spAutoFit/>
          </a:bodyPr>
          <a:lstStyle/>
          <a:p>
            <a:pPr algn="l" rtl="0">
              <a:spcBef>
                <a:spcPct val="70000"/>
              </a:spcBef>
              <a:buClr>
                <a:srgbClr val="00502C"/>
              </a:buClr>
              <a:buFont typeface="Wingdings" pitchFamily="2" charset="2"/>
              <a:buNone/>
            </a:pPr>
            <a:r>
              <a:rPr lang="en-US" b="1" dirty="0">
                <a:solidFill>
                  <a:schemeClr val="tx2"/>
                </a:solidFill>
              </a:rPr>
              <a:t>Nanoscience and Advanced Materials</a:t>
            </a:r>
          </a:p>
        </p:txBody>
      </p:sp>
      <p:sp>
        <p:nvSpPr>
          <p:cNvPr id="27655" name="Rectangle 10"/>
          <p:cNvSpPr>
            <a:spLocks noChangeArrowheads="1"/>
          </p:cNvSpPr>
          <p:nvPr/>
        </p:nvSpPr>
        <p:spPr bwMode="auto">
          <a:xfrm>
            <a:off x="5861050" y="1684338"/>
            <a:ext cx="1466850" cy="366712"/>
          </a:xfrm>
          <a:prstGeom prst="rect">
            <a:avLst/>
          </a:prstGeom>
          <a:noFill/>
          <a:ln w="9525">
            <a:noFill/>
            <a:miter lim="800000"/>
            <a:headEnd/>
            <a:tailEnd/>
          </a:ln>
        </p:spPr>
        <p:txBody>
          <a:bodyPr wrap="none">
            <a:spAutoFit/>
          </a:bodyPr>
          <a:lstStyle/>
          <a:p>
            <a:pPr algn="l" rtl="0">
              <a:spcBef>
                <a:spcPct val="70000"/>
              </a:spcBef>
              <a:buClr>
                <a:srgbClr val="00502C"/>
              </a:buClr>
              <a:buFont typeface="Wingdings" pitchFamily="2" charset="2"/>
              <a:buNone/>
            </a:pPr>
            <a:r>
              <a:rPr lang="en-US" b="1">
                <a:solidFill>
                  <a:schemeClr val="tx2"/>
                </a:solidFill>
              </a:rPr>
              <a:t>Agriculture</a:t>
            </a:r>
            <a:r>
              <a:rPr lang="en-US" b="1"/>
              <a:t> </a:t>
            </a:r>
          </a:p>
        </p:txBody>
      </p:sp>
      <p:sp>
        <p:nvSpPr>
          <p:cNvPr id="27656" name="Rectangle 11"/>
          <p:cNvSpPr>
            <a:spLocks noChangeArrowheads="1"/>
          </p:cNvSpPr>
          <p:nvPr/>
        </p:nvSpPr>
        <p:spPr bwMode="auto">
          <a:xfrm>
            <a:off x="5861050" y="4009988"/>
            <a:ext cx="1276350" cy="366712"/>
          </a:xfrm>
          <a:prstGeom prst="rect">
            <a:avLst/>
          </a:prstGeom>
          <a:noFill/>
          <a:ln w="9525">
            <a:noFill/>
            <a:miter lim="800000"/>
            <a:headEnd/>
            <a:tailEnd/>
          </a:ln>
        </p:spPr>
        <p:txBody>
          <a:bodyPr wrap="none">
            <a:spAutoFit/>
          </a:bodyPr>
          <a:lstStyle/>
          <a:p>
            <a:pPr algn="l" rtl="0">
              <a:spcBef>
                <a:spcPct val="70000"/>
              </a:spcBef>
              <a:buClr>
                <a:srgbClr val="00502C"/>
              </a:buClr>
              <a:buFont typeface="Wingdings" pitchFamily="2" charset="2"/>
              <a:buNone/>
            </a:pPr>
            <a:r>
              <a:rPr lang="en-US" b="1" dirty="0">
                <a:solidFill>
                  <a:schemeClr val="tx2"/>
                </a:solidFill>
              </a:rPr>
              <a:t>Cleantech</a:t>
            </a:r>
          </a:p>
        </p:txBody>
      </p:sp>
      <p:sp>
        <p:nvSpPr>
          <p:cNvPr id="27657" name="Rectangle 12"/>
          <p:cNvSpPr>
            <a:spLocks noChangeArrowheads="1"/>
          </p:cNvSpPr>
          <p:nvPr/>
        </p:nvSpPr>
        <p:spPr bwMode="auto">
          <a:xfrm>
            <a:off x="5861050" y="2728450"/>
            <a:ext cx="2814638" cy="641350"/>
          </a:xfrm>
          <a:prstGeom prst="rect">
            <a:avLst/>
          </a:prstGeom>
          <a:noFill/>
          <a:ln w="9525">
            <a:noFill/>
            <a:miter lim="800000"/>
            <a:headEnd/>
            <a:tailEnd/>
          </a:ln>
        </p:spPr>
        <p:txBody>
          <a:bodyPr>
            <a:spAutoFit/>
          </a:bodyPr>
          <a:lstStyle/>
          <a:p>
            <a:pPr algn="l" rtl="0">
              <a:spcBef>
                <a:spcPct val="70000"/>
              </a:spcBef>
              <a:buClr>
                <a:srgbClr val="00502C"/>
              </a:buClr>
              <a:buFont typeface="Wingdings" pitchFamily="2" charset="2"/>
              <a:buNone/>
            </a:pPr>
            <a:r>
              <a:rPr lang="en-US" b="1">
                <a:solidFill>
                  <a:schemeClr val="tx2"/>
                </a:solidFill>
              </a:rPr>
              <a:t>Engineering and Computer Science</a:t>
            </a:r>
          </a:p>
        </p:txBody>
      </p:sp>
      <p:pic>
        <p:nvPicPr>
          <p:cNvPr id="27658" name="Picture 13" descr="Icon-06"/>
          <p:cNvPicPr>
            <a:picLocks noChangeAspect="1" noChangeArrowheads="1"/>
          </p:cNvPicPr>
          <p:nvPr/>
        </p:nvPicPr>
        <p:blipFill>
          <a:blip r:embed="rId3" cstate="print"/>
          <a:srcRect/>
          <a:stretch>
            <a:fillRect/>
          </a:stretch>
        </p:blipFill>
        <p:spPr bwMode="auto">
          <a:xfrm>
            <a:off x="4967288" y="2650663"/>
            <a:ext cx="788987" cy="795337"/>
          </a:xfrm>
          <a:prstGeom prst="rect">
            <a:avLst/>
          </a:prstGeom>
          <a:noFill/>
          <a:ln w="9525">
            <a:noFill/>
            <a:miter lim="800000"/>
            <a:headEnd/>
            <a:tailEnd/>
          </a:ln>
        </p:spPr>
      </p:pic>
      <p:pic>
        <p:nvPicPr>
          <p:cNvPr id="27659" name="Picture 14" descr="Icon-01"/>
          <p:cNvPicPr>
            <a:picLocks noChangeAspect="1" noChangeArrowheads="1"/>
          </p:cNvPicPr>
          <p:nvPr/>
        </p:nvPicPr>
        <p:blipFill>
          <a:blip r:embed="rId4" cstate="print"/>
          <a:srcRect/>
          <a:stretch>
            <a:fillRect/>
          </a:stretch>
        </p:blipFill>
        <p:spPr bwMode="auto">
          <a:xfrm>
            <a:off x="788988" y="1470025"/>
            <a:ext cx="788987" cy="795338"/>
          </a:xfrm>
          <a:prstGeom prst="rect">
            <a:avLst/>
          </a:prstGeom>
          <a:noFill/>
          <a:ln w="9525">
            <a:noFill/>
            <a:miter lim="800000"/>
            <a:headEnd/>
            <a:tailEnd/>
          </a:ln>
        </p:spPr>
      </p:pic>
      <p:pic>
        <p:nvPicPr>
          <p:cNvPr id="27660" name="Picture 15" descr="Icon-02"/>
          <p:cNvPicPr>
            <a:picLocks noChangeAspect="1" noChangeArrowheads="1"/>
          </p:cNvPicPr>
          <p:nvPr/>
        </p:nvPicPr>
        <p:blipFill>
          <a:blip r:embed="rId5" cstate="print"/>
          <a:srcRect/>
          <a:stretch>
            <a:fillRect/>
          </a:stretch>
        </p:blipFill>
        <p:spPr bwMode="auto">
          <a:xfrm>
            <a:off x="788988" y="2650663"/>
            <a:ext cx="788987" cy="795337"/>
          </a:xfrm>
          <a:prstGeom prst="rect">
            <a:avLst/>
          </a:prstGeom>
          <a:noFill/>
          <a:ln w="9525">
            <a:noFill/>
            <a:miter lim="800000"/>
            <a:headEnd/>
            <a:tailEnd/>
          </a:ln>
        </p:spPr>
      </p:pic>
      <p:pic>
        <p:nvPicPr>
          <p:cNvPr id="27661" name="Picture 16" descr="Icon-03"/>
          <p:cNvPicPr>
            <a:picLocks noChangeAspect="1" noChangeArrowheads="1"/>
          </p:cNvPicPr>
          <p:nvPr/>
        </p:nvPicPr>
        <p:blipFill>
          <a:blip r:embed="rId6" cstate="print"/>
          <a:srcRect/>
          <a:stretch>
            <a:fillRect/>
          </a:stretch>
        </p:blipFill>
        <p:spPr bwMode="auto">
          <a:xfrm>
            <a:off x="788988" y="3795675"/>
            <a:ext cx="788987" cy="795338"/>
          </a:xfrm>
          <a:prstGeom prst="rect">
            <a:avLst/>
          </a:prstGeom>
          <a:noFill/>
          <a:ln w="9525">
            <a:noFill/>
            <a:miter lim="800000"/>
            <a:headEnd/>
            <a:tailEnd/>
          </a:ln>
        </p:spPr>
      </p:pic>
      <p:pic>
        <p:nvPicPr>
          <p:cNvPr id="27662" name="Picture 17" descr="Icon-04"/>
          <p:cNvPicPr>
            <a:picLocks noChangeAspect="1" noChangeArrowheads="1"/>
          </p:cNvPicPr>
          <p:nvPr/>
        </p:nvPicPr>
        <p:blipFill>
          <a:blip r:embed="rId7" cstate="print"/>
          <a:srcRect/>
          <a:stretch>
            <a:fillRect/>
          </a:stretch>
        </p:blipFill>
        <p:spPr bwMode="auto">
          <a:xfrm>
            <a:off x="4967288" y="1470025"/>
            <a:ext cx="788987" cy="795338"/>
          </a:xfrm>
          <a:prstGeom prst="rect">
            <a:avLst/>
          </a:prstGeom>
          <a:noFill/>
          <a:ln w="9525">
            <a:noFill/>
            <a:miter lim="800000"/>
            <a:headEnd/>
            <a:tailEnd/>
          </a:ln>
        </p:spPr>
      </p:pic>
      <p:pic>
        <p:nvPicPr>
          <p:cNvPr id="27663" name="Picture 18" descr="Icon-05"/>
          <p:cNvPicPr>
            <a:picLocks noChangeAspect="1" noChangeArrowheads="1"/>
          </p:cNvPicPr>
          <p:nvPr/>
        </p:nvPicPr>
        <p:blipFill>
          <a:blip r:embed="rId8" cstate="print"/>
          <a:srcRect/>
          <a:stretch>
            <a:fillRect/>
          </a:stretch>
        </p:blipFill>
        <p:spPr bwMode="auto">
          <a:xfrm>
            <a:off x="4967288" y="3795675"/>
            <a:ext cx="788987" cy="795338"/>
          </a:xfrm>
          <a:prstGeom prst="rect">
            <a:avLst/>
          </a:prstGeom>
          <a:noFill/>
          <a:ln w="9525">
            <a:noFill/>
            <a:miter lim="800000"/>
            <a:headEnd/>
            <a:tailEnd/>
          </a:ln>
        </p:spPr>
      </p:pic>
      <p:sp>
        <p:nvSpPr>
          <p:cNvPr id="16" name="Rectangle 8"/>
          <p:cNvSpPr>
            <a:spLocks noChangeArrowheads="1"/>
          </p:cNvSpPr>
          <p:nvPr/>
        </p:nvSpPr>
        <p:spPr bwMode="auto">
          <a:xfrm>
            <a:off x="1682750" y="5174188"/>
            <a:ext cx="1947863" cy="366712"/>
          </a:xfrm>
          <a:prstGeom prst="rect">
            <a:avLst/>
          </a:prstGeom>
          <a:noFill/>
          <a:ln w="9525">
            <a:noFill/>
            <a:miter lim="800000"/>
            <a:headEnd/>
            <a:tailEnd/>
          </a:ln>
        </p:spPr>
        <p:txBody>
          <a:bodyPr>
            <a:spAutoFit/>
          </a:bodyPr>
          <a:lstStyle/>
          <a:p>
            <a:pPr algn="l" rtl="0">
              <a:spcBef>
                <a:spcPct val="70000"/>
              </a:spcBef>
              <a:buClr>
                <a:srgbClr val="00502C"/>
              </a:buClr>
              <a:buFont typeface="Wingdings" pitchFamily="2" charset="2"/>
              <a:buNone/>
            </a:pPr>
            <a:r>
              <a:rPr lang="en-US" b="1" dirty="0">
                <a:solidFill>
                  <a:schemeClr val="tx2"/>
                </a:solidFill>
              </a:rPr>
              <a:t>Education</a:t>
            </a:r>
            <a:endParaRPr lang="he-IL" b="1" dirty="0">
              <a:solidFill>
                <a:schemeClr val="tx2"/>
              </a:solidFill>
            </a:endParaRPr>
          </a:p>
        </p:txBody>
      </p:sp>
      <p:sp>
        <p:nvSpPr>
          <p:cNvPr id="17" name="Rectangle 10"/>
          <p:cNvSpPr>
            <a:spLocks noChangeArrowheads="1"/>
          </p:cNvSpPr>
          <p:nvPr/>
        </p:nvSpPr>
        <p:spPr bwMode="auto">
          <a:xfrm>
            <a:off x="5861050" y="5181663"/>
            <a:ext cx="1364541" cy="369332"/>
          </a:xfrm>
          <a:prstGeom prst="rect">
            <a:avLst/>
          </a:prstGeom>
          <a:noFill/>
          <a:ln w="9525">
            <a:noFill/>
            <a:miter lim="800000"/>
            <a:headEnd/>
            <a:tailEnd/>
          </a:ln>
        </p:spPr>
        <p:txBody>
          <a:bodyPr wrap="none">
            <a:spAutoFit/>
          </a:bodyPr>
          <a:lstStyle/>
          <a:p>
            <a:pPr algn="l" rtl="0">
              <a:spcBef>
                <a:spcPct val="70000"/>
              </a:spcBef>
              <a:buClr>
                <a:srgbClr val="00502C"/>
              </a:buClr>
              <a:buFont typeface="Wingdings" pitchFamily="2" charset="2"/>
              <a:buNone/>
            </a:pPr>
            <a:r>
              <a:rPr lang="en-US" b="1" dirty="0" smtClean="0">
                <a:solidFill>
                  <a:schemeClr val="tx2"/>
                </a:solidFill>
              </a:rPr>
              <a:t>Veterinary </a:t>
            </a:r>
            <a:endParaRPr lang="en-US" b="1" dirty="0"/>
          </a:p>
        </p:txBody>
      </p:sp>
      <p:pic>
        <p:nvPicPr>
          <p:cNvPr id="18" name="Picture 18" descr="Icon-09"/>
          <p:cNvPicPr>
            <a:picLocks noChangeAspect="1" noChangeArrowheads="1"/>
          </p:cNvPicPr>
          <p:nvPr/>
        </p:nvPicPr>
        <p:blipFill>
          <a:blip r:embed="rId9" cstate="print"/>
          <a:srcRect/>
          <a:stretch>
            <a:fillRect/>
          </a:stretch>
        </p:blipFill>
        <p:spPr bwMode="auto">
          <a:xfrm>
            <a:off x="4967288" y="4972113"/>
            <a:ext cx="784225" cy="790575"/>
          </a:xfrm>
          <a:prstGeom prst="rect">
            <a:avLst/>
          </a:prstGeom>
          <a:noFill/>
          <a:ln w="9525">
            <a:noFill/>
            <a:miter lim="800000"/>
            <a:headEnd/>
            <a:tailEnd/>
          </a:ln>
        </p:spPr>
      </p:pic>
      <p:pic>
        <p:nvPicPr>
          <p:cNvPr id="19" name="Picture 21" descr="Icon-12"/>
          <p:cNvPicPr>
            <a:picLocks noChangeAspect="1" noChangeArrowheads="1"/>
          </p:cNvPicPr>
          <p:nvPr/>
        </p:nvPicPr>
        <p:blipFill>
          <a:blip r:embed="rId10" cstate="print"/>
          <a:srcRect/>
          <a:stretch>
            <a:fillRect/>
          </a:stretch>
        </p:blipFill>
        <p:spPr bwMode="auto">
          <a:xfrm>
            <a:off x="788988" y="4963050"/>
            <a:ext cx="784225"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ctrTitle"/>
          </p:nvPr>
        </p:nvSpPr>
        <p:spPr/>
        <p:txBody>
          <a:bodyPr/>
          <a:lstStyle/>
          <a:p>
            <a:pPr eaLnBrk="1" hangingPunct="1"/>
            <a:r>
              <a:rPr lang="en-US" sz="2500" smtClean="0"/>
              <a:t>A glimpse at the present</a:t>
            </a:r>
          </a:p>
        </p:txBody>
      </p:sp>
      <p:sp>
        <p:nvSpPr>
          <p:cNvPr id="34819" name="Rectangle 6"/>
          <p:cNvSpPr>
            <a:spLocks noGrp="1" noChangeArrowheads="1"/>
          </p:cNvSpPr>
          <p:nvPr>
            <p:ph type="subTitle" idx="1"/>
          </p:nvPr>
        </p:nvSpPr>
        <p:spPr/>
        <p:txBody>
          <a:bodyPr/>
          <a:lstStyle/>
          <a:p>
            <a:pPr eaLnBrk="1" hangingPunct="1"/>
            <a:r>
              <a:rPr lang="en-US" smtClean="0"/>
              <a:t>A current snapshot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0"/>
          </p:nvPr>
        </p:nvSpPr>
        <p:spPr>
          <a:noFill/>
        </p:spPr>
        <p:txBody>
          <a:bodyPr/>
          <a:lstStyle/>
          <a:p>
            <a:fld id="{B8F1484D-4988-4D6B-A1B2-606750825ACD}" type="slidenum">
              <a:rPr lang="he-IL" smtClean="0">
                <a:solidFill>
                  <a:srgbClr val="000000"/>
                </a:solidFill>
              </a:rPr>
              <a:pPr/>
              <a:t>17</a:t>
            </a:fld>
            <a:endParaRPr lang="en-US" smtClean="0">
              <a:solidFill>
                <a:srgbClr val="000000"/>
              </a:solidFill>
            </a:endParaRPr>
          </a:p>
        </p:txBody>
      </p:sp>
      <p:pic>
        <p:nvPicPr>
          <p:cNvPr id="36867" name="Picture 13" descr="PIC-11"/>
          <p:cNvPicPr>
            <a:picLocks noChangeAspect="1" noChangeArrowheads="1"/>
          </p:cNvPicPr>
          <p:nvPr/>
        </p:nvPicPr>
        <p:blipFill>
          <a:blip r:embed="rId3" cstate="print"/>
          <a:srcRect/>
          <a:stretch>
            <a:fillRect/>
          </a:stretch>
        </p:blipFill>
        <p:spPr bwMode="auto">
          <a:xfrm>
            <a:off x="-13063" y="893763"/>
            <a:ext cx="9144000" cy="4718050"/>
          </a:xfrm>
          <a:prstGeom prst="rect">
            <a:avLst/>
          </a:prstGeom>
          <a:noFill/>
          <a:ln w="9525">
            <a:noFill/>
            <a:miter lim="800000"/>
            <a:headEnd/>
            <a:tailEnd/>
          </a:ln>
        </p:spPr>
      </p:pic>
      <p:sp>
        <p:nvSpPr>
          <p:cNvPr id="36868" name="Rectangle 5"/>
          <p:cNvSpPr>
            <a:spLocks noGrp="1" noChangeArrowheads="1"/>
          </p:cNvSpPr>
          <p:nvPr>
            <p:ph type="title" idx="4294967295"/>
          </p:nvPr>
        </p:nvSpPr>
        <p:spPr/>
        <p:txBody>
          <a:bodyPr/>
          <a:lstStyle/>
          <a:p>
            <a:pPr eaLnBrk="1" hangingPunct="1"/>
            <a:r>
              <a:rPr lang="en-US" dirty="0" smtClean="0"/>
              <a:t>49 Years of Transferring Technologies</a:t>
            </a:r>
          </a:p>
        </p:txBody>
      </p:sp>
      <p:sp>
        <p:nvSpPr>
          <p:cNvPr id="36869" name="Rectangle 8"/>
          <p:cNvSpPr>
            <a:spLocks noChangeArrowheads="1"/>
          </p:cNvSpPr>
          <p:nvPr/>
        </p:nvSpPr>
        <p:spPr bwMode="auto">
          <a:xfrm>
            <a:off x="264405" y="5227638"/>
            <a:ext cx="8560106" cy="769441"/>
          </a:xfrm>
          <a:prstGeom prst="rect">
            <a:avLst/>
          </a:prstGeom>
          <a:noFill/>
          <a:ln w="9525">
            <a:noFill/>
            <a:miter lim="800000"/>
            <a:headEnd/>
            <a:tailEnd/>
          </a:ln>
        </p:spPr>
        <p:txBody>
          <a:bodyPr wrap="square">
            <a:spAutoFit/>
          </a:bodyPr>
          <a:lstStyle/>
          <a:p>
            <a:pPr algn="ctr" rtl="0">
              <a:spcBef>
                <a:spcPct val="70000"/>
              </a:spcBef>
              <a:buClr>
                <a:srgbClr val="00502C"/>
              </a:buClr>
              <a:buFont typeface="Wingdings" pitchFamily="2" charset="2"/>
              <a:buNone/>
            </a:pPr>
            <a:r>
              <a:rPr lang="en-US" sz="2200" dirty="0">
                <a:solidFill>
                  <a:srgbClr val="000000"/>
                </a:solidFill>
              </a:rPr>
              <a:t>Products based on Hebrew University technologies &amp; commercialized by Yissum generate </a:t>
            </a:r>
            <a:r>
              <a:rPr lang="en-US" sz="2200" dirty="0" smtClean="0">
                <a:solidFill>
                  <a:srgbClr val="000000"/>
                </a:solidFill>
              </a:rPr>
              <a:t>over $2 </a:t>
            </a:r>
            <a:r>
              <a:rPr lang="en-US" sz="2200" dirty="0">
                <a:solidFill>
                  <a:srgbClr val="000000"/>
                </a:solidFill>
              </a:rPr>
              <a:t>b</a:t>
            </a:r>
            <a:r>
              <a:rPr lang="en-US" sz="2200" dirty="0" smtClean="0">
                <a:solidFill>
                  <a:srgbClr val="000000"/>
                </a:solidFill>
              </a:rPr>
              <a:t>illion </a:t>
            </a:r>
            <a:r>
              <a:rPr lang="en-US" sz="2200" dirty="0">
                <a:solidFill>
                  <a:srgbClr val="000000"/>
                </a:solidFill>
              </a:rPr>
              <a:t>in annual sales</a:t>
            </a:r>
          </a:p>
        </p:txBody>
      </p:sp>
      <p:sp>
        <p:nvSpPr>
          <p:cNvPr id="36870" name="Rectangle 6"/>
          <p:cNvSpPr>
            <a:spLocks noGrp="1" noChangeArrowheads="1"/>
          </p:cNvSpPr>
          <p:nvPr>
            <p:ph type="body" idx="4294967295"/>
          </p:nvPr>
        </p:nvSpPr>
        <p:spPr>
          <a:xfrm>
            <a:off x="3494088" y="1628775"/>
            <a:ext cx="2389187" cy="1830388"/>
          </a:xfrm>
        </p:spPr>
        <p:txBody>
          <a:bodyPr/>
          <a:lstStyle/>
          <a:p>
            <a:pPr algn="ctr" eaLnBrk="1" hangingPunct="1">
              <a:spcBef>
                <a:spcPct val="30000"/>
              </a:spcBef>
              <a:buFont typeface="Wingdings" pitchFamily="2" charset="2"/>
              <a:buNone/>
            </a:pPr>
            <a:r>
              <a:rPr lang="en-US" dirty="0" smtClean="0">
                <a:solidFill>
                  <a:schemeClr val="bg1"/>
                </a:solidFill>
              </a:rPr>
              <a:t>8,155 patents</a:t>
            </a:r>
          </a:p>
          <a:p>
            <a:pPr algn="ctr" eaLnBrk="1" hangingPunct="1">
              <a:spcBef>
                <a:spcPct val="30000"/>
              </a:spcBef>
              <a:buFont typeface="Wingdings" pitchFamily="2" charset="2"/>
              <a:buNone/>
            </a:pPr>
            <a:r>
              <a:rPr lang="en-US" dirty="0" smtClean="0">
                <a:solidFill>
                  <a:schemeClr val="bg1"/>
                </a:solidFill>
              </a:rPr>
              <a:t> 2,302 inventions</a:t>
            </a:r>
          </a:p>
          <a:p>
            <a:pPr algn="ctr" eaLnBrk="1" hangingPunct="1">
              <a:spcBef>
                <a:spcPct val="30000"/>
              </a:spcBef>
              <a:buFont typeface="Wingdings" pitchFamily="2" charset="2"/>
              <a:buNone/>
            </a:pPr>
            <a:r>
              <a:rPr lang="en-US" dirty="0" smtClean="0">
                <a:solidFill>
                  <a:schemeClr val="bg1"/>
                </a:solidFill>
              </a:rPr>
              <a:t>702 licenses</a:t>
            </a:r>
          </a:p>
          <a:p>
            <a:pPr algn="ctr" eaLnBrk="1" hangingPunct="1">
              <a:spcBef>
                <a:spcPct val="30000"/>
              </a:spcBef>
              <a:buFont typeface="Wingdings" pitchFamily="2" charset="2"/>
              <a:buNone/>
            </a:pPr>
            <a:r>
              <a:rPr lang="en-US" dirty="0" smtClean="0">
                <a:solidFill>
                  <a:schemeClr val="bg1"/>
                </a:solidFill>
              </a:rPr>
              <a:t>80 spin-offs</a:t>
            </a:r>
          </a:p>
        </p:txBody>
      </p:sp>
      <p:grpSp>
        <p:nvGrpSpPr>
          <p:cNvPr id="2" name="Group 18"/>
          <p:cNvGrpSpPr>
            <a:grpSpLocks/>
          </p:cNvGrpSpPr>
          <p:nvPr/>
        </p:nvGrpSpPr>
        <p:grpSpPr bwMode="auto">
          <a:xfrm>
            <a:off x="496888" y="5129213"/>
            <a:ext cx="8150225" cy="960437"/>
            <a:chOff x="3444" y="3183"/>
            <a:chExt cx="2060" cy="605"/>
          </a:xfrm>
        </p:grpSpPr>
        <p:pic>
          <p:nvPicPr>
            <p:cNvPr id="36872" name="Picture 13" descr="Line"/>
            <p:cNvPicPr>
              <a:picLocks noChangeAspect="1" noChangeArrowheads="1"/>
            </p:cNvPicPr>
            <p:nvPr/>
          </p:nvPicPr>
          <p:blipFill>
            <a:blip r:embed="rId4" cstate="print"/>
            <a:srcRect/>
            <a:stretch>
              <a:fillRect/>
            </a:stretch>
          </p:blipFill>
          <p:spPr bwMode="auto">
            <a:xfrm>
              <a:off x="3444" y="3183"/>
              <a:ext cx="2060" cy="49"/>
            </a:xfrm>
            <a:prstGeom prst="rect">
              <a:avLst/>
            </a:prstGeom>
            <a:noFill/>
            <a:ln w="9525">
              <a:noFill/>
              <a:miter lim="800000"/>
              <a:headEnd/>
              <a:tailEnd/>
            </a:ln>
          </p:spPr>
        </p:pic>
        <p:pic>
          <p:nvPicPr>
            <p:cNvPr id="36873" name="Picture 13" descr="Line"/>
            <p:cNvPicPr>
              <a:picLocks noChangeAspect="1" noChangeArrowheads="1"/>
            </p:cNvPicPr>
            <p:nvPr/>
          </p:nvPicPr>
          <p:blipFill>
            <a:blip r:embed="rId5" cstate="print"/>
            <a:srcRect/>
            <a:stretch>
              <a:fillRect/>
            </a:stretch>
          </p:blipFill>
          <p:spPr bwMode="auto">
            <a:xfrm>
              <a:off x="3444" y="3739"/>
              <a:ext cx="2060" cy="4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8914" name="Group 44"/>
          <p:cNvGrpSpPr>
            <a:grpSpLocks/>
          </p:cNvGrpSpPr>
          <p:nvPr/>
        </p:nvGrpSpPr>
        <p:grpSpPr bwMode="auto">
          <a:xfrm>
            <a:off x="590550" y="1084263"/>
            <a:ext cx="8143875" cy="5067300"/>
            <a:chOff x="372" y="683"/>
            <a:chExt cx="5130" cy="3192"/>
          </a:xfrm>
        </p:grpSpPr>
        <p:sp>
          <p:nvSpPr>
            <p:cNvPr id="38950" name="Rectangle 18"/>
            <p:cNvSpPr>
              <a:spLocks noChangeArrowheads="1"/>
            </p:cNvSpPr>
            <p:nvPr/>
          </p:nvSpPr>
          <p:spPr bwMode="auto">
            <a:xfrm>
              <a:off x="372" y="1163"/>
              <a:ext cx="5130" cy="2712"/>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pPr algn="ctr"/>
              <a:endParaRPr lang="en-US">
                <a:solidFill>
                  <a:srgbClr val="B72930"/>
                </a:solidFill>
              </a:endParaRPr>
            </a:p>
          </p:txBody>
        </p:sp>
        <p:sp>
          <p:nvSpPr>
            <p:cNvPr id="38951" name="Line 21"/>
            <p:cNvSpPr>
              <a:spLocks noChangeShapeType="1"/>
            </p:cNvSpPr>
            <p:nvPr/>
          </p:nvSpPr>
          <p:spPr bwMode="auto">
            <a:xfrm rot="-5400000">
              <a:off x="2936" y="1308"/>
              <a:ext cx="1" cy="5130"/>
            </a:xfrm>
            <a:prstGeom prst="line">
              <a:avLst/>
            </a:prstGeom>
            <a:noFill/>
            <a:ln w="9525">
              <a:solidFill>
                <a:schemeClr val="bg2"/>
              </a:solidFill>
              <a:round/>
              <a:headEnd/>
              <a:tailEnd/>
            </a:ln>
          </p:spPr>
          <p:txBody>
            <a:bodyPr/>
            <a:lstStyle/>
            <a:p>
              <a:endParaRPr lang="en-US"/>
            </a:p>
          </p:txBody>
        </p:sp>
        <p:sp>
          <p:nvSpPr>
            <p:cNvPr id="38952" name="Line 22"/>
            <p:cNvSpPr>
              <a:spLocks noChangeShapeType="1"/>
            </p:cNvSpPr>
            <p:nvPr/>
          </p:nvSpPr>
          <p:spPr bwMode="auto">
            <a:xfrm rot="-5400000">
              <a:off x="2936" y="-1881"/>
              <a:ext cx="1" cy="5130"/>
            </a:xfrm>
            <a:prstGeom prst="line">
              <a:avLst/>
            </a:prstGeom>
            <a:noFill/>
            <a:ln w="9525">
              <a:solidFill>
                <a:schemeClr val="bg2"/>
              </a:solidFill>
              <a:round/>
              <a:headEnd/>
              <a:tailEnd/>
            </a:ln>
          </p:spPr>
          <p:txBody>
            <a:bodyPr/>
            <a:lstStyle/>
            <a:p>
              <a:endParaRPr lang="en-US"/>
            </a:p>
          </p:txBody>
        </p:sp>
      </p:grpSp>
      <p:graphicFrame>
        <p:nvGraphicFramePr>
          <p:cNvPr id="14" name="Chart 7"/>
          <p:cNvGraphicFramePr>
            <a:graphicFrameLocks/>
          </p:cNvGraphicFramePr>
          <p:nvPr/>
        </p:nvGraphicFramePr>
        <p:xfrm>
          <a:off x="668215" y="1571624"/>
          <a:ext cx="5275385" cy="4114068"/>
        </p:xfrm>
        <a:graphic>
          <a:graphicData uri="http://schemas.openxmlformats.org/drawingml/2006/chart">
            <c:chart xmlns:c="http://schemas.openxmlformats.org/drawingml/2006/chart" xmlns:r="http://schemas.openxmlformats.org/officeDocument/2006/relationships" r:id="rId3"/>
          </a:graphicData>
        </a:graphic>
      </p:graphicFrame>
      <p:sp>
        <p:nvSpPr>
          <p:cNvPr id="38915" name="Slide Number Placeholder 1"/>
          <p:cNvSpPr>
            <a:spLocks noGrp="1"/>
          </p:cNvSpPr>
          <p:nvPr>
            <p:ph type="sldNum" sz="quarter" idx="10"/>
          </p:nvPr>
        </p:nvSpPr>
        <p:spPr>
          <a:noFill/>
        </p:spPr>
        <p:txBody>
          <a:bodyPr/>
          <a:lstStyle/>
          <a:p>
            <a:fld id="{4D7DF5FA-0784-42B3-A33F-763E6488B20A}" type="slidenum">
              <a:rPr lang="he-IL" smtClean="0">
                <a:solidFill>
                  <a:srgbClr val="000000"/>
                </a:solidFill>
              </a:rPr>
              <a:pPr/>
              <a:t>18</a:t>
            </a:fld>
            <a:endParaRPr lang="en-US" smtClean="0">
              <a:solidFill>
                <a:srgbClr val="000000"/>
              </a:solidFill>
            </a:endParaRPr>
          </a:p>
        </p:txBody>
      </p:sp>
      <p:sp>
        <p:nvSpPr>
          <p:cNvPr id="38917" name="Rectangle 4"/>
          <p:cNvSpPr>
            <a:spLocks noGrp="1" noChangeArrowheads="1"/>
          </p:cNvSpPr>
          <p:nvPr>
            <p:ph type="title" idx="4294967295"/>
          </p:nvPr>
        </p:nvSpPr>
        <p:spPr/>
        <p:txBody>
          <a:bodyPr/>
          <a:lstStyle/>
          <a:p>
            <a:pPr eaLnBrk="1" hangingPunct="1"/>
            <a:r>
              <a:rPr lang="en-US" dirty="0" smtClean="0"/>
              <a:t>Israel Tech Transfer Organization</a:t>
            </a:r>
          </a:p>
        </p:txBody>
      </p:sp>
      <p:sp>
        <p:nvSpPr>
          <p:cNvPr id="38918" name="Rectangle 23"/>
          <p:cNvSpPr>
            <a:spLocks noChangeArrowheads="1"/>
          </p:cNvSpPr>
          <p:nvPr/>
        </p:nvSpPr>
        <p:spPr bwMode="auto">
          <a:xfrm>
            <a:off x="2429608" y="3002816"/>
            <a:ext cx="1420813" cy="942975"/>
          </a:xfrm>
          <a:prstGeom prst="rect">
            <a:avLst/>
          </a:prstGeom>
          <a:noFill/>
          <a:ln w="9525">
            <a:noFill/>
            <a:miter lim="800000"/>
            <a:headEnd/>
            <a:tailEnd/>
          </a:ln>
        </p:spPr>
        <p:txBody>
          <a:bodyPr>
            <a:spAutoFit/>
          </a:bodyPr>
          <a:lstStyle/>
          <a:p>
            <a:pPr algn="ctr" rtl="0">
              <a:spcBef>
                <a:spcPct val="100000"/>
              </a:spcBef>
              <a:buClr>
                <a:srgbClr val="00502C"/>
              </a:buClr>
              <a:buFont typeface="Wingdings" pitchFamily="2" charset="2"/>
              <a:buNone/>
            </a:pPr>
            <a:r>
              <a:rPr lang="en-US" sz="1400" b="1" dirty="0">
                <a:solidFill>
                  <a:srgbClr val="000000"/>
                </a:solidFill>
              </a:rPr>
              <a:t>Yissum -</a:t>
            </a:r>
            <a:br>
              <a:rPr lang="en-US" sz="1400" b="1" dirty="0">
                <a:solidFill>
                  <a:srgbClr val="000000"/>
                </a:solidFill>
              </a:rPr>
            </a:br>
            <a:r>
              <a:rPr lang="en-US" sz="1400" b="1" dirty="0">
                <a:solidFill>
                  <a:srgbClr val="000000"/>
                </a:solidFill>
              </a:rPr>
              <a:t>a leading member of the ITTN *</a:t>
            </a:r>
          </a:p>
        </p:txBody>
      </p:sp>
      <p:sp>
        <p:nvSpPr>
          <p:cNvPr id="38922" name="Line 45"/>
          <p:cNvSpPr>
            <a:spLocks noChangeShapeType="1"/>
          </p:cNvSpPr>
          <p:nvPr/>
        </p:nvSpPr>
        <p:spPr bwMode="auto">
          <a:xfrm>
            <a:off x="5930900" y="1568450"/>
            <a:ext cx="0" cy="3983038"/>
          </a:xfrm>
          <a:prstGeom prst="line">
            <a:avLst/>
          </a:prstGeom>
          <a:noFill/>
          <a:ln w="9525">
            <a:solidFill>
              <a:schemeClr val="bg2"/>
            </a:solidFill>
            <a:prstDash val="dash"/>
            <a:round/>
            <a:headEnd/>
            <a:tailEnd/>
          </a:ln>
        </p:spPr>
        <p:txBody>
          <a:bodyPr/>
          <a:lstStyle/>
          <a:p>
            <a:endParaRPr lang="en-US"/>
          </a:p>
        </p:txBody>
      </p:sp>
      <p:sp>
        <p:nvSpPr>
          <p:cNvPr id="38923" name="Rectangle 8"/>
          <p:cNvSpPr>
            <a:spLocks noChangeArrowheads="1"/>
          </p:cNvSpPr>
          <p:nvPr/>
        </p:nvSpPr>
        <p:spPr bwMode="auto">
          <a:xfrm>
            <a:off x="6100763" y="2616200"/>
            <a:ext cx="2535237" cy="1754326"/>
          </a:xfrm>
          <a:prstGeom prst="rect">
            <a:avLst/>
          </a:prstGeom>
          <a:noFill/>
          <a:ln w="9525">
            <a:noFill/>
            <a:miter lim="800000"/>
            <a:headEnd/>
            <a:tailEnd/>
          </a:ln>
        </p:spPr>
        <p:txBody>
          <a:bodyPr>
            <a:spAutoFit/>
          </a:bodyPr>
          <a:lstStyle/>
          <a:p>
            <a:pPr algn="l" rtl="0">
              <a:spcBef>
                <a:spcPts val="600"/>
              </a:spcBef>
            </a:pPr>
            <a:r>
              <a:rPr lang="en-US" dirty="0" smtClean="0">
                <a:solidFill>
                  <a:srgbClr val="000000"/>
                </a:solidFill>
              </a:rPr>
              <a:t>Yissum’s innovations reflect 40% of the total number of projects available for licensing by Israeli technology transfer companies.  </a:t>
            </a:r>
            <a:endParaRPr lang="en-US" b="1" dirty="0">
              <a:solidFill>
                <a:srgbClr val="000000"/>
              </a:solidFill>
            </a:endParaRPr>
          </a:p>
        </p:txBody>
      </p:sp>
      <p:pic>
        <p:nvPicPr>
          <p:cNvPr id="38924" name="Picture 11"/>
          <p:cNvPicPr>
            <a:picLocks noChangeAspect="1" noChangeArrowheads="1"/>
          </p:cNvPicPr>
          <p:nvPr/>
        </p:nvPicPr>
        <p:blipFill>
          <a:blip r:embed="rId4" cstate="print"/>
          <a:srcRect/>
          <a:stretch>
            <a:fillRect/>
          </a:stretch>
        </p:blipFill>
        <p:spPr bwMode="auto">
          <a:xfrm>
            <a:off x="6148388" y="1468438"/>
            <a:ext cx="1695450" cy="822325"/>
          </a:xfrm>
          <a:prstGeom prst="rect">
            <a:avLst/>
          </a:prstGeom>
          <a:noFill/>
          <a:ln w="9525">
            <a:noFill/>
            <a:miter lim="800000"/>
            <a:headEnd/>
            <a:tailEnd/>
          </a:ln>
        </p:spPr>
      </p:pic>
      <p:sp>
        <p:nvSpPr>
          <p:cNvPr id="38949" name="TextBox 39"/>
          <p:cNvSpPr txBox="1">
            <a:spLocks noChangeArrowheads="1"/>
          </p:cNvSpPr>
          <p:nvPr/>
        </p:nvSpPr>
        <p:spPr bwMode="auto">
          <a:xfrm>
            <a:off x="590550" y="5783263"/>
            <a:ext cx="4419600" cy="338137"/>
          </a:xfrm>
          <a:prstGeom prst="rect">
            <a:avLst/>
          </a:prstGeom>
          <a:noFill/>
          <a:ln w="9525">
            <a:noFill/>
            <a:miter lim="800000"/>
            <a:headEnd/>
            <a:tailEnd/>
          </a:ln>
        </p:spPr>
        <p:txBody>
          <a:bodyPr>
            <a:spAutoFit/>
          </a:bodyPr>
          <a:lstStyle/>
          <a:p>
            <a:pPr algn="l" rtl="0"/>
            <a:r>
              <a:rPr lang="en-US" sz="1600">
                <a:solidFill>
                  <a:schemeClr val="tx2"/>
                </a:solidFill>
              </a:rPr>
              <a:t>* By number of available technologies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590550" y="1084263"/>
            <a:ext cx="8143875" cy="5067300"/>
            <a:chOff x="372" y="683"/>
            <a:chExt cx="5130" cy="3192"/>
          </a:xfrm>
        </p:grpSpPr>
        <p:sp>
          <p:nvSpPr>
            <p:cNvPr id="2057" name="Rectangle 18"/>
            <p:cNvSpPr>
              <a:spLocks noChangeArrowheads="1"/>
            </p:cNvSpPr>
            <p:nvPr/>
          </p:nvSpPr>
          <p:spPr bwMode="auto">
            <a:xfrm>
              <a:off x="372" y="1163"/>
              <a:ext cx="5130" cy="2712"/>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pPr algn="ctr"/>
              <a:endParaRPr lang="en-US">
                <a:solidFill>
                  <a:srgbClr val="B72930"/>
                </a:solidFill>
              </a:endParaRPr>
            </a:p>
          </p:txBody>
        </p:sp>
        <p:sp>
          <p:nvSpPr>
            <p:cNvPr id="2058" name="Line 21"/>
            <p:cNvSpPr>
              <a:spLocks noChangeShapeType="1"/>
            </p:cNvSpPr>
            <p:nvPr/>
          </p:nvSpPr>
          <p:spPr bwMode="auto">
            <a:xfrm rot="-5400000">
              <a:off x="2936" y="1308"/>
              <a:ext cx="1" cy="5130"/>
            </a:xfrm>
            <a:prstGeom prst="line">
              <a:avLst/>
            </a:prstGeom>
            <a:noFill/>
            <a:ln w="9525">
              <a:solidFill>
                <a:schemeClr val="bg2"/>
              </a:solidFill>
              <a:round/>
              <a:headEnd/>
              <a:tailEnd/>
            </a:ln>
          </p:spPr>
          <p:txBody>
            <a:bodyPr/>
            <a:lstStyle/>
            <a:p>
              <a:endParaRPr lang="en-US"/>
            </a:p>
          </p:txBody>
        </p:sp>
        <p:sp>
          <p:nvSpPr>
            <p:cNvPr id="2059" name="Line 22"/>
            <p:cNvSpPr>
              <a:spLocks noChangeShapeType="1"/>
            </p:cNvSpPr>
            <p:nvPr/>
          </p:nvSpPr>
          <p:spPr bwMode="auto">
            <a:xfrm rot="-5400000">
              <a:off x="2936" y="-1881"/>
              <a:ext cx="1" cy="5130"/>
            </a:xfrm>
            <a:prstGeom prst="line">
              <a:avLst/>
            </a:prstGeom>
            <a:noFill/>
            <a:ln w="9525">
              <a:solidFill>
                <a:schemeClr val="bg2"/>
              </a:solidFill>
              <a:round/>
              <a:headEnd/>
              <a:tailEnd/>
            </a:ln>
          </p:spPr>
          <p:txBody>
            <a:bodyPr/>
            <a:lstStyle/>
            <a:p>
              <a:endParaRPr lang="en-US"/>
            </a:p>
          </p:txBody>
        </p:sp>
      </p:grpSp>
      <p:sp>
        <p:nvSpPr>
          <p:cNvPr id="2052" name="Slide Number Placeholder 1"/>
          <p:cNvSpPr>
            <a:spLocks noGrp="1"/>
          </p:cNvSpPr>
          <p:nvPr>
            <p:ph type="sldNum" sz="quarter" idx="10"/>
          </p:nvPr>
        </p:nvSpPr>
        <p:spPr>
          <a:noFill/>
        </p:spPr>
        <p:txBody>
          <a:bodyPr/>
          <a:lstStyle/>
          <a:p>
            <a:fld id="{6CF41739-0B60-4F59-8464-F3ECB04C0CF6}" type="slidenum">
              <a:rPr lang="he-IL" smtClean="0"/>
              <a:pPr/>
              <a:t>19</a:t>
            </a:fld>
            <a:endParaRPr lang="en-US" smtClean="0"/>
          </a:p>
        </p:txBody>
      </p:sp>
      <p:sp>
        <p:nvSpPr>
          <p:cNvPr id="2053" name="Rectangle 8"/>
          <p:cNvSpPr>
            <a:spLocks noGrp="1" noChangeArrowheads="1"/>
          </p:cNvSpPr>
          <p:nvPr>
            <p:ph type="title" idx="4294967295"/>
          </p:nvPr>
        </p:nvSpPr>
        <p:spPr/>
        <p:txBody>
          <a:bodyPr/>
          <a:lstStyle/>
          <a:p>
            <a:pPr eaLnBrk="1" hangingPunct="1"/>
            <a:r>
              <a:rPr lang="en-US" smtClean="0"/>
              <a:t>Intellectual Property</a:t>
            </a:r>
            <a:endParaRPr lang="en-GB" smtClean="0"/>
          </a:p>
        </p:txBody>
      </p:sp>
      <p:sp>
        <p:nvSpPr>
          <p:cNvPr id="2054" name="Line 20"/>
          <p:cNvSpPr>
            <a:spLocks noChangeShapeType="1"/>
          </p:cNvSpPr>
          <p:nvPr/>
        </p:nvSpPr>
        <p:spPr bwMode="auto">
          <a:xfrm>
            <a:off x="5667375" y="1399989"/>
            <a:ext cx="0" cy="3983038"/>
          </a:xfrm>
          <a:prstGeom prst="line">
            <a:avLst/>
          </a:prstGeom>
          <a:noFill/>
          <a:ln w="9525">
            <a:solidFill>
              <a:schemeClr val="bg2"/>
            </a:solidFill>
            <a:prstDash val="dash"/>
            <a:round/>
            <a:headEnd/>
            <a:tailEnd/>
          </a:ln>
        </p:spPr>
        <p:txBody>
          <a:bodyPr/>
          <a:lstStyle/>
          <a:p>
            <a:endParaRPr lang="en-US"/>
          </a:p>
        </p:txBody>
      </p:sp>
      <p:sp>
        <p:nvSpPr>
          <p:cNvPr id="2055" name="Rectangle 8"/>
          <p:cNvSpPr>
            <a:spLocks noChangeArrowheads="1"/>
          </p:cNvSpPr>
          <p:nvPr/>
        </p:nvSpPr>
        <p:spPr bwMode="auto">
          <a:xfrm>
            <a:off x="5762625" y="1628775"/>
            <a:ext cx="2921000" cy="2339102"/>
          </a:xfrm>
          <a:prstGeom prst="rect">
            <a:avLst/>
          </a:prstGeom>
          <a:noFill/>
          <a:ln w="9525">
            <a:noFill/>
            <a:miter lim="800000"/>
            <a:headEnd/>
            <a:tailEnd/>
          </a:ln>
        </p:spPr>
        <p:txBody>
          <a:bodyPr>
            <a:spAutoFit/>
          </a:bodyPr>
          <a:lstStyle/>
          <a:p>
            <a:pPr marL="265113" indent="-265113" algn="l" rtl="0"/>
            <a:r>
              <a:rPr lang="en-US" sz="1700" b="1" dirty="0" smtClean="0">
                <a:solidFill>
                  <a:schemeClr val="tx2"/>
                </a:solidFill>
              </a:rPr>
              <a:t>2012 </a:t>
            </a:r>
            <a:r>
              <a:rPr lang="en-US" sz="1700" b="1" dirty="0">
                <a:solidFill>
                  <a:schemeClr val="tx2"/>
                </a:solidFill>
              </a:rPr>
              <a:t>Snapshot</a:t>
            </a:r>
            <a:endParaRPr lang="en-GB" sz="1700" b="1" dirty="0">
              <a:solidFill>
                <a:schemeClr val="tx2"/>
              </a:solidFill>
            </a:endParaRPr>
          </a:p>
          <a:p>
            <a:pPr marL="265113" indent="-265113" algn="l" rtl="0">
              <a:buFontTx/>
              <a:buBlip>
                <a:blip r:embed="rId4"/>
              </a:buBlip>
            </a:pPr>
            <a:r>
              <a:rPr lang="en-GB" sz="1600" dirty="0" smtClean="0">
                <a:solidFill>
                  <a:schemeClr val="tx2"/>
                </a:solidFill>
              </a:rPr>
              <a:t>182 new </a:t>
            </a:r>
            <a:r>
              <a:rPr lang="en-GB" sz="1600" dirty="0">
                <a:solidFill>
                  <a:schemeClr val="tx2"/>
                </a:solidFill>
              </a:rPr>
              <a:t>inventions </a:t>
            </a:r>
          </a:p>
          <a:p>
            <a:pPr marL="265113" indent="-265113" algn="l" rtl="0">
              <a:buFontTx/>
              <a:buBlip>
                <a:blip r:embed="rId4"/>
              </a:buBlip>
            </a:pPr>
            <a:r>
              <a:rPr lang="en-US" sz="1600" dirty="0" smtClean="0">
                <a:solidFill>
                  <a:schemeClr val="tx2"/>
                </a:solidFill>
              </a:rPr>
              <a:t>64 new </a:t>
            </a:r>
            <a:r>
              <a:rPr lang="en-US" sz="1600" dirty="0">
                <a:solidFill>
                  <a:schemeClr val="tx2"/>
                </a:solidFill>
              </a:rPr>
              <a:t>patents granted</a:t>
            </a:r>
          </a:p>
          <a:p>
            <a:pPr marL="265113" indent="-265113" algn="l" rtl="0">
              <a:buFontTx/>
              <a:buBlip>
                <a:blip r:embed="rId4"/>
              </a:buBlip>
            </a:pPr>
            <a:endParaRPr lang="en-US" sz="1600" dirty="0">
              <a:solidFill>
                <a:schemeClr val="tx2"/>
              </a:solidFill>
            </a:endParaRPr>
          </a:p>
          <a:p>
            <a:pPr marL="265113" indent="-265113" algn="l" rtl="0"/>
            <a:r>
              <a:rPr lang="en-US" sz="1700" b="1" dirty="0">
                <a:solidFill>
                  <a:schemeClr val="tx2"/>
                </a:solidFill>
              </a:rPr>
              <a:t>Intellectual Property at HU</a:t>
            </a:r>
          </a:p>
          <a:p>
            <a:pPr marL="265113" indent="-265113" algn="l" rtl="0">
              <a:buFontTx/>
              <a:buBlip>
                <a:blip r:embed="rId4"/>
              </a:buBlip>
            </a:pPr>
            <a:r>
              <a:rPr lang="en-US" sz="1600" dirty="0">
                <a:solidFill>
                  <a:schemeClr val="tx2"/>
                </a:solidFill>
              </a:rPr>
              <a:t>Yissum owns all IP developed at HU</a:t>
            </a:r>
          </a:p>
          <a:p>
            <a:pPr marL="265113" indent="-265113" algn="l" rtl="0">
              <a:buFontTx/>
              <a:buBlip>
                <a:blip r:embed="rId4"/>
              </a:buBlip>
            </a:pPr>
            <a:r>
              <a:rPr lang="en-US" sz="1600" dirty="0">
                <a:solidFill>
                  <a:schemeClr val="tx2"/>
                </a:solidFill>
              </a:rPr>
              <a:t>Researchers receive          40-60% of revenues</a:t>
            </a:r>
          </a:p>
        </p:txBody>
      </p:sp>
      <p:graphicFrame>
        <p:nvGraphicFramePr>
          <p:cNvPr id="2050" name="Chart 7"/>
          <p:cNvGraphicFramePr>
            <a:graphicFrameLocks/>
          </p:cNvGraphicFramePr>
          <p:nvPr/>
        </p:nvGraphicFramePr>
        <p:xfrm>
          <a:off x="348681" y="1356017"/>
          <a:ext cx="6048375" cy="4295775"/>
        </p:xfrm>
        <a:graphic>
          <a:graphicData uri="http://schemas.openxmlformats.org/presentationml/2006/ole">
            <p:oleObj spid="_x0000_s534532" name="Worksheet" r:id="rId5" imgW="6057967" imgH="4295907" progId="Excel.Sheet.8">
              <p:embed/>
            </p:oleObj>
          </a:graphicData>
        </a:graphic>
      </p:graphicFrame>
      <p:sp>
        <p:nvSpPr>
          <p:cNvPr id="2056" name="Rectangle 16"/>
          <p:cNvSpPr>
            <a:spLocks noChangeArrowheads="1"/>
          </p:cNvSpPr>
          <p:nvPr/>
        </p:nvSpPr>
        <p:spPr bwMode="auto">
          <a:xfrm>
            <a:off x="2402253" y="3075842"/>
            <a:ext cx="1547813" cy="915988"/>
          </a:xfrm>
          <a:prstGeom prst="rect">
            <a:avLst/>
          </a:prstGeom>
          <a:noFill/>
          <a:ln w="9525">
            <a:noFill/>
            <a:miter lim="800000"/>
            <a:headEnd/>
            <a:tailEnd/>
          </a:ln>
        </p:spPr>
        <p:txBody>
          <a:bodyPr>
            <a:spAutoFit/>
          </a:bodyPr>
          <a:lstStyle/>
          <a:p>
            <a:pPr algn="ctr" rtl="0">
              <a:spcBef>
                <a:spcPct val="100000"/>
              </a:spcBef>
              <a:buClr>
                <a:srgbClr val="00502C"/>
              </a:buClr>
              <a:buFont typeface="Wingdings" pitchFamily="2" charset="2"/>
              <a:buNone/>
            </a:pPr>
            <a:r>
              <a:rPr lang="en-US" b="1" dirty="0">
                <a:solidFill>
                  <a:schemeClr val="tx2"/>
                </a:solidFill>
              </a:rPr>
              <a:t>A variety of new inventions</a:t>
            </a:r>
          </a:p>
        </p:txBody>
      </p:sp>
      <p:sp>
        <p:nvSpPr>
          <p:cNvPr id="12" name="TextBox 11"/>
          <p:cNvSpPr txBox="1"/>
          <p:nvPr/>
        </p:nvSpPr>
        <p:spPr>
          <a:xfrm>
            <a:off x="4286250" y="4114800"/>
            <a:ext cx="1190625" cy="369332"/>
          </a:xfrm>
          <a:prstGeom prst="rect">
            <a:avLst/>
          </a:prstGeom>
          <a:noFill/>
        </p:spPr>
        <p:txBody>
          <a:bodyPr wrap="square" rtlCol="0">
            <a:spAutoFit/>
          </a:bodyPr>
          <a:lstStyle/>
          <a:p>
            <a:endParaRPr lang="en-US"/>
          </a:p>
        </p:txBody>
      </p:sp>
      <p:sp>
        <p:nvSpPr>
          <p:cNvPr id="13" name="TextBox 12"/>
          <p:cNvSpPr txBox="1"/>
          <p:nvPr/>
        </p:nvSpPr>
        <p:spPr>
          <a:xfrm>
            <a:off x="3858202" y="4363606"/>
            <a:ext cx="2486025" cy="261610"/>
          </a:xfrm>
          <a:prstGeom prst="rect">
            <a:avLst/>
          </a:prstGeom>
          <a:noFill/>
        </p:spPr>
        <p:txBody>
          <a:bodyPr wrap="square" rtlCol="0">
            <a:spAutoFit/>
          </a:bodyPr>
          <a:lstStyle/>
          <a:p>
            <a:pPr algn="l" rtl="0"/>
            <a:r>
              <a:rPr lang="en-US" sz="1100" b="1" dirty="0" smtClean="0">
                <a:solidFill>
                  <a:schemeClr val="bg1"/>
                </a:solidFill>
              </a:rPr>
              <a:t>Humanities 2%</a:t>
            </a: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0"/>
          </p:nvPr>
        </p:nvSpPr>
        <p:spPr>
          <a:noFill/>
        </p:spPr>
        <p:txBody>
          <a:bodyPr/>
          <a:lstStyle/>
          <a:p>
            <a:fld id="{1BC4AE85-A984-4422-9923-EBFD418465CA}" type="slidenum">
              <a:rPr lang="he-IL" smtClean="0"/>
              <a:pPr/>
              <a:t>2</a:t>
            </a:fld>
            <a:endParaRPr lang="en-US" dirty="0" smtClean="0"/>
          </a:p>
        </p:txBody>
      </p:sp>
      <p:sp>
        <p:nvSpPr>
          <p:cNvPr id="10243" name="Rectangle 40"/>
          <p:cNvSpPr>
            <a:spLocks noGrp="1" noChangeArrowheads="1"/>
          </p:cNvSpPr>
          <p:nvPr>
            <p:ph type="title" idx="4294967295"/>
          </p:nvPr>
        </p:nvSpPr>
        <p:spPr/>
        <p:txBody>
          <a:bodyPr/>
          <a:lstStyle/>
          <a:p>
            <a:pPr eaLnBrk="1" hangingPunct="1"/>
            <a:r>
              <a:rPr lang="en-US" dirty="0" smtClean="0"/>
              <a:t>Agenda</a:t>
            </a:r>
          </a:p>
        </p:txBody>
      </p:sp>
      <p:grpSp>
        <p:nvGrpSpPr>
          <p:cNvPr id="10244" name="Group 34"/>
          <p:cNvGrpSpPr>
            <a:grpSpLocks/>
          </p:cNvGrpSpPr>
          <p:nvPr/>
        </p:nvGrpSpPr>
        <p:grpSpPr bwMode="auto">
          <a:xfrm>
            <a:off x="0" y="1336675"/>
            <a:ext cx="9144000" cy="396875"/>
            <a:chOff x="0" y="842"/>
            <a:chExt cx="5760" cy="250"/>
          </a:xfrm>
        </p:grpSpPr>
        <p:sp>
          <p:nvSpPr>
            <p:cNvPr id="10270" name="Rectangle 5"/>
            <p:cNvSpPr>
              <a:spLocks noChangeArrowheads="1"/>
            </p:cNvSpPr>
            <p:nvPr/>
          </p:nvSpPr>
          <p:spPr bwMode="auto">
            <a:xfrm flipH="1">
              <a:off x="3358" y="859"/>
              <a:ext cx="2402" cy="196"/>
            </a:xfrm>
            <a:prstGeom prst="rect">
              <a:avLst/>
            </a:prstGeom>
            <a:solidFill>
              <a:schemeClr val="tx2">
                <a:alpha val="20000"/>
              </a:schemeClr>
            </a:solidFill>
            <a:ln w="9525">
              <a:noFill/>
              <a:miter lim="800000"/>
              <a:headEnd/>
              <a:tailEnd/>
            </a:ln>
          </p:spPr>
          <p:txBody>
            <a:bodyPr wrap="none" anchor="ctr"/>
            <a:lstStyle/>
            <a:p>
              <a:pPr algn="l" rtl="0">
                <a:spcBef>
                  <a:spcPts val="1200"/>
                </a:spcBef>
                <a:buSzPct val="110000"/>
                <a:buFont typeface="Wingdings" pitchFamily="2" charset="2"/>
                <a:buNone/>
              </a:pPr>
              <a:endParaRPr lang="en-US" sz="1500" dirty="0">
                <a:solidFill>
                  <a:schemeClr val="bg1"/>
                </a:solidFill>
              </a:endParaRPr>
            </a:p>
          </p:txBody>
        </p:sp>
        <p:sp>
          <p:nvSpPr>
            <p:cNvPr id="10271" name="Rectangle 5"/>
            <p:cNvSpPr>
              <a:spLocks noChangeArrowheads="1"/>
            </p:cNvSpPr>
            <p:nvPr/>
          </p:nvSpPr>
          <p:spPr bwMode="auto">
            <a:xfrm>
              <a:off x="0" y="859"/>
              <a:ext cx="253" cy="196"/>
            </a:xfrm>
            <a:prstGeom prst="rect">
              <a:avLst/>
            </a:prstGeom>
            <a:solidFill>
              <a:srgbClr val="C0C0C0"/>
            </a:solidFill>
            <a:ln w="9525">
              <a:noFill/>
              <a:miter lim="800000"/>
              <a:headEnd/>
              <a:tailEnd/>
            </a:ln>
          </p:spPr>
          <p:txBody>
            <a:bodyPr wrap="none" anchor="ctr"/>
            <a:lstStyle/>
            <a:p>
              <a:pPr algn="l" rtl="0">
                <a:spcBef>
                  <a:spcPts val="1200"/>
                </a:spcBef>
                <a:buSzPct val="110000"/>
                <a:buFont typeface="Wingdings" pitchFamily="2" charset="2"/>
                <a:buNone/>
              </a:pPr>
              <a:endParaRPr lang="en-US" sz="1500" dirty="0">
                <a:solidFill>
                  <a:schemeClr val="bg1"/>
                </a:solidFill>
              </a:endParaRPr>
            </a:p>
          </p:txBody>
        </p:sp>
        <p:sp>
          <p:nvSpPr>
            <p:cNvPr id="10272" name="Rectangle 8"/>
            <p:cNvSpPr>
              <a:spLocks noChangeArrowheads="1"/>
            </p:cNvSpPr>
            <p:nvPr/>
          </p:nvSpPr>
          <p:spPr bwMode="auto">
            <a:xfrm>
              <a:off x="264" y="859"/>
              <a:ext cx="76" cy="196"/>
            </a:xfrm>
            <a:prstGeom prst="rect">
              <a:avLst/>
            </a:prstGeom>
            <a:solidFill>
              <a:schemeClr val="tx2"/>
            </a:solidFill>
            <a:ln w="9525">
              <a:noFill/>
              <a:miter lim="800000"/>
              <a:headEnd/>
              <a:tailEnd/>
            </a:ln>
          </p:spPr>
          <p:txBody>
            <a:bodyPr wrap="none" anchor="ctr"/>
            <a:lstStyle/>
            <a:p>
              <a:pPr algn="l" rtl="0">
                <a:spcBef>
                  <a:spcPts val="1200"/>
                </a:spcBef>
                <a:buSzPct val="110000"/>
                <a:buFont typeface="Wingdings" pitchFamily="2" charset="2"/>
                <a:buNone/>
              </a:pPr>
              <a:endParaRPr lang="en-US" sz="1500" dirty="0">
                <a:solidFill>
                  <a:schemeClr val="bg1"/>
                </a:solidFill>
              </a:endParaRPr>
            </a:p>
          </p:txBody>
        </p:sp>
        <p:sp>
          <p:nvSpPr>
            <p:cNvPr id="10273" name="Rectangle 9"/>
            <p:cNvSpPr>
              <a:spLocks noChangeArrowheads="1"/>
            </p:cNvSpPr>
            <p:nvPr/>
          </p:nvSpPr>
          <p:spPr bwMode="auto">
            <a:xfrm>
              <a:off x="429" y="842"/>
              <a:ext cx="685" cy="250"/>
            </a:xfrm>
            <a:prstGeom prst="rect">
              <a:avLst/>
            </a:prstGeom>
            <a:noFill/>
            <a:ln w="9525">
              <a:noFill/>
              <a:miter lim="800000"/>
              <a:headEnd/>
              <a:tailEnd/>
            </a:ln>
          </p:spPr>
          <p:txBody>
            <a:bodyPr wrap="none">
              <a:spAutoFit/>
            </a:bodyPr>
            <a:lstStyle/>
            <a:p>
              <a:pPr algn="l" rtl="0"/>
              <a:r>
                <a:rPr lang="en-US" sz="2000" b="1" dirty="0" err="1">
                  <a:solidFill>
                    <a:schemeClr val="tx2"/>
                  </a:solidFill>
                </a:rPr>
                <a:t>Yissum</a:t>
              </a:r>
              <a:endParaRPr lang="en-US" sz="2000" b="1">
                <a:solidFill>
                  <a:schemeClr val="tx2"/>
                </a:solidFill>
              </a:endParaRPr>
            </a:p>
          </p:txBody>
        </p:sp>
      </p:grpSp>
      <p:grpSp>
        <p:nvGrpSpPr>
          <p:cNvPr id="10245" name="Group 35"/>
          <p:cNvGrpSpPr>
            <a:grpSpLocks/>
          </p:cNvGrpSpPr>
          <p:nvPr/>
        </p:nvGrpSpPr>
        <p:grpSpPr bwMode="auto">
          <a:xfrm>
            <a:off x="0" y="2078038"/>
            <a:ext cx="9144000" cy="396875"/>
            <a:chOff x="0" y="1262"/>
            <a:chExt cx="5760" cy="250"/>
          </a:xfrm>
        </p:grpSpPr>
        <p:sp>
          <p:nvSpPr>
            <p:cNvPr id="10266" name="Rectangle 17"/>
            <p:cNvSpPr>
              <a:spLocks noChangeArrowheads="1"/>
            </p:cNvSpPr>
            <p:nvPr/>
          </p:nvSpPr>
          <p:spPr bwMode="auto">
            <a:xfrm flipH="1">
              <a:off x="3358" y="1289"/>
              <a:ext cx="2402" cy="196"/>
            </a:xfrm>
            <a:prstGeom prst="rect">
              <a:avLst/>
            </a:prstGeom>
            <a:solidFill>
              <a:srgbClr val="6F070D">
                <a:alpha val="20000"/>
              </a:srgbClr>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67" name="Rectangle 10"/>
            <p:cNvSpPr>
              <a:spLocks noChangeArrowheads="1"/>
            </p:cNvSpPr>
            <p:nvPr/>
          </p:nvSpPr>
          <p:spPr bwMode="auto">
            <a:xfrm>
              <a:off x="429" y="1262"/>
              <a:ext cx="675" cy="250"/>
            </a:xfrm>
            <a:prstGeom prst="rect">
              <a:avLst/>
            </a:prstGeom>
            <a:noFill/>
            <a:ln w="9525">
              <a:noFill/>
              <a:miter lim="800000"/>
              <a:headEnd/>
              <a:tailEnd/>
            </a:ln>
          </p:spPr>
          <p:txBody>
            <a:bodyPr wrap="none">
              <a:spAutoFit/>
            </a:bodyPr>
            <a:lstStyle/>
            <a:p>
              <a:pPr algn="l" rtl="0"/>
              <a:r>
                <a:rPr lang="en-US" sz="2000" b="1">
                  <a:solidFill>
                    <a:schemeClr val="tx2"/>
                  </a:solidFill>
                </a:rPr>
                <a:t>Origins</a:t>
              </a:r>
            </a:p>
          </p:txBody>
        </p:sp>
        <p:sp>
          <p:nvSpPr>
            <p:cNvPr id="10268" name="Rectangle 17"/>
            <p:cNvSpPr>
              <a:spLocks noChangeArrowheads="1"/>
            </p:cNvSpPr>
            <p:nvPr/>
          </p:nvSpPr>
          <p:spPr bwMode="auto">
            <a:xfrm>
              <a:off x="0" y="1289"/>
              <a:ext cx="253" cy="196"/>
            </a:xfrm>
            <a:prstGeom prst="rect">
              <a:avLst/>
            </a:prstGeom>
            <a:solidFill>
              <a:srgbClr val="C0C0C0"/>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69" name="Rectangle 18"/>
            <p:cNvSpPr>
              <a:spLocks noChangeArrowheads="1"/>
            </p:cNvSpPr>
            <p:nvPr/>
          </p:nvSpPr>
          <p:spPr bwMode="auto">
            <a:xfrm>
              <a:off x="264" y="1289"/>
              <a:ext cx="76" cy="196"/>
            </a:xfrm>
            <a:prstGeom prst="rect">
              <a:avLst/>
            </a:prstGeom>
            <a:solidFill>
              <a:srgbClr val="6F070D"/>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grpSp>
      <p:grpSp>
        <p:nvGrpSpPr>
          <p:cNvPr id="10246" name="Group 36"/>
          <p:cNvGrpSpPr>
            <a:grpSpLocks/>
          </p:cNvGrpSpPr>
          <p:nvPr/>
        </p:nvGrpSpPr>
        <p:grpSpPr bwMode="auto">
          <a:xfrm>
            <a:off x="0" y="2820988"/>
            <a:ext cx="9144000" cy="400050"/>
            <a:chOff x="0" y="1682"/>
            <a:chExt cx="5760" cy="252"/>
          </a:xfrm>
        </p:grpSpPr>
        <p:sp>
          <p:nvSpPr>
            <p:cNvPr id="10262" name="Rectangle 19"/>
            <p:cNvSpPr>
              <a:spLocks noChangeArrowheads="1"/>
            </p:cNvSpPr>
            <p:nvPr/>
          </p:nvSpPr>
          <p:spPr bwMode="auto">
            <a:xfrm flipH="1">
              <a:off x="3358" y="1709"/>
              <a:ext cx="2402" cy="196"/>
            </a:xfrm>
            <a:prstGeom prst="rect">
              <a:avLst/>
            </a:prstGeom>
            <a:solidFill>
              <a:srgbClr val="B72930">
                <a:alpha val="20000"/>
              </a:srgbClr>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63" name="Rectangle 12"/>
            <p:cNvSpPr>
              <a:spLocks noChangeArrowheads="1"/>
            </p:cNvSpPr>
            <p:nvPr/>
          </p:nvSpPr>
          <p:spPr bwMode="auto">
            <a:xfrm>
              <a:off x="429" y="1682"/>
              <a:ext cx="1872" cy="252"/>
            </a:xfrm>
            <a:prstGeom prst="rect">
              <a:avLst/>
            </a:prstGeom>
            <a:noFill/>
            <a:ln w="9525">
              <a:noFill/>
              <a:miter lim="800000"/>
              <a:headEnd/>
              <a:tailEnd/>
            </a:ln>
          </p:spPr>
          <p:txBody>
            <a:bodyPr wrap="none">
              <a:spAutoFit/>
            </a:bodyPr>
            <a:lstStyle/>
            <a:p>
              <a:pPr algn="l" rtl="0"/>
              <a:r>
                <a:rPr lang="en-US" sz="2000" b="1" dirty="0" smtClean="0">
                  <a:solidFill>
                    <a:schemeClr val="tx2"/>
                  </a:solidFill>
                </a:rPr>
                <a:t>Technologies Available</a:t>
              </a:r>
              <a:endParaRPr lang="en-US" sz="2000" b="1" dirty="0">
                <a:solidFill>
                  <a:schemeClr val="tx2"/>
                </a:solidFill>
              </a:endParaRPr>
            </a:p>
          </p:txBody>
        </p:sp>
        <p:sp>
          <p:nvSpPr>
            <p:cNvPr id="10264" name="Rectangle 19"/>
            <p:cNvSpPr>
              <a:spLocks noChangeArrowheads="1"/>
            </p:cNvSpPr>
            <p:nvPr/>
          </p:nvSpPr>
          <p:spPr bwMode="auto">
            <a:xfrm>
              <a:off x="0" y="1709"/>
              <a:ext cx="253" cy="196"/>
            </a:xfrm>
            <a:prstGeom prst="rect">
              <a:avLst/>
            </a:prstGeom>
            <a:solidFill>
              <a:srgbClr val="C0C0C0"/>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65" name="Rectangle 20"/>
            <p:cNvSpPr>
              <a:spLocks noChangeArrowheads="1"/>
            </p:cNvSpPr>
            <p:nvPr/>
          </p:nvSpPr>
          <p:spPr bwMode="auto">
            <a:xfrm>
              <a:off x="264" y="1709"/>
              <a:ext cx="76" cy="196"/>
            </a:xfrm>
            <a:prstGeom prst="rect">
              <a:avLst/>
            </a:prstGeom>
            <a:solidFill>
              <a:srgbClr val="B72930"/>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grpSp>
      <p:grpSp>
        <p:nvGrpSpPr>
          <p:cNvPr id="10247" name="Group 37"/>
          <p:cNvGrpSpPr>
            <a:grpSpLocks/>
          </p:cNvGrpSpPr>
          <p:nvPr/>
        </p:nvGrpSpPr>
        <p:grpSpPr bwMode="auto">
          <a:xfrm>
            <a:off x="0" y="3562350"/>
            <a:ext cx="9144000" cy="400050"/>
            <a:chOff x="0" y="2069"/>
            <a:chExt cx="5760" cy="252"/>
          </a:xfrm>
        </p:grpSpPr>
        <p:sp>
          <p:nvSpPr>
            <p:cNvPr id="10258" name="Rectangle 21"/>
            <p:cNvSpPr>
              <a:spLocks noChangeArrowheads="1"/>
            </p:cNvSpPr>
            <p:nvPr/>
          </p:nvSpPr>
          <p:spPr bwMode="auto">
            <a:xfrm flipH="1">
              <a:off x="3358" y="2096"/>
              <a:ext cx="2402" cy="196"/>
            </a:xfrm>
            <a:prstGeom prst="rect">
              <a:avLst/>
            </a:prstGeom>
            <a:solidFill>
              <a:srgbClr val="D77378">
                <a:alpha val="20000"/>
              </a:srgbClr>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59" name="Rectangle 13"/>
            <p:cNvSpPr>
              <a:spLocks noChangeArrowheads="1"/>
            </p:cNvSpPr>
            <p:nvPr/>
          </p:nvSpPr>
          <p:spPr bwMode="auto">
            <a:xfrm>
              <a:off x="429" y="2069"/>
              <a:ext cx="1994" cy="252"/>
            </a:xfrm>
            <a:prstGeom prst="rect">
              <a:avLst/>
            </a:prstGeom>
            <a:noFill/>
            <a:ln w="9525">
              <a:noFill/>
              <a:miter lim="800000"/>
              <a:headEnd/>
              <a:tailEnd/>
            </a:ln>
          </p:spPr>
          <p:txBody>
            <a:bodyPr wrap="none">
              <a:spAutoFit/>
            </a:bodyPr>
            <a:lstStyle/>
            <a:p>
              <a:pPr algn="l" rtl="0">
                <a:spcBef>
                  <a:spcPct val="70000"/>
                </a:spcBef>
                <a:buClr>
                  <a:srgbClr val="00502C"/>
                </a:buClr>
                <a:buFont typeface="Wingdings" pitchFamily="2" charset="2"/>
                <a:buNone/>
              </a:pPr>
              <a:r>
                <a:rPr lang="en-US" sz="2000" b="1" dirty="0">
                  <a:solidFill>
                    <a:schemeClr val="tx2"/>
                  </a:solidFill>
                </a:rPr>
                <a:t>A glimpse at the </a:t>
              </a:r>
              <a:r>
                <a:rPr lang="en-US" sz="2000" b="1" dirty="0" smtClean="0">
                  <a:solidFill>
                    <a:schemeClr val="tx2"/>
                  </a:solidFill>
                </a:rPr>
                <a:t>Present</a:t>
              </a:r>
              <a:endParaRPr lang="en-US" sz="2000" b="1" dirty="0">
                <a:solidFill>
                  <a:schemeClr val="tx2"/>
                </a:solidFill>
              </a:endParaRPr>
            </a:p>
          </p:txBody>
        </p:sp>
        <p:sp>
          <p:nvSpPr>
            <p:cNvPr id="10260" name="Rectangle 21"/>
            <p:cNvSpPr>
              <a:spLocks noChangeArrowheads="1"/>
            </p:cNvSpPr>
            <p:nvPr/>
          </p:nvSpPr>
          <p:spPr bwMode="auto">
            <a:xfrm>
              <a:off x="0" y="2096"/>
              <a:ext cx="253" cy="196"/>
            </a:xfrm>
            <a:prstGeom prst="rect">
              <a:avLst/>
            </a:prstGeom>
            <a:solidFill>
              <a:srgbClr val="C0C0C0"/>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61" name="Rectangle 22"/>
            <p:cNvSpPr>
              <a:spLocks noChangeArrowheads="1"/>
            </p:cNvSpPr>
            <p:nvPr/>
          </p:nvSpPr>
          <p:spPr bwMode="auto">
            <a:xfrm>
              <a:off x="264" y="2096"/>
              <a:ext cx="76" cy="196"/>
            </a:xfrm>
            <a:prstGeom prst="rect">
              <a:avLst/>
            </a:prstGeom>
            <a:solidFill>
              <a:srgbClr val="D77378"/>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grpSp>
      <p:grpSp>
        <p:nvGrpSpPr>
          <p:cNvPr id="10248" name="Group 39"/>
          <p:cNvGrpSpPr>
            <a:grpSpLocks/>
          </p:cNvGrpSpPr>
          <p:nvPr/>
        </p:nvGrpSpPr>
        <p:grpSpPr bwMode="auto">
          <a:xfrm>
            <a:off x="0" y="4305300"/>
            <a:ext cx="9144000" cy="396875"/>
            <a:chOff x="0" y="2531"/>
            <a:chExt cx="5760" cy="250"/>
          </a:xfrm>
        </p:grpSpPr>
        <p:sp>
          <p:nvSpPr>
            <p:cNvPr id="10254" name="Rectangle 23"/>
            <p:cNvSpPr>
              <a:spLocks noChangeArrowheads="1"/>
            </p:cNvSpPr>
            <p:nvPr/>
          </p:nvSpPr>
          <p:spPr bwMode="auto">
            <a:xfrm flipH="1">
              <a:off x="3358" y="2558"/>
              <a:ext cx="2402" cy="196"/>
            </a:xfrm>
            <a:prstGeom prst="rect">
              <a:avLst/>
            </a:prstGeom>
            <a:solidFill>
              <a:srgbClr val="2A67B9">
                <a:alpha val="20000"/>
              </a:srgbClr>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55" name="Rectangle 14"/>
            <p:cNvSpPr>
              <a:spLocks noChangeArrowheads="1"/>
            </p:cNvSpPr>
            <p:nvPr/>
          </p:nvSpPr>
          <p:spPr bwMode="auto">
            <a:xfrm>
              <a:off x="436" y="2531"/>
              <a:ext cx="766" cy="250"/>
            </a:xfrm>
            <a:prstGeom prst="rect">
              <a:avLst/>
            </a:prstGeom>
            <a:noFill/>
            <a:ln w="9525">
              <a:noFill/>
              <a:miter lim="800000"/>
              <a:headEnd/>
              <a:tailEnd/>
            </a:ln>
          </p:spPr>
          <p:txBody>
            <a:bodyPr wrap="none">
              <a:spAutoFit/>
            </a:bodyPr>
            <a:lstStyle/>
            <a:p>
              <a:pPr algn="l" rtl="0"/>
              <a:r>
                <a:rPr lang="en-US" sz="2000" b="1">
                  <a:solidFill>
                    <a:schemeClr val="tx2"/>
                  </a:solidFill>
                </a:rPr>
                <a:t>Success</a:t>
              </a:r>
            </a:p>
          </p:txBody>
        </p:sp>
        <p:sp>
          <p:nvSpPr>
            <p:cNvPr id="10256" name="Rectangle 23"/>
            <p:cNvSpPr>
              <a:spLocks noChangeArrowheads="1"/>
            </p:cNvSpPr>
            <p:nvPr/>
          </p:nvSpPr>
          <p:spPr bwMode="auto">
            <a:xfrm>
              <a:off x="0" y="2558"/>
              <a:ext cx="253" cy="196"/>
            </a:xfrm>
            <a:prstGeom prst="rect">
              <a:avLst/>
            </a:prstGeom>
            <a:solidFill>
              <a:srgbClr val="C0C0C0"/>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57" name="Rectangle 24"/>
            <p:cNvSpPr>
              <a:spLocks noChangeArrowheads="1"/>
            </p:cNvSpPr>
            <p:nvPr/>
          </p:nvSpPr>
          <p:spPr bwMode="auto">
            <a:xfrm>
              <a:off x="264" y="2558"/>
              <a:ext cx="76" cy="196"/>
            </a:xfrm>
            <a:prstGeom prst="rect">
              <a:avLst/>
            </a:prstGeom>
            <a:solidFill>
              <a:srgbClr val="2A67B9"/>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grpSp>
      <p:grpSp>
        <p:nvGrpSpPr>
          <p:cNvPr id="10249" name="Group 38"/>
          <p:cNvGrpSpPr>
            <a:grpSpLocks/>
          </p:cNvGrpSpPr>
          <p:nvPr/>
        </p:nvGrpSpPr>
        <p:grpSpPr bwMode="auto">
          <a:xfrm>
            <a:off x="0" y="5048250"/>
            <a:ext cx="9144000" cy="400050"/>
            <a:chOff x="0" y="2932"/>
            <a:chExt cx="5760" cy="252"/>
          </a:xfrm>
        </p:grpSpPr>
        <p:sp>
          <p:nvSpPr>
            <p:cNvPr id="10250" name="Rectangle 25"/>
            <p:cNvSpPr>
              <a:spLocks noChangeArrowheads="1"/>
            </p:cNvSpPr>
            <p:nvPr/>
          </p:nvSpPr>
          <p:spPr bwMode="auto">
            <a:xfrm flipH="1">
              <a:off x="3358" y="2959"/>
              <a:ext cx="2402" cy="196"/>
            </a:xfrm>
            <a:prstGeom prst="rect">
              <a:avLst/>
            </a:prstGeom>
            <a:solidFill>
              <a:srgbClr val="619EF0">
                <a:alpha val="20000"/>
              </a:srgbClr>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51" name="Rectangle 15"/>
            <p:cNvSpPr>
              <a:spLocks noChangeArrowheads="1"/>
            </p:cNvSpPr>
            <p:nvPr/>
          </p:nvSpPr>
          <p:spPr bwMode="auto">
            <a:xfrm>
              <a:off x="429" y="2932"/>
              <a:ext cx="2518" cy="252"/>
            </a:xfrm>
            <a:prstGeom prst="rect">
              <a:avLst/>
            </a:prstGeom>
            <a:noFill/>
            <a:ln w="9525">
              <a:noFill/>
              <a:miter lim="800000"/>
              <a:headEnd/>
              <a:tailEnd/>
            </a:ln>
          </p:spPr>
          <p:txBody>
            <a:bodyPr wrap="none">
              <a:spAutoFit/>
            </a:bodyPr>
            <a:lstStyle/>
            <a:p>
              <a:pPr algn="l" rtl="0">
                <a:spcBef>
                  <a:spcPct val="70000"/>
                </a:spcBef>
                <a:buClr>
                  <a:srgbClr val="00502C"/>
                </a:buClr>
                <a:buFont typeface="Wingdings" pitchFamily="2" charset="2"/>
                <a:buNone/>
              </a:pPr>
              <a:r>
                <a:rPr lang="en-US" sz="2000" b="1" dirty="0" smtClean="0">
                  <a:solidFill>
                    <a:schemeClr val="tx2"/>
                  </a:solidFill>
                </a:rPr>
                <a:t>Dealing with New Technologies</a:t>
              </a:r>
              <a:endParaRPr lang="en-US" sz="2000" b="1" dirty="0">
                <a:solidFill>
                  <a:schemeClr val="tx2"/>
                </a:solidFill>
              </a:endParaRPr>
            </a:p>
          </p:txBody>
        </p:sp>
        <p:sp>
          <p:nvSpPr>
            <p:cNvPr id="10252" name="Rectangle 25"/>
            <p:cNvSpPr>
              <a:spLocks noChangeArrowheads="1"/>
            </p:cNvSpPr>
            <p:nvPr/>
          </p:nvSpPr>
          <p:spPr bwMode="auto">
            <a:xfrm>
              <a:off x="0" y="2959"/>
              <a:ext cx="253" cy="196"/>
            </a:xfrm>
            <a:prstGeom prst="rect">
              <a:avLst/>
            </a:prstGeom>
            <a:solidFill>
              <a:srgbClr val="C0C0C0"/>
            </a:solidFill>
            <a:ln w="9525">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sp>
          <p:nvSpPr>
            <p:cNvPr id="10253" name="Rectangle 26"/>
            <p:cNvSpPr>
              <a:spLocks noChangeArrowheads="1"/>
            </p:cNvSpPr>
            <p:nvPr/>
          </p:nvSpPr>
          <p:spPr bwMode="auto">
            <a:xfrm>
              <a:off x="264" y="2959"/>
              <a:ext cx="76" cy="196"/>
            </a:xfrm>
            <a:prstGeom prst="rect">
              <a:avLst/>
            </a:prstGeom>
            <a:solidFill>
              <a:srgbClr val="619EF0"/>
            </a:solidFill>
            <a:ln w="9525" algn="ctr">
              <a:noFill/>
              <a:miter lim="800000"/>
              <a:headEnd/>
              <a:tailEnd/>
            </a:ln>
          </p:spPr>
          <p:txBody>
            <a:bodyPr wrap="none" anchor="ctr"/>
            <a:lstStyle/>
            <a:p>
              <a:pPr algn="l" rtl="0">
                <a:spcBef>
                  <a:spcPts val="1200"/>
                </a:spcBef>
                <a:buSzPct val="110000"/>
                <a:buFont typeface="Wingdings" pitchFamily="2" charset="2"/>
                <a:buNone/>
              </a:pPr>
              <a:endParaRPr lang="en-US" sz="1500">
                <a:solidFill>
                  <a:schemeClr val="bg1"/>
                </a:solidFill>
              </a:endParaRP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590550" y="1084263"/>
            <a:ext cx="8143875" cy="5067300"/>
            <a:chOff x="372" y="683"/>
            <a:chExt cx="5130" cy="3192"/>
          </a:xfrm>
        </p:grpSpPr>
        <p:sp>
          <p:nvSpPr>
            <p:cNvPr id="3079" name="Rectangle 18"/>
            <p:cNvSpPr>
              <a:spLocks noChangeArrowheads="1"/>
            </p:cNvSpPr>
            <p:nvPr/>
          </p:nvSpPr>
          <p:spPr bwMode="auto">
            <a:xfrm>
              <a:off x="372" y="1163"/>
              <a:ext cx="5130" cy="2712"/>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pPr algn="ctr"/>
              <a:endParaRPr lang="en-US">
                <a:solidFill>
                  <a:srgbClr val="B72930"/>
                </a:solidFill>
              </a:endParaRPr>
            </a:p>
          </p:txBody>
        </p:sp>
        <p:sp>
          <p:nvSpPr>
            <p:cNvPr id="3080" name="Line 21"/>
            <p:cNvSpPr>
              <a:spLocks noChangeShapeType="1"/>
            </p:cNvSpPr>
            <p:nvPr/>
          </p:nvSpPr>
          <p:spPr bwMode="auto">
            <a:xfrm rot="-5400000">
              <a:off x="2936" y="1308"/>
              <a:ext cx="1" cy="5130"/>
            </a:xfrm>
            <a:prstGeom prst="line">
              <a:avLst/>
            </a:prstGeom>
            <a:noFill/>
            <a:ln w="9525">
              <a:solidFill>
                <a:schemeClr val="bg2"/>
              </a:solidFill>
              <a:round/>
              <a:headEnd/>
              <a:tailEnd/>
            </a:ln>
          </p:spPr>
          <p:txBody>
            <a:bodyPr/>
            <a:lstStyle/>
            <a:p>
              <a:endParaRPr lang="en-US"/>
            </a:p>
          </p:txBody>
        </p:sp>
        <p:sp>
          <p:nvSpPr>
            <p:cNvPr id="3081" name="Line 22"/>
            <p:cNvSpPr>
              <a:spLocks noChangeShapeType="1"/>
            </p:cNvSpPr>
            <p:nvPr/>
          </p:nvSpPr>
          <p:spPr bwMode="auto">
            <a:xfrm rot="-5400000">
              <a:off x="2936" y="-1881"/>
              <a:ext cx="1" cy="5130"/>
            </a:xfrm>
            <a:prstGeom prst="line">
              <a:avLst/>
            </a:prstGeom>
            <a:noFill/>
            <a:ln w="9525">
              <a:solidFill>
                <a:schemeClr val="bg2"/>
              </a:solidFill>
              <a:round/>
              <a:headEnd/>
              <a:tailEnd/>
            </a:ln>
          </p:spPr>
          <p:txBody>
            <a:bodyPr/>
            <a:lstStyle/>
            <a:p>
              <a:endParaRPr lang="en-US"/>
            </a:p>
          </p:txBody>
        </p:sp>
      </p:grpSp>
      <p:sp>
        <p:nvSpPr>
          <p:cNvPr id="3076" name="Slide Number Placeholder 2"/>
          <p:cNvSpPr>
            <a:spLocks noGrp="1"/>
          </p:cNvSpPr>
          <p:nvPr>
            <p:ph type="sldNum" sz="quarter" idx="10"/>
          </p:nvPr>
        </p:nvSpPr>
        <p:spPr>
          <a:noFill/>
        </p:spPr>
        <p:txBody>
          <a:bodyPr/>
          <a:lstStyle/>
          <a:p>
            <a:fld id="{305C3223-62B9-49B3-A823-3362A22DDBF9}" type="slidenum">
              <a:rPr lang="he-IL" smtClean="0"/>
              <a:pPr/>
              <a:t>20</a:t>
            </a:fld>
            <a:endParaRPr lang="en-US" smtClean="0"/>
          </a:p>
        </p:txBody>
      </p:sp>
      <p:sp>
        <p:nvSpPr>
          <p:cNvPr id="3077" name="Rectangle 9"/>
          <p:cNvSpPr>
            <a:spLocks noGrp="1" noChangeArrowheads="1"/>
          </p:cNvSpPr>
          <p:nvPr>
            <p:ph type="title" idx="4294967295"/>
          </p:nvPr>
        </p:nvSpPr>
        <p:spPr>
          <a:xfrm>
            <a:off x="693738" y="47625"/>
            <a:ext cx="8450262" cy="763588"/>
          </a:xfrm>
        </p:spPr>
        <p:txBody>
          <a:bodyPr/>
          <a:lstStyle/>
          <a:p>
            <a:pPr eaLnBrk="1" hangingPunct="1"/>
            <a:r>
              <a:rPr lang="en-US" dirty="0" smtClean="0"/>
              <a:t>Projects Available for Licensing</a:t>
            </a:r>
            <a:r>
              <a:rPr lang="en-US" sz="2400" dirty="0" smtClean="0"/>
              <a:t> </a:t>
            </a:r>
            <a:r>
              <a:rPr lang="en-US" dirty="0" smtClean="0"/>
              <a:t>2013</a:t>
            </a:r>
          </a:p>
        </p:txBody>
      </p:sp>
      <p:graphicFrame>
        <p:nvGraphicFramePr>
          <p:cNvPr id="3074" name="Chart 7"/>
          <p:cNvGraphicFramePr>
            <a:graphicFrameLocks/>
          </p:cNvGraphicFramePr>
          <p:nvPr/>
        </p:nvGraphicFramePr>
        <p:xfrm>
          <a:off x="973654" y="1221936"/>
          <a:ext cx="6862763" cy="4627562"/>
        </p:xfrm>
        <a:graphic>
          <a:graphicData uri="http://schemas.openxmlformats.org/presentationml/2006/ole">
            <p:oleObj spid="_x0000_s105477" name="Worksheet" r:id="rId4" imgW="6865648" imgH="4625275" progId="Excel.Sheet.8">
              <p:embed/>
            </p:oleObj>
          </a:graphicData>
        </a:graphic>
      </p:graphicFrame>
      <p:sp>
        <p:nvSpPr>
          <p:cNvPr id="3078" name="Rectangle 16">
            <a:hlinkClick r:id="rId5"/>
          </p:cNvPr>
          <p:cNvSpPr>
            <a:spLocks noChangeArrowheads="1"/>
          </p:cNvSpPr>
          <p:nvPr/>
        </p:nvSpPr>
        <p:spPr bwMode="auto">
          <a:xfrm>
            <a:off x="3449523" y="3314259"/>
            <a:ext cx="1654175" cy="641350"/>
          </a:xfrm>
          <a:prstGeom prst="rect">
            <a:avLst/>
          </a:prstGeom>
          <a:noFill/>
          <a:ln w="9525">
            <a:noFill/>
            <a:miter lim="800000"/>
            <a:headEnd/>
            <a:tailEnd/>
          </a:ln>
        </p:spPr>
        <p:txBody>
          <a:bodyPr>
            <a:spAutoFit/>
          </a:bodyPr>
          <a:lstStyle/>
          <a:p>
            <a:pPr algn="ctr" rtl="0">
              <a:spcBef>
                <a:spcPct val="100000"/>
              </a:spcBef>
              <a:buClr>
                <a:srgbClr val="00502C"/>
              </a:buClr>
              <a:buFont typeface="Wingdings" pitchFamily="2" charset="2"/>
              <a:buNone/>
            </a:pPr>
            <a:r>
              <a:rPr lang="en-US" b="1" dirty="0">
                <a:solidFill>
                  <a:schemeClr val="tx2"/>
                </a:solidFill>
              </a:rPr>
              <a:t>Over </a:t>
            </a:r>
            <a:r>
              <a:rPr lang="en-US" b="1" dirty="0" smtClean="0">
                <a:solidFill>
                  <a:schemeClr val="tx2"/>
                </a:solidFill>
              </a:rPr>
              <a:t>400 </a:t>
            </a:r>
            <a:r>
              <a:rPr lang="en-US" b="1" dirty="0">
                <a:solidFill>
                  <a:schemeClr val="tx2"/>
                </a:solidFill>
              </a:rPr>
              <a:t>technologies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ChangeArrowheads="1"/>
          </p:cNvSpPr>
          <p:nvPr/>
        </p:nvSpPr>
        <p:spPr bwMode="auto">
          <a:xfrm>
            <a:off x="693738" y="-114300"/>
            <a:ext cx="7950200" cy="763588"/>
          </a:xfrm>
          <a:prstGeom prst="rect">
            <a:avLst/>
          </a:prstGeom>
          <a:noFill/>
          <a:ln w="9525" algn="ctr">
            <a:noFill/>
            <a:miter lim="800000"/>
            <a:headEnd/>
            <a:tailEnd/>
          </a:ln>
        </p:spPr>
        <p:txBody>
          <a:bodyPr anchor="ctr"/>
          <a:lstStyle/>
          <a:p>
            <a:pPr algn="l" rtl="0"/>
            <a:r>
              <a:rPr lang="en-US" sz="2800" b="1" smtClean="0">
                <a:solidFill>
                  <a:srgbClr val="FFFFFF"/>
                </a:solidFill>
              </a:rPr>
              <a:t>Yissum’s Biotech Product Pipeline:</a:t>
            </a:r>
          </a:p>
        </p:txBody>
      </p:sp>
      <p:sp>
        <p:nvSpPr>
          <p:cNvPr id="21507" name="Rectangle 18"/>
          <p:cNvSpPr>
            <a:spLocks noChangeArrowheads="1"/>
          </p:cNvSpPr>
          <p:nvPr/>
        </p:nvSpPr>
        <p:spPr bwMode="auto">
          <a:xfrm>
            <a:off x="-40944" y="835724"/>
            <a:ext cx="2263776" cy="261937"/>
          </a:xfrm>
          <a:prstGeom prst="rect">
            <a:avLst/>
          </a:prstGeom>
          <a:noFill/>
          <a:ln w="9525">
            <a:noFill/>
            <a:miter lim="800000"/>
            <a:headEnd/>
            <a:tailEnd/>
          </a:ln>
        </p:spPr>
        <p:txBody>
          <a:bodyPr>
            <a:spAutoFit/>
          </a:bodyPr>
          <a:lstStyle/>
          <a:p>
            <a:pPr algn="l" rtl="0"/>
            <a:r>
              <a:rPr lang="en-US" sz="1100" b="1" dirty="0" err="1" smtClean="0">
                <a:solidFill>
                  <a:srgbClr val="000000"/>
                </a:solidFill>
              </a:rPr>
              <a:t>Vekacia</a:t>
            </a:r>
            <a:r>
              <a:rPr lang="en-US" sz="1100" b="1" dirty="0" smtClean="0">
                <a:solidFill>
                  <a:srgbClr val="000000"/>
                </a:solidFill>
              </a:rPr>
              <a:t> ® (</a:t>
            </a:r>
            <a:r>
              <a:rPr lang="en-US" sz="1100" b="1" dirty="0" err="1" smtClean="0">
                <a:solidFill>
                  <a:srgbClr val="000000"/>
                </a:solidFill>
              </a:rPr>
              <a:t>Novagali</a:t>
            </a:r>
            <a:r>
              <a:rPr lang="en-US" sz="1100" b="1" dirty="0" smtClean="0">
                <a:solidFill>
                  <a:srgbClr val="000000"/>
                </a:solidFill>
              </a:rPr>
              <a:t>)</a:t>
            </a:r>
          </a:p>
        </p:txBody>
      </p:sp>
      <p:sp>
        <p:nvSpPr>
          <p:cNvPr id="20" name="Rectangle 19"/>
          <p:cNvSpPr/>
          <p:nvPr/>
        </p:nvSpPr>
        <p:spPr>
          <a:xfrm>
            <a:off x="-40944" y="1109577"/>
            <a:ext cx="2033588" cy="261937"/>
          </a:xfrm>
          <a:prstGeom prst="rect">
            <a:avLst/>
          </a:prstGeom>
        </p:spPr>
        <p:txBody>
          <a:bodyPr>
            <a:spAutoFit/>
          </a:bodyPr>
          <a:lstStyle/>
          <a:p>
            <a:pPr algn="l" rtl="0" fontAlgn="auto">
              <a:spcBef>
                <a:spcPts val="0"/>
              </a:spcBef>
              <a:spcAft>
                <a:spcPts val="0"/>
              </a:spcAft>
              <a:defRPr/>
            </a:pPr>
            <a:r>
              <a:rPr lang="en-US" sz="1100" b="1" kern="0" dirty="0" err="1">
                <a:solidFill>
                  <a:srgbClr val="000000"/>
                </a:solidFill>
                <a:latin typeface="Arial"/>
                <a:cs typeface="Arial"/>
              </a:rPr>
              <a:t>Cyclokat</a:t>
            </a:r>
            <a:r>
              <a:rPr lang="en-US" sz="1100" b="1" kern="0" dirty="0">
                <a:solidFill>
                  <a:srgbClr val="000000"/>
                </a:solidFill>
                <a:latin typeface="Arial"/>
                <a:cs typeface="Arial"/>
              </a:rPr>
              <a:t> ® (</a:t>
            </a:r>
            <a:r>
              <a:rPr lang="en-US" sz="1100" b="1" kern="0" dirty="0" err="1">
                <a:solidFill>
                  <a:srgbClr val="000000"/>
                </a:solidFill>
                <a:latin typeface="Arial"/>
                <a:cs typeface="Arial"/>
              </a:rPr>
              <a:t>Novagali</a:t>
            </a:r>
            <a:r>
              <a:rPr lang="en-US" sz="1100" b="1" kern="0" dirty="0">
                <a:solidFill>
                  <a:srgbClr val="000000"/>
                </a:solidFill>
                <a:latin typeface="Arial"/>
                <a:cs typeface="Arial"/>
              </a:rPr>
              <a:t>)</a:t>
            </a:r>
          </a:p>
        </p:txBody>
      </p:sp>
      <p:sp>
        <p:nvSpPr>
          <p:cNvPr id="21509" name="Rectangle 20"/>
          <p:cNvSpPr>
            <a:spLocks noChangeArrowheads="1"/>
          </p:cNvSpPr>
          <p:nvPr/>
        </p:nvSpPr>
        <p:spPr bwMode="auto">
          <a:xfrm>
            <a:off x="-40944" y="1383430"/>
            <a:ext cx="2254251" cy="261938"/>
          </a:xfrm>
          <a:prstGeom prst="rect">
            <a:avLst/>
          </a:prstGeom>
          <a:noFill/>
          <a:ln w="9525">
            <a:noFill/>
            <a:miter lim="800000"/>
            <a:headEnd/>
            <a:tailEnd/>
          </a:ln>
        </p:spPr>
        <p:txBody>
          <a:bodyPr>
            <a:spAutoFit/>
          </a:bodyPr>
          <a:lstStyle/>
          <a:p>
            <a:pPr algn="l" rtl="0"/>
            <a:r>
              <a:rPr lang="en-US" sz="1100" b="1" dirty="0" err="1" smtClean="0">
                <a:solidFill>
                  <a:srgbClr val="000000"/>
                </a:solidFill>
              </a:rPr>
              <a:t>Ladostigil</a:t>
            </a:r>
            <a:r>
              <a:rPr lang="en-US" sz="1100" b="1" dirty="0" smtClean="0">
                <a:solidFill>
                  <a:srgbClr val="000000"/>
                </a:solidFill>
              </a:rPr>
              <a:t>, (Avraham)</a:t>
            </a:r>
          </a:p>
        </p:txBody>
      </p:sp>
      <p:sp>
        <p:nvSpPr>
          <p:cNvPr id="21510" name="Rectangle 21"/>
          <p:cNvSpPr>
            <a:spLocks noChangeArrowheads="1"/>
          </p:cNvSpPr>
          <p:nvPr/>
        </p:nvSpPr>
        <p:spPr bwMode="auto">
          <a:xfrm>
            <a:off x="-40944" y="1657284"/>
            <a:ext cx="2112963" cy="260350"/>
          </a:xfrm>
          <a:prstGeom prst="rect">
            <a:avLst/>
          </a:prstGeom>
          <a:noFill/>
          <a:ln w="9525">
            <a:noFill/>
            <a:miter lim="800000"/>
            <a:headEnd/>
            <a:tailEnd/>
          </a:ln>
        </p:spPr>
        <p:txBody>
          <a:bodyPr>
            <a:spAutoFit/>
          </a:bodyPr>
          <a:lstStyle/>
          <a:p>
            <a:pPr algn="l" rtl="0"/>
            <a:r>
              <a:rPr lang="en-US" sz="1100" b="1" smtClean="0">
                <a:solidFill>
                  <a:srgbClr val="000000"/>
                </a:solidFill>
              </a:rPr>
              <a:t>BC819 (Biocancell)</a:t>
            </a:r>
          </a:p>
        </p:txBody>
      </p:sp>
      <p:sp>
        <p:nvSpPr>
          <p:cNvPr id="21511" name="Rectangle 22"/>
          <p:cNvSpPr>
            <a:spLocks noChangeArrowheads="1"/>
          </p:cNvSpPr>
          <p:nvPr/>
        </p:nvSpPr>
        <p:spPr bwMode="auto">
          <a:xfrm>
            <a:off x="-40944" y="1929550"/>
            <a:ext cx="2557463" cy="261938"/>
          </a:xfrm>
          <a:prstGeom prst="rect">
            <a:avLst/>
          </a:prstGeom>
          <a:noFill/>
          <a:ln w="9525">
            <a:noFill/>
            <a:miter lim="800000"/>
            <a:headEnd/>
            <a:tailEnd/>
          </a:ln>
        </p:spPr>
        <p:txBody>
          <a:bodyPr>
            <a:spAutoFit/>
          </a:bodyPr>
          <a:lstStyle/>
          <a:p>
            <a:pPr algn="l" rtl="0"/>
            <a:r>
              <a:rPr lang="en-US" sz="1100" b="1" smtClean="0">
                <a:solidFill>
                  <a:srgbClr val="000000"/>
                </a:solidFill>
              </a:rPr>
              <a:t>Anti Angiogenic (Tiltan)</a:t>
            </a:r>
          </a:p>
        </p:txBody>
      </p:sp>
      <p:sp>
        <p:nvSpPr>
          <p:cNvPr id="21512" name="Rectangle 23"/>
          <p:cNvSpPr>
            <a:spLocks noChangeArrowheads="1"/>
          </p:cNvSpPr>
          <p:nvPr/>
        </p:nvSpPr>
        <p:spPr bwMode="auto">
          <a:xfrm>
            <a:off x="-40944" y="2203404"/>
            <a:ext cx="1712913" cy="261937"/>
          </a:xfrm>
          <a:prstGeom prst="rect">
            <a:avLst/>
          </a:prstGeom>
          <a:noFill/>
          <a:ln w="9525">
            <a:noFill/>
            <a:miter lim="800000"/>
            <a:headEnd/>
            <a:tailEnd/>
          </a:ln>
        </p:spPr>
        <p:txBody>
          <a:bodyPr>
            <a:spAutoFit/>
          </a:bodyPr>
          <a:lstStyle/>
          <a:p>
            <a:pPr algn="l" rtl="0"/>
            <a:r>
              <a:rPr lang="en-US" sz="1100" b="1" smtClean="0">
                <a:solidFill>
                  <a:srgbClr val="000000"/>
                </a:solidFill>
              </a:rPr>
              <a:t>MRX4 (Morria)</a:t>
            </a:r>
          </a:p>
        </p:txBody>
      </p:sp>
      <p:sp>
        <p:nvSpPr>
          <p:cNvPr id="21513" name="Rectangle 24"/>
          <p:cNvSpPr>
            <a:spLocks noChangeArrowheads="1"/>
          </p:cNvSpPr>
          <p:nvPr/>
        </p:nvSpPr>
        <p:spPr bwMode="auto">
          <a:xfrm>
            <a:off x="-40944" y="2751111"/>
            <a:ext cx="2033588" cy="261937"/>
          </a:xfrm>
          <a:prstGeom prst="rect">
            <a:avLst/>
          </a:prstGeom>
          <a:noFill/>
          <a:ln w="9525">
            <a:noFill/>
            <a:miter lim="800000"/>
            <a:headEnd/>
            <a:tailEnd/>
          </a:ln>
        </p:spPr>
        <p:txBody>
          <a:bodyPr>
            <a:spAutoFit/>
          </a:bodyPr>
          <a:lstStyle/>
          <a:p>
            <a:pPr algn="l" rtl="0"/>
            <a:r>
              <a:rPr lang="en-US" sz="1100" b="1" dirty="0" smtClean="0">
                <a:solidFill>
                  <a:srgbClr val="000000"/>
                </a:solidFill>
              </a:rPr>
              <a:t>Acc. </a:t>
            </a:r>
            <a:r>
              <a:rPr lang="en-US" sz="1100" b="1" dirty="0" err="1" smtClean="0">
                <a:solidFill>
                  <a:srgbClr val="000000"/>
                </a:solidFill>
              </a:rPr>
              <a:t>Levodopa</a:t>
            </a:r>
            <a:r>
              <a:rPr lang="en-US" sz="1100" b="1" dirty="0" smtClean="0">
                <a:solidFill>
                  <a:srgbClr val="000000"/>
                </a:solidFill>
              </a:rPr>
              <a:t>  (Intec)</a:t>
            </a:r>
          </a:p>
        </p:txBody>
      </p:sp>
      <p:sp>
        <p:nvSpPr>
          <p:cNvPr id="21514" name="Rectangle 25"/>
          <p:cNvSpPr>
            <a:spLocks noChangeArrowheads="1"/>
          </p:cNvSpPr>
          <p:nvPr/>
        </p:nvSpPr>
        <p:spPr bwMode="auto">
          <a:xfrm>
            <a:off x="-40944" y="3297230"/>
            <a:ext cx="2192338" cy="261937"/>
          </a:xfrm>
          <a:prstGeom prst="rect">
            <a:avLst/>
          </a:prstGeom>
          <a:noFill/>
          <a:ln w="9525">
            <a:noFill/>
            <a:miter lim="800000"/>
            <a:headEnd/>
            <a:tailEnd/>
          </a:ln>
        </p:spPr>
        <p:txBody>
          <a:bodyPr>
            <a:spAutoFit/>
          </a:bodyPr>
          <a:lstStyle/>
          <a:p>
            <a:pPr algn="l" rtl="0"/>
            <a:r>
              <a:rPr lang="en-US" sz="1100" b="1" smtClean="0">
                <a:solidFill>
                  <a:srgbClr val="000000"/>
                </a:solidFill>
              </a:rPr>
              <a:t>LABR-312 ( Biorest)</a:t>
            </a:r>
          </a:p>
        </p:txBody>
      </p:sp>
      <p:sp>
        <p:nvSpPr>
          <p:cNvPr id="21515" name="Rectangle 26"/>
          <p:cNvSpPr>
            <a:spLocks noChangeArrowheads="1"/>
          </p:cNvSpPr>
          <p:nvPr/>
        </p:nvSpPr>
        <p:spPr bwMode="auto">
          <a:xfrm>
            <a:off x="-40944" y="3571083"/>
            <a:ext cx="2554288" cy="261938"/>
          </a:xfrm>
          <a:prstGeom prst="rect">
            <a:avLst/>
          </a:prstGeom>
          <a:noFill/>
          <a:ln w="9525">
            <a:noFill/>
            <a:miter lim="800000"/>
            <a:headEnd/>
            <a:tailEnd/>
          </a:ln>
        </p:spPr>
        <p:txBody>
          <a:bodyPr>
            <a:spAutoFit/>
          </a:bodyPr>
          <a:lstStyle/>
          <a:p>
            <a:pPr algn="l" rtl="0"/>
            <a:r>
              <a:rPr lang="en-US" sz="1100" b="1" smtClean="0">
                <a:solidFill>
                  <a:srgbClr val="000000"/>
                </a:solidFill>
              </a:rPr>
              <a:t>CatioProst ® (Novagali)</a:t>
            </a:r>
          </a:p>
        </p:txBody>
      </p:sp>
      <p:sp>
        <p:nvSpPr>
          <p:cNvPr id="29" name="Rectangle 28"/>
          <p:cNvSpPr/>
          <p:nvPr/>
        </p:nvSpPr>
        <p:spPr>
          <a:xfrm>
            <a:off x="-46941" y="4605397"/>
            <a:ext cx="1562101" cy="260350"/>
          </a:xfrm>
          <a:prstGeom prst="rect">
            <a:avLst/>
          </a:prstGeom>
        </p:spPr>
        <p:txBody>
          <a:bodyPr>
            <a:spAutoFit/>
          </a:bodyPr>
          <a:lstStyle/>
          <a:p>
            <a:pPr algn="l" rtl="0" fontAlgn="b">
              <a:spcBef>
                <a:spcPts val="0"/>
              </a:spcBef>
              <a:spcAft>
                <a:spcPts val="0"/>
              </a:spcAft>
              <a:defRPr/>
            </a:pPr>
            <a:r>
              <a:rPr lang="en-US" sz="1100" b="1" kern="0" dirty="0" err="1">
                <a:solidFill>
                  <a:srgbClr val="000000"/>
                </a:solidFill>
                <a:latin typeface="Arial"/>
                <a:cs typeface="Arial"/>
              </a:rPr>
              <a:t>Apocell</a:t>
            </a:r>
            <a:r>
              <a:rPr lang="en-US" sz="1100" b="1" kern="0" dirty="0">
                <a:solidFill>
                  <a:srgbClr val="000000"/>
                </a:solidFill>
                <a:latin typeface="Arial"/>
                <a:cs typeface="Arial"/>
              </a:rPr>
              <a:t> (</a:t>
            </a:r>
            <a:r>
              <a:rPr lang="en-US" sz="1100" b="1" kern="0" dirty="0" err="1">
                <a:solidFill>
                  <a:srgbClr val="000000"/>
                </a:solidFill>
                <a:latin typeface="Arial"/>
                <a:cs typeface="Arial"/>
              </a:rPr>
              <a:t>Enlivex</a:t>
            </a:r>
            <a:r>
              <a:rPr lang="en-US" sz="1100" b="1" kern="0" dirty="0">
                <a:solidFill>
                  <a:srgbClr val="000000"/>
                </a:solidFill>
                <a:latin typeface="Arial"/>
                <a:cs typeface="Arial"/>
              </a:rPr>
              <a:t>)</a:t>
            </a:r>
          </a:p>
        </p:txBody>
      </p:sp>
      <p:sp>
        <p:nvSpPr>
          <p:cNvPr id="30" name="Rectangle 29"/>
          <p:cNvSpPr/>
          <p:nvPr/>
        </p:nvSpPr>
        <p:spPr>
          <a:xfrm>
            <a:off x="-46941" y="4856638"/>
            <a:ext cx="1530351" cy="261938"/>
          </a:xfrm>
          <a:prstGeom prst="rect">
            <a:avLst/>
          </a:prstGeom>
        </p:spPr>
        <p:txBody>
          <a:bodyPr>
            <a:spAutoFit/>
          </a:bodyPr>
          <a:lstStyle/>
          <a:p>
            <a:pPr algn="l" rtl="0" fontAlgn="b">
              <a:spcBef>
                <a:spcPts val="0"/>
              </a:spcBef>
              <a:spcAft>
                <a:spcPts val="0"/>
              </a:spcAft>
              <a:defRPr/>
            </a:pPr>
            <a:r>
              <a:rPr lang="en-US" sz="1100" b="1" kern="0" dirty="0">
                <a:solidFill>
                  <a:srgbClr val="000000"/>
                </a:solidFill>
                <a:latin typeface="Arial"/>
                <a:cs typeface="Arial"/>
              </a:rPr>
              <a:t>CCS/C (</a:t>
            </a:r>
            <a:r>
              <a:rPr lang="en-US" sz="1100" b="1" kern="0" dirty="0" err="1">
                <a:solidFill>
                  <a:srgbClr val="000000"/>
                </a:solidFill>
                <a:latin typeface="Arial"/>
                <a:cs typeface="Arial"/>
              </a:rPr>
              <a:t>Nasvax</a:t>
            </a:r>
            <a:r>
              <a:rPr lang="en-US" sz="1100" b="1" kern="0" dirty="0">
                <a:solidFill>
                  <a:srgbClr val="000000"/>
                </a:solidFill>
                <a:latin typeface="Arial"/>
                <a:cs typeface="Arial"/>
              </a:rPr>
              <a:t>)</a:t>
            </a:r>
          </a:p>
        </p:txBody>
      </p:sp>
      <p:sp>
        <p:nvSpPr>
          <p:cNvPr id="31" name="Rectangle 30"/>
          <p:cNvSpPr/>
          <p:nvPr/>
        </p:nvSpPr>
        <p:spPr>
          <a:xfrm>
            <a:off x="-46941" y="5109467"/>
            <a:ext cx="3052763" cy="261937"/>
          </a:xfrm>
          <a:prstGeom prst="rect">
            <a:avLst/>
          </a:prstGeom>
        </p:spPr>
        <p:txBody>
          <a:bodyPr>
            <a:spAutoFit/>
          </a:bodyPr>
          <a:lstStyle/>
          <a:p>
            <a:pPr algn="l" rtl="0" fontAlgn="b">
              <a:spcBef>
                <a:spcPts val="0"/>
              </a:spcBef>
              <a:spcAft>
                <a:spcPts val="0"/>
              </a:spcAft>
              <a:defRPr/>
            </a:pPr>
            <a:r>
              <a:rPr lang="en-US" sz="1100" b="1" kern="0" dirty="0" err="1">
                <a:solidFill>
                  <a:srgbClr val="000000"/>
                </a:solidFill>
                <a:latin typeface="Arial"/>
                <a:cs typeface="Arial"/>
              </a:rPr>
              <a:t>EPOdure</a:t>
            </a:r>
            <a:r>
              <a:rPr lang="en-US" sz="1100" b="1" kern="0" dirty="0">
                <a:solidFill>
                  <a:srgbClr val="000000"/>
                </a:solidFill>
                <a:latin typeface="Arial"/>
                <a:cs typeface="Arial"/>
              </a:rPr>
              <a:t> (</a:t>
            </a:r>
            <a:r>
              <a:rPr lang="en-US" sz="1100" b="1" kern="0" dirty="0" err="1">
                <a:solidFill>
                  <a:srgbClr val="000000"/>
                </a:solidFill>
                <a:latin typeface="Arial"/>
                <a:cs typeface="Arial"/>
              </a:rPr>
              <a:t>Medgenics</a:t>
            </a:r>
            <a:r>
              <a:rPr lang="en-US" sz="1100" b="1" kern="0" dirty="0">
                <a:solidFill>
                  <a:srgbClr val="000000"/>
                </a:solidFill>
                <a:latin typeface="Arial"/>
                <a:cs typeface="Arial"/>
              </a:rPr>
              <a:t>)</a:t>
            </a:r>
          </a:p>
        </p:txBody>
      </p:sp>
      <p:sp>
        <p:nvSpPr>
          <p:cNvPr id="32" name="Rectangle 31"/>
          <p:cNvSpPr/>
          <p:nvPr/>
        </p:nvSpPr>
        <p:spPr>
          <a:xfrm>
            <a:off x="-46941" y="4099740"/>
            <a:ext cx="2884488" cy="261937"/>
          </a:xfrm>
          <a:prstGeom prst="rect">
            <a:avLst/>
          </a:prstGeom>
        </p:spPr>
        <p:txBody>
          <a:bodyPr>
            <a:spAutoFit/>
          </a:bodyPr>
          <a:lstStyle/>
          <a:p>
            <a:pPr algn="l" rtl="0" fontAlgn="b">
              <a:spcBef>
                <a:spcPts val="0"/>
              </a:spcBef>
              <a:spcAft>
                <a:spcPts val="0"/>
              </a:spcAft>
              <a:defRPr/>
            </a:pPr>
            <a:r>
              <a:rPr lang="en-US" sz="1100" b="1" kern="0" dirty="0">
                <a:solidFill>
                  <a:srgbClr val="000000"/>
                </a:solidFill>
                <a:latin typeface="Arial"/>
                <a:cs typeface="Arial"/>
              </a:rPr>
              <a:t>AB103 (</a:t>
            </a:r>
            <a:r>
              <a:rPr lang="en-US" sz="1100" b="1" kern="0" dirty="0" err="1">
                <a:solidFill>
                  <a:srgbClr val="000000"/>
                </a:solidFill>
                <a:latin typeface="Arial"/>
                <a:cs typeface="Arial"/>
              </a:rPr>
              <a:t>Atox</a:t>
            </a:r>
            <a:r>
              <a:rPr lang="en-US" sz="1100" b="1" kern="0" dirty="0">
                <a:solidFill>
                  <a:srgbClr val="000000"/>
                </a:solidFill>
                <a:latin typeface="Arial"/>
                <a:cs typeface="Arial"/>
              </a:rPr>
              <a:t> Bio) </a:t>
            </a:r>
          </a:p>
        </p:txBody>
      </p:sp>
      <p:sp>
        <p:nvSpPr>
          <p:cNvPr id="34" name="Rectangle 33"/>
          <p:cNvSpPr/>
          <p:nvPr/>
        </p:nvSpPr>
        <p:spPr>
          <a:xfrm>
            <a:off x="-46941" y="5866037"/>
            <a:ext cx="2043113" cy="261937"/>
          </a:xfrm>
          <a:prstGeom prst="rect">
            <a:avLst/>
          </a:prstGeom>
        </p:spPr>
        <p:txBody>
          <a:bodyPr>
            <a:spAutoFit/>
          </a:bodyPr>
          <a:lstStyle/>
          <a:p>
            <a:pPr algn="l" rtl="0" fontAlgn="b">
              <a:spcBef>
                <a:spcPts val="0"/>
              </a:spcBef>
              <a:spcAft>
                <a:spcPts val="0"/>
              </a:spcAft>
              <a:defRPr/>
            </a:pPr>
            <a:r>
              <a:rPr lang="en-US" sz="1100" b="1" kern="0" dirty="0" err="1">
                <a:solidFill>
                  <a:srgbClr val="000000"/>
                </a:solidFill>
                <a:latin typeface="Arial"/>
                <a:cs typeface="Arial"/>
              </a:rPr>
              <a:t>Cortiject</a:t>
            </a:r>
            <a:r>
              <a:rPr lang="en-US" sz="1100" b="1" kern="0" dirty="0">
                <a:solidFill>
                  <a:srgbClr val="000000"/>
                </a:solidFill>
                <a:latin typeface="Arial"/>
                <a:cs typeface="Arial"/>
              </a:rPr>
              <a:t> ® (</a:t>
            </a:r>
            <a:r>
              <a:rPr lang="en-US" sz="1100" b="1" kern="0" dirty="0" err="1">
                <a:solidFill>
                  <a:srgbClr val="000000"/>
                </a:solidFill>
                <a:latin typeface="Arial"/>
                <a:cs typeface="Arial"/>
              </a:rPr>
              <a:t>Novagali</a:t>
            </a:r>
            <a:r>
              <a:rPr lang="en-US" sz="1100" b="1" kern="0" dirty="0">
                <a:solidFill>
                  <a:srgbClr val="000000"/>
                </a:solidFill>
                <a:latin typeface="Arial"/>
                <a:cs typeface="Arial"/>
              </a:rPr>
              <a:t>)</a:t>
            </a:r>
          </a:p>
        </p:txBody>
      </p:sp>
      <p:sp>
        <p:nvSpPr>
          <p:cNvPr id="21522" name="TextBox 34"/>
          <p:cNvSpPr txBox="1">
            <a:spLocks noChangeArrowheads="1"/>
          </p:cNvSpPr>
          <p:nvPr/>
        </p:nvSpPr>
        <p:spPr bwMode="auto">
          <a:xfrm>
            <a:off x="2744788" y="562674"/>
            <a:ext cx="1519237" cy="369887"/>
          </a:xfrm>
          <a:prstGeom prst="rect">
            <a:avLst/>
          </a:prstGeom>
          <a:noFill/>
          <a:ln w="9525">
            <a:noFill/>
            <a:miter lim="800000"/>
            <a:headEnd/>
            <a:tailEnd/>
          </a:ln>
        </p:spPr>
        <p:txBody>
          <a:bodyPr>
            <a:spAutoFit/>
          </a:bodyPr>
          <a:lstStyle/>
          <a:p>
            <a:pPr algn="l" rtl="0"/>
            <a:r>
              <a:rPr lang="en-US" b="1" dirty="0" smtClean="0">
                <a:solidFill>
                  <a:schemeClr val="bg1"/>
                </a:solidFill>
              </a:rPr>
              <a:t>Phase I</a:t>
            </a:r>
          </a:p>
        </p:txBody>
      </p:sp>
      <p:sp>
        <p:nvSpPr>
          <p:cNvPr id="21523" name="TextBox 35"/>
          <p:cNvSpPr txBox="1">
            <a:spLocks noChangeArrowheads="1"/>
          </p:cNvSpPr>
          <p:nvPr/>
        </p:nvSpPr>
        <p:spPr bwMode="auto">
          <a:xfrm>
            <a:off x="4154488" y="570611"/>
            <a:ext cx="1520825" cy="369888"/>
          </a:xfrm>
          <a:prstGeom prst="rect">
            <a:avLst/>
          </a:prstGeom>
          <a:noFill/>
          <a:ln w="9525">
            <a:noFill/>
            <a:miter lim="800000"/>
            <a:headEnd/>
            <a:tailEnd/>
          </a:ln>
        </p:spPr>
        <p:txBody>
          <a:bodyPr>
            <a:spAutoFit/>
          </a:bodyPr>
          <a:lstStyle/>
          <a:p>
            <a:pPr algn="l" rtl="0"/>
            <a:r>
              <a:rPr lang="en-US" b="1" dirty="0" smtClean="0">
                <a:solidFill>
                  <a:schemeClr val="bg1"/>
                </a:solidFill>
              </a:rPr>
              <a:t>Phase II</a:t>
            </a:r>
          </a:p>
        </p:txBody>
      </p:sp>
      <p:sp>
        <p:nvSpPr>
          <p:cNvPr id="21524" name="TextBox 36"/>
          <p:cNvSpPr txBox="1">
            <a:spLocks noChangeArrowheads="1"/>
          </p:cNvSpPr>
          <p:nvPr/>
        </p:nvSpPr>
        <p:spPr bwMode="auto">
          <a:xfrm>
            <a:off x="5667375" y="570611"/>
            <a:ext cx="1520825" cy="369888"/>
          </a:xfrm>
          <a:prstGeom prst="rect">
            <a:avLst/>
          </a:prstGeom>
          <a:noFill/>
          <a:ln w="9525">
            <a:noFill/>
            <a:miter lim="800000"/>
            <a:headEnd/>
            <a:tailEnd/>
          </a:ln>
        </p:spPr>
        <p:txBody>
          <a:bodyPr>
            <a:spAutoFit/>
          </a:bodyPr>
          <a:lstStyle/>
          <a:p>
            <a:pPr algn="l" rtl="0"/>
            <a:r>
              <a:rPr lang="en-US" b="1" dirty="0" smtClean="0">
                <a:solidFill>
                  <a:schemeClr val="bg1"/>
                </a:solidFill>
              </a:rPr>
              <a:t>Phase III</a:t>
            </a:r>
          </a:p>
        </p:txBody>
      </p:sp>
      <p:sp>
        <p:nvSpPr>
          <p:cNvPr id="21525" name="Notched Right Arrow 38"/>
          <p:cNvSpPr>
            <a:spLocks noChangeArrowheads="1"/>
          </p:cNvSpPr>
          <p:nvPr/>
        </p:nvSpPr>
        <p:spPr bwMode="auto">
          <a:xfrm>
            <a:off x="2227451" y="838899"/>
            <a:ext cx="4532312" cy="215900"/>
          </a:xfrm>
          <a:prstGeom prst="notchedRightArrow">
            <a:avLst>
              <a:gd name="adj1" fmla="val 50000"/>
              <a:gd name="adj2" fmla="val 49760"/>
            </a:avLst>
          </a:prstGeom>
          <a:solidFill>
            <a:srgbClr val="C00000"/>
          </a:solidFill>
          <a:ln w="9525" algn="ctr">
            <a:solidFill>
              <a:schemeClr val="tx1"/>
            </a:solidFill>
            <a:round/>
            <a:headEnd/>
            <a:tailEnd/>
          </a:ln>
        </p:spPr>
        <p:txBody>
          <a:bodyPr/>
          <a:lstStyle/>
          <a:p>
            <a:pPr algn="l" rtl="0"/>
            <a:endParaRPr lang="en-US" smtClean="0">
              <a:solidFill>
                <a:srgbClr val="C00000"/>
              </a:solidFill>
            </a:endParaRPr>
          </a:p>
        </p:txBody>
      </p:sp>
      <p:sp>
        <p:nvSpPr>
          <p:cNvPr id="21526" name="Notched Right Arrow 39"/>
          <p:cNvSpPr>
            <a:spLocks noChangeArrowheads="1"/>
          </p:cNvSpPr>
          <p:nvPr/>
        </p:nvSpPr>
        <p:spPr bwMode="auto">
          <a:xfrm>
            <a:off x="2227451" y="1087219"/>
            <a:ext cx="4543425" cy="215900"/>
          </a:xfrm>
          <a:prstGeom prst="notchedRightArrow">
            <a:avLst>
              <a:gd name="adj1" fmla="val 50000"/>
              <a:gd name="adj2" fmla="val 50077"/>
            </a:avLst>
          </a:prstGeom>
          <a:solidFill>
            <a:srgbClr val="C00000"/>
          </a:solidFill>
          <a:ln w="9525" algn="ctr">
            <a:solidFill>
              <a:schemeClr val="tx1"/>
            </a:solidFill>
            <a:round/>
            <a:headEnd/>
            <a:tailEnd/>
          </a:ln>
        </p:spPr>
        <p:txBody>
          <a:bodyPr/>
          <a:lstStyle/>
          <a:p>
            <a:pPr algn="l" rtl="0"/>
            <a:endParaRPr lang="en-US" smtClean="0">
              <a:solidFill>
                <a:srgbClr val="C00000"/>
              </a:solidFill>
            </a:endParaRPr>
          </a:p>
        </p:txBody>
      </p:sp>
      <p:sp>
        <p:nvSpPr>
          <p:cNvPr id="21527" name="Line 45"/>
          <p:cNvSpPr>
            <a:spLocks noChangeShapeType="1"/>
          </p:cNvSpPr>
          <p:nvPr/>
        </p:nvSpPr>
        <p:spPr bwMode="auto">
          <a:xfrm flipH="1">
            <a:off x="2114550" y="902399"/>
            <a:ext cx="4763" cy="5586412"/>
          </a:xfrm>
          <a:prstGeom prst="line">
            <a:avLst/>
          </a:prstGeom>
          <a:noFill/>
          <a:ln w="9525">
            <a:solidFill>
              <a:schemeClr val="bg2"/>
            </a:solidFill>
            <a:prstDash val="dash"/>
            <a:round/>
            <a:headEnd/>
            <a:tailEnd/>
          </a:ln>
        </p:spPr>
        <p:txBody>
          <a:bodyPr/>
          <a:lstStyle/>
          <a:p>
            <a:pPr algn="l" rtl="0"/>
            <a:endParaRPr lang="en-US" smtClean="0">
              <a:solidFill>
                <a:srgbClr val="B72930"/>
              </a:solidFill>
            </a:endParaRPr>
          </a:p>
        </p:txBody>
      </p:sp>
      <p:sp>
        <p:nvSpPr>
          <p:cNvPr id="21528" name="Notched Right Arrow 46"/>
          <p:cNvSpPr>
            <a:spLocks noChangeArrowheads="1"/>
          </p:cNvSpPr>
          <p:nvPr/>
        </p:nvSpPr>
        <p:spPr bwMode="auto">
          <a:xfrm>
            <a:off x="2227451" y="2156699"/>
            <a:ext cx="2967038" cy="239713"/>
          </a:xfrm>
          <a:prstGeom prst="notchedRightArrow">
            <a:avLst>
              <a:gd name="adj1" fmla="val 50000"/>
              <a:gd name="adj2" fmla="val 50083"/>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29" name="Notched Right Arrow 48"/>
          <p:cNvSpPr>
            <a:spLocks noChangeArrowheads="1"/>
          </p:cNvSpPr>
          <p:nvPr/>
        </p:nvSpPr>
        <p:spPr bwMode="auto">
          <a:xfrm>
            <a:off x="2227451" y="2702552"/>
            <a:ext cx="2989263" cy="241300"/>
          </a:xfrm>
          <a:prstGeom prst="notchedRightArrow">
            <a:avLst>
              <a:gd name="adj1" fmla="val 50000"/>
              <a:gd name="adj2" fmla="val 50069"/>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31" name="Rectangle 41"/>
          <p:cNvSpPr>
            <a:spLocks noChangeArrowheads="1"/>
          </p:cNvSpPr>
          <p:nvPr/>
        </p:nvSpPr>
        <p:spPr bwMode="auto">
          <a:xfrm>
            <a:off x="-40944" y="2477257"/>
            <a:ext cx="1712913" cy="261938"/>
          </a:xfrm>
          <a:prstGeom prst="rect">
            <a:avLst/>
          </a:prstGeom>
          <a:noFill/>
          <a:ln w="9525">
            <a:noFill/>
            <a:miter lim="800000"/>
            <a:headEnd/>
            <a:tailEnd/>
          </a:ln>
        </p:spPr>
        <p:txBody>
          <a:bodyPr>
            <a:spAutoFit/>
          </a:bodyPr>
          <a:lstStyle/>
          <a:p>
            <a:pPr algn="l" rtl="0"/>
            <a:r>
              <a:rPr lang="en-US" sz="1100" b="1" smtClean="0">
                <a:solidFill>
                  <a:srgbClr val="000000"/>
                </a:solidFill>
              </a:rPr>
              <a:t>MRX6 (Morria)</a:t>
            </a:r>
          </a:p>
        </p:txBody>
      </p:sp>
      <p:sp>
        <p:nvSpPr>
          <p:cNvPr id="21532" name="Rectangle 43"/>
          <p:cNvSpPr>
            <a:spLocks noChangeArrowheads="1"/>
          </p:cNvSpPr>
          <p:nvPr/>
        </p:nvSpPr>
        <p:spPr bwMode="auto">
          <a:xfrm>
            <a:off x="-40944" y="3024964"/>
            <a:ext cx="2033588" cy="260350"/>
          </a:xfrm>
          <a:prstGeom prst="rect">
            <a:avLst/>
          </a:prstGeom>
          <a:noFill/>
          <a:ln w="9525">
            <a:noFill/>
            <a:miter lim="800000"/>
            <a:headEnd/>
            <a:tailEnd/>
          </a:ln>
        </p:spPr>
        <p:txBody>
          <a:bodyPr>
            <a:spAutoFit/>
          </a:bodyPr>
          <a:lstStyle/>
          <a:p>
            <a:pPr algn="l" rtl="0"/>
            <a:r>
              <a:rPr lang="en-US" sz="1100" b="1" dirty="0" smtClean="0">
                <a:solidFill>
                  <a:srgbClr val="000000"/>
                </a:solidFill>
              </a:rPr>
              <a:t>Acc. </a:t>
            </a:r>
            <a:r>
              <a:rPr lang="en-US" sz="1100" b="1" dirty="0" err="1" smtClean="0">
                <a:solidFill>
                  <a:srgbClr val="000000"/>
                </a:solidFill>
              </a:rPr>
              <a:t>Zalepon</a:t>
            </a:r>
            <a:r>
              <a:rPr lang="en-US" sz="1100" b="1" dirty="0" smtClean="0">
                <a:solidFill>
                  <a:srgbClr val="000000"/>
                </a:solidFill>
              </a:rPr>
              <a:t> (Intec)</a:t>
            </a:r>
          </a:p>
        </p:txBody>
      </p:sp>
      <p:sp>
        <p:nvSpPr>
          <p:cNvPr id="21533" name="Rectangle 58"/>
          <p:cNvSpPr>
            <a:spLocks noChangeArrowheads="1"/>
          </p:cNvSpPr>
          <p:nvPr/>
        </p:nvSpPr>
        <p:spPr bwMode="auto">
          <a:xfrm>
            <a:off x="-46941" y="5614796"/>
            <a:ext cx="2033588" cy="260350"/>
          </a:xfrm>
          <a:prstGeom prst="rect">
            <a:avLst/>
          </a:prstGeom>
          <a:noFill/>
          <a:ln w="9525">
            <a:noFill/>
            <a:miter lim="800000"/>
            <a:headEnd/>
            <a:tailEnd/>
          </a:ln>
        </p:spPr>
        <p:txBody>
          <a:bodyPr>
            <a:spAutoFit/>
          </a:bodyPr>
          <a:lstStyle/>
          <a:p>
            <a:pPr algn="l" rtl="0"/>
            <a:r>
              <a:rPr lang="en-US" sz="1100" b="1" dirty="0" smtClean="0">
                <a:solidFill>
                  <a:srgbClr val="000000"/>
                </a:solidFill>
              </a:rPr>
              <a:t>Acc. </a:t>
            </a:r>
            <a:r>
              <a:rPr lang="en-US" sz="1100" b="1" dirty="0" err="1" smtClean="0">
                <a:solidFill>
                  <a:srgbClr val="000000"/>
                </a:solidFill>
              </a:rPr>
              <a:t>Baclofen</a:t>
            </a:r>
            <a:r>
              <a:rPr lang="en-US" sz="1100" b="1" dirty="0" smtClean="0">
                <a:solidFill>
                  <a:srgbClr val="000000"/>
                </a:solidFill>
              </a:rPr>
              <a:t> (Intec)</a:t>
            </a:r>
          </a:p>
        </p:txBody>
      </p:sp>
      <p:sp>
        <p:nvSpPr>
          <p:cNvPr id="60" name="Rectangle 59"/>
          <p:cNvSpPr/>
          <p:nvPr/>
        </p:nvSpPr>
        <p:spPr>
          <a:xfrm>
            <a:off x="-46941" y="4352568"/>
            <a:ext cx="2295526" cy="261938"/>
          </a:xfrm>
          <a:prstGeom prst="rect">
            <a:avLst/>
          </a:prstGeom>
        </p:spPr>
        <p:txBody>
          <a:bodyPr>
            <a:spAutoFit/>
          </a:bodyPr>
          <a:lstStyle/>
          <a:p>
            <a:pPr algn="l" rtl="0" fontAlgn="b">
              <a:spcBef>
                <a:spcPts val="0"/>
              </a:spcBef>
              <a:spcAft>
                <a:spcPts val="0"/>
              </a:spcAft>
              <a:defRPr/>
            </a:pPr>
            <a:r>
              <a:rPr lang="en-US" sz="1100" b="1" kern="0" dirty="0">
                <a:solidFill>
                  <a:srgbClr val="000000"/>
                </a:solidFill>
                <a:latin typeface="Arial"/>
                <a:cs typeface="Arial"/>
              </a:rPr>
              <a:t>PRX105 (</a:t>
            </a:r>
            <a:r>
              <a:rPr lang="en-US" sz="1100" b="1" kern="0" dirty="0" err="1">
                <a:solidFill>
                  <a:srgbClr val="000000"/>
                </a:solidFill>
                <a:latin typeface="Arial"/>
                <a:cs typeface="Arial"/>
              </a:rPr>
              <a:t>Protalix</a:t>
            </a:r>
            <a:r>
              <a:rPr lang="en-US" sz="1100" b="1" kern="0" dirty="0">
                <a:solidFill>
                  <a:srgbClr val="000000"/>
                </a:solidFill>
                <a:latin typeface="Arial"/>
                <a:cs typeface="Arial"/>
              </a:rPr>
              <a:t>)</a:t>
            </a:r>
          </a:p>
        </p:txBody>
      </p:sp>
      <p:sp>
        <p:nvSpPr>
          <p:cNvPr id="21535" name="Notched Right Arrow 61"/>
          <p:cNvSpPr>
            <a:spLocks noChangeArrowheads="1"/>
          </p:cNvSpPr>
          <p:nvPr/>
        </p:nvSpPr>
        <p:spPr bwMode="auto">
          <a:xfrm>
            <a:off x="2227451" y="2976272"/>
            <a:ext cx="2989263" cy="241300"/>
          </a:xfrm>
          <a:prstGeom prst="notchedRightArrow">
            <a:avLst>
              <a:gd name="adj1" fmla="val 50000"/>
              <a:gd name="adj2" fmla="val 50069"/>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36" name="Notched Right Arrow 62"/>
          <p:cNvSpPr>
            <a:spLocks noChangeArrowheads="1"/>
          </p:cNvSpPr>
          <p:nvPr/>
        </p:nvSpPr>
        <p:spPr bwMode="auto">
          <a:xfrm>
            <a:off x="2227451" y="3249992"/>
            <a:ext cx="2989263" cy="241300"/>
          </a:xfrm>
          <a:prstGeom prst="notchedRightArrow">
            <a:avLst>
              <a:gd name="adj1" fmla="val 50000"/>
              <a:gd name="adj2" fmla="val 50069"/>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37" name="Notched Right Arrow 63"/>
          <p:cNvSpPr>
            <a:spLocks noChangeArrowheads="1"/>
          </p:cNvSpPr>
          <p:nvPr/>
        </p:nvSpPr>
        <p:spPr bwMode="auto">
          <a:xfrm>
            <a:off x="2227451" y="3523712"/>
            <a:ext cx="2989263" cy="246063"/>
          </a:xfrm>
          <a:prstGeom prst="notchedRightArrow">
            <a:avLst>
              <a:gd name="adj1" fmla="val 50000"/>
              <a:gd name="adj2" fmla="val 50168"/>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38" name="Notched Right Arrow 64"/>
          <p:cNvSpPr>
            <a:spLocks noChangeArrowheads="1"/>
          </p:cNvSpPr>
          <p:nvPr/>
        </p:nvSpPr>
        <p:spPr bwMode="auto">
          <a:xfrm>
            <a:off x="2227451" y="2428832"/>
            <a:ext cx="2989262" cy="241300"/>
          </a:xfrm>
          <a:prstGeom prst="notchedRightArrow">
            <a:avLst>
              <a:gd name="adj1" fmla="val 50000"/>
              <a:gd name="adj2" fmla="val 50069"/>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39" name="Notched Right Arrow 65"/>
          <p:cNvSpPr>
            <a:spLocks noChangeArrowheads="1"/>
          </p:cNvSpPr>
          <p:nvPr/>
        </p:nvSpPr>
        <p:spPr bwMode="auto">
          <a:xfrm>
            <a:off x="2227451" y="1882979"/>
            <a:ext cx="2967038" cy="241300"/>
          </a:xfrm>
          <a:prstGeom prst="notchedRightArrow">
            <a:avLst>
              <a:gd name="adj1" fmla="val 50000"/>
              <a:gd name="adj2" fmla="val 49753"/>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40" name="Notched Right Arrow 66"/>
          <p:cNvSpPr>
            <a:spLocks noChangeArrowheads="1"/>
          </p:cNvSpPr>
          <p:nvPr/>
        </p:nvSpPr>
        <p:spPr bwMode="auto">
          <a:xfrm>
            <a:off x="2227451" y="1609259"/>
            <a:ext cx="2967038" cy="241300"/>
          </a:xfrm>
          <a:prstGeom prst="notchedRightArrow">
            <a:avLst>
              <a:gd name="adj1" fmla="val 50000"/>
              <a:gd name="adj2" fmla="val 49753"/>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41" name="Notched Right Arrow 67"/>
          <p:cNvSpPr>
            <a:spLocks noChangeArrowheads="1"/>
          </p:cNvSpPr>
          <p:nvPr/>
        </p:nvSpPr>
        <p:spPr bwMode="auto">
          <a:xfrm>
            <a:off x="2227451" y="1335539"/>
            <a:ext cx="2967038" cy="241300"/>
          </a:xfrm>
          <a:prstGeom prst="notchedRightArrow">
            <a:avLst>
              <a:gd name="adj1" fmla="val 50000"/>
              <a:gd name="adj2" fmla="val 49753"/>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70" name="Notched Right Arrow 69"/>
          <p:cNvSpPr/>
          <p:nvPr/>
        </p:nvSpPr>
        <p:spPr bwMode="auto">
          <a:xfrm>
            <a:off x="2227451" y="4330585"/>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1" name="Notched Right Arrow 70"/>
          <p:cNvSpPr/>
          <p:nvPr/>
        </p:nvSpPr>
        <p:spPr bwMode="auto">
          <a:xfrm>
            <a:off x="2227451" y="4594780"/>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2" name="Notched Right Arrow 71"/>
          <p:cNvSpPr/>
          <p:nvPr/>
        </p:nvSpPr>
        <p:spPr bwMode="auto">
          <a:xfrm>
            <a:off x="2227451" y="4858975"/>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3" name="Notched Right Arrow 72"/>
          <p:cNvSpPr/>
          <p:nvPr/>
        </p:nvSpPr>
        <p:spPr bwMode="auto">
          <a:xfrm>
            <a:off x="2227451" y="5123170"/>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4" name="Notched Right Arrow 73"/>
          <p:cNvSpPr/>
          <p:nvPr/>
        </p:nvSpPr>
        <p:spPr bwMode="auto">
          <a:xfrm>
            <a:off x="2227451" y="5377840"/>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5" name="Notched Right Arrow 74"/>
          <p:cNvSpPr/>
          <p:nvPr/>
        </p:nvSpPr>
        <p:spPr bwMode="auto">
          <a:xfrm>
            <a:off x="2227451" y="5642035"/>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6" name="Notched Right Arrow 75"/>
          <p:cNvSpPr/>
          <p:nvPr/>
        </p:nvSpPr>
        <p:spPr bwMode="auto">
          <a:xfrm>
            <a:off x="2227451" y="6160899"/>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21549" name="Notched Right Arrow 63"/>
          <p:cNvSpPr>
            <a:spLocks noChangeArrowheads="1"/>
          </p:cNvSpPr>
          <p:nvPr/>
        </p:nvSpPr>
        <p:spPr bwMode="auto">
          <a:xfrm>
            <a:off x="2227451" y="3802195"/>
            <a:ext cx="2989262" cy="241300"/>
          </a:xfrm>
          <a:prstGeom prst="notchedRightArrow">
            <a:avLst>
              <a:gd name="adj1" fmla="val 50000"/>
              <a:gd name="adj2" fmla="val 50069"/>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21550" name="Rectangle 26"/>
          <p:cNvSpPr>
            <a:spLocks noChangeArrowheads="1"/>
          </p:cNvSpPr>
          <p:nvPr/>
        </p:nvSpPr>
        <p:spPr bwMode="auto">
          <a:xfrm>
            <a:off x="-40944" y="3844937"/>
            <a:ext cx="2554288" cy="261937"/>
          </a:xfrm>
          <a:prstGeom prst="rect">
            <a:avLst/>
          </a:prstGeom>
          <a:noFill/>
          <a:ln w="9525">
            <a:noFill/>
            <a:miter lim="800000"/>
            <a:headEnd/>
            <a:tailEnd/>
          </a:ln>
        </p:spPr>
        <p:txBody>
          <a:bodyPr>
            <a:spAutoFit/>
          </a:bodyPr>
          <a:lstStyle/>
          <a:p>
            <a:pPr algn="l" rtl="0"/>
            <a:r>
              <a:rPr lang="en-US" sz="1100" b="1" dirty="0" smtClean="0">
                <a:solidFill>
                  <a:srgbClr val="000000"/>
                </a:solidFill>
              </a:rPr>
              <a:t>BL7040  (</a:t>
            </a:r>
            <a:r>
              <a:rPr lang="en-US" sz="1100" b="1" dirty="0" err="1" smtClean="0">
                <a:solidFill>
                  <a:srgbClr val="000000"/>
                </a:solidFill>
              </a:rPr>
              <a:t>Bioline</a:t>
            </a:r>
            <a:r>
              <a:rPr lang="en-US" sz="1100" b="1" dirty="0" smtClean="0">
                <a:solidFill>
                  <a:srgbClr val="000000"/>
                </a:solidFill>
              </a:rPr>
              <a:t> Rx)</a:t>
            </a:r>
          </a:p>
        </p:txBody>
      </p:sp>
      <p:sp>
        <p:nvSpPr>
          <p:cNvPr id="47" name="Rectangle 46"/>
          <p:cNvSpPr/>
          <p:nvPr/>
        </p:nvSpPr>
        <p:spPr>
          <a:xfrm>
            <a:off x="-46941" y="5362295"/>
            <a:ext cx="1766830" cy="261610"/>
          </a:xfrm>
          <a:prstGeom prst="rect">
            <a:avLst/>
          </a:prstGeom>
        </p:spPr>
        <p:txBody>
          <a:bodyPr wrap="none">
            <a:spAutoFit/>
          </a:bodyPr>
          <a:lstStyle/>
          <a:p>
            <a:pPr algn="l" rtl="0" fontAlgn="b">
              <a:spcBef>
                <a:spcPts val="0"/>
              </a:spcBef>
              <a:spcAft>
                <a:spcPts val="0"/>
              </a:spcAft>
              <a:defRPr/>
            </a:pPr>
            <a:r>
              <a:rPr lang="en-US" sz="1100" b="1" kern="0" dirty="0" err="1" smtClean="0">
                <a:solidFill>
                  <a:srgbClr val="000000"/>
                </a:solidFill>
                <a:latin typeface="Arial"/>
                <a:cs typeface="Arial"/>
              </a:rPr>
              <a:t>Protexia</a:t>
            </a:r>
            <a:r>
              <a:rPr lang="en-US" sz="1100" b="1" kern="0" dirty="0" smtClean="0">
                <a:solidFill>
                  <a:srgbClr val="000000"/>
                </a:solidFill>
                <a:latin typeface="Arial"/>
                <a:cs typeface="Arial"/>
              </a:rPr>
              <a:t> (</a:t>
            </a:r>
            <a:r>
              <a:rPr lang="en-US" sz="1100" b="1" kern="0" dirty="0" err="1" smtClean="0">
                <a:solidFill>
                  <a:srgbClr val="000000"/>
                </a:solidFill>
                <a:latin typeface="Arial"/>
                <a:cs typeface="Arial"/>
              </a:rPr>
              <a:t>Pharmathene</a:t>
            </a:r>
            <a:r>
              <a:rPr lang="en-US" sz="1100" b="1" kern="0" dirty="0" smtClean="0">
                <a:solidFill>
                  <a:srgbClr val="000000"/>
                </a:solidFill>
                <a:latin typeface="Arial"/>
                <a:cs typeface="Arial"/>
              </a:rPr>
              <a:t>)</a:t>
            </a:r>
            <a:endParaRPr lang="en-US" sz="1100" b="1" kern="0" dirty="0">
              <a:solidFill>
                <a:srgbClr val="000000"/>
              </a:solidFill>
              <a:latin typeface="Arial"/>
              <a:cs typeface="Arial"/>
            </a:endParaRPr>
          </a:p>
        </p:txBody>
      </p:sp>
      <p:sp>
        <p:nvSpPr>
          <p:cNvPr id="48" name="Notched Right Arrow 63"/>
          <p:cNvSpPr>
            <a:spLocks noChangeArrowheads="1"/>
          </p:cNvSpPr>
          <p:nvPr/>
        </p:nvSpPr>
        <p:spPr bwMode="auto">
          <a:xfrm>
            <a:off x="2227451" y="4075915"/>
            <a:ext cx="2989262" cy="241300"/>
          </a:xfrm>
          <a:prstGeom prst="notchedRightArrow">
            <a:avLst>
              <a:gd name="adj1" fmla="val 50000"/>
              <a:gd name="adj2" fmla="val 50069"/>
            </a:avLst>
          </a:prstGeom>
          <a:solidFill>
            <a:srgbClr val="EB7979"/>
          </a:solidFill>
          <a:ln w="9525" algn="ctr">
            <a:solidFill>
              <a:schemeClr val="tx1"/>
            </a:solidFill>
            <a:round/>
            <a:headEnd/>
            <a:tailEnd/>
          </a:ln>
        </p:spPr>
        <p:txBody>
          <a:bodyPr/>
          <a:lstStyle/>
          <a:p>
            <a:pPr algn="l" rtl="0"/>
            <a:endParaRPr lang="en-US" smtClean="0">
              <a:solidFill>
                <a:srgbClr val="DFE3EA"/>
              </a:solidFill>
            </a:endParaRPr>
          </a:p>
        </p:txBody>
      </p:sp>
      <p:sp>
        <p:nvSpPr>
          <p:cNvPr id="49" name="Rectangle 48"/>
          <p:cNvSpPr/>
          <p:nvPr/>
        </p:nvSpPr>
        <p:spPr>
          <a:xfrm>
            <a:off x="-46941" y="6118865"/>
            <a:ext cx="2043113" cy="261937"/>
          </a:xfrm>
          <a:prstGeom prst="rect">
            <a:avLst/>
          </a:prstGeom>
        </p:spPr>
        <p:txBody>
          <a:bodyPr>
            <a:spAutoFit/>
          </a:bodyPr>
          <a:lstStyle/>
          <a:p>
            <a:pPr algn="l" rtl="0" fontAlgn="b">
              <a:spcBef>
                <a:spcPts val="0"/>
              </a:spcBef>
              <a:spcAft>
                <a:spcPts val="0"/>
              </a:spcAft>
              <a:defRPr/>
            </a:pPr>
            <a:r>
              <a:rPr lang="en-US" sz="1100" b="1" kern="0" dirty="0" smtClean="0">
                <a:solidFill>
                  <a:srgbClr val="000000"/>
                </a:solidFill>
                <a:latin typeface="Arial"/>
                <a:cs typeface="Arial"/>
              </a:rPr>
              <a:t>MM-002 (</a:t>
            </a:r>
            <a:r>
              <a:rPr lang="en-US" sz="1100" b="1" kern="0" dirty="0" err="1" smtClean="0">
                <a:solidFill>
                  <a:srgbClr val="000000"/>
                </a:solidFill>
                <a:latin typeface="Arial"/>
                <a:cs typeface="Arial"/>
              </a:rPr>
              <a:t>Moebius</a:t>
            </a:r>
            <a:r>
              <a:rPr lang="en-US" sz="1100" b="1" kern="0" dirty="0" smtClean="0">
                <a:solidFill>
                  <a:srgbClr val="000000"/>
                </a:solidFill>
                <a:latin typeface="Arial"/>
                <a:cs typeface="Arial"/>
              </a:rPr>
              <a:t>)</a:t>
            </a:r>
            <a:endParaRPr lang="en-US" sz="1100" b="1" kern="0" dirty="0">
              <a:solidFill>
                <a:srgbClr val="000000"/>
              </a:solidFill>
              <a:latin typeface="Arial"/>
              <a:cs typeface="Arial"/>
            </a:endParaRPr>
          </a:p>
        </p:txBody>
      </p:sp>
      <p:sp>
        <p:nvSpPr>
          <p:cNvPr id="50" name="Notched Right Arrow 49"/>
          <p:cNvSpPr/>
          <p:nvPr/>
        </p:nvSpPr>
        <p:spPr bwMode="auto">
          <a:xfrm>
            <a:off x="2227451" y="5906230"/>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graphicFrame>
        <p:nvGraphicFramePr>
          <p:cNvPr id="61" name="Chart 60"/>
          <p:cNvGraphicFramePr/>
          <p:nvPr>
            <p:extLst>
              <p:ext uri="{D42A27DB-BD31-4B8C-83A1-F6EECF244321}">
                <p14:modId xmlns:p14="http://schemas.microsoft.com/office/powerpoint/2010/main" xmlns="" val="4270905684"/>
              </p:ext>
            </p:extLst>
          </p:nvPr>
        </p:nvGraphicFramePr>
        <p:xfrm>
          <a:off x="7131994" y="1451601"/>
          <a:ext cx="2145432" cy="13266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2" name="Chart 61"/>
          <p:cNvGraphicFramePr/>
          <p:nvPr>
            <p:extLst>
              <p:ext uri="{D42A27DB-BD31-4B8C-83A1-F6EECF244321}">
                <p14:modId xmlns:p14="http://schemas.microsoft.com/office/powerpoint/2010/main" xmlns="" val="1013937967"/>
              </p:ext>
            </p:extLst>
          </p:nvPr>
        </p:nvGraphicFramePr>
        <p:xfrm>
          <a:off x="7131994" y="2960028"/>
          <a:ext cx="2145432" cy="1326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3" name="Chart 62"/>
          <p:cNvGraphicFramePr/>
          <p:nvPr>
            <p:extLst>
              <p:ext uri="{D42A27DB-BD31-4B8C-83A1-F6EECF244321}">
                <p14:modId xmlns:p14="http://schemas.microsoft.com/office/powerpoint/2010/main" xmlns="" val="3476399649"/>
              </p:ext>
            </p:extLst>
          </p:nvPr>
        </p:nvGraphicFramePr>
        <p:xfrm>
          <a:off x="7131994" y="4468455"/>
          <a:ext cx="2145432" cy="1326654"/>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63"/>
          <p:cNvGrpSpPr/>
          <p:nvPr/>
        </p:nvGrpSpPr>
        <p:grpSpPr>
          <a:xfrm>
            <a:off x="7327459" y="1145286"/>
            <a:ext cx="1730818" cy="271048"/>
            <a:chOff x="6577618" y="1473260"/>
            <a:chExt cx="2064110" cy="333481"/>
          </a:xfrm>
        </p:grpSpPr>
        <p:sp>
          <p:nvSpPr>
            <p:cNvPr id="65" name="Rectangle 64"/>
            <p:cNvSpPr/>
            <p:nvPr/>
          </p:nvSpPr>
          <p:spPr>
            <a:xfrm>
              <a:off x="7598539" y="1473262"/>
              <a:ext cx="1043189" cy="333479"/>
            </a:xfrm>
            <a:prstGeom prst="rect">
              <a:avLst/>
            </a:prstGeom>
            <a:solidFill>
              <a:schemeClr val="accent4"/>
            </a:solidFill>
            <a:ln w="25400" cap="flat" cmpd="sng" algn="ctr">
              <a:noFill/>
              <a:prstDash val="solid"/>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FF"/>
                  </a:solidFill>
                  <a:effectLst/>
                  <a:uLnTx/>
                  <a:uFillTx/>
                  <a:latin typeface="Calibri"/>
                  <a:ea typeface="+mn-ea"/>
                  <a:cs typeface="+mn-cs"/>
                </a:rPr>
                <a:t>Israel*</a:t>
              </a:r>
              <a:endParaRPr kumimoji="0" lang="en-US" sz="1800" b="1" i="0" u="none" strike="noStrike" kern="0" cap="none" spc="0" normalizeH="0" baseline="0" noProof="0" dirty="0">
                <a:ln>
                  <a:noFill/>
                </a:ln>
                <a:solidFill>
                  <a:srgbClr val="FFFFFF"/>
                </a:solidFill>
                <a:effectLst/>
                <a:uLnTx/>
                <a:uFillTx/>
                <a:latin typeface="Calibri"/>
                <a:ea typeface="+mn-ea"/>
                <a:cs typeface="+mn-cs"/>
              </a:endParaRPr>
            </a:p>
          </p:txBody>
        </p:sp>
        <p:sp>
          <p:nvSpPr>
            <p:cNvPr id="66" name="Rectangle 65"/>
            <p:cNvSpPr/>
            <p:nvPr/>
          </p:nvSpPr>
          <p:spPr>
            <a:xfrm>
              <a:off x="6577618" y="1473260"/>
              <a:ext cx="1043189" cy="333479"/>
            </a:xfrm>
            <a:prstGeom prst="rect">
              <a:avLst/>
            </a:prstGeom>
            <a:gradFill>
              <a:gsLst>
                <a:gs pos="0">
                  <a:schemeClr val="bg2">
                    <a:lumMod val="60000"/>
                    <a:lumOff val="40000"/>
                  </a:schemeClr>
                </a:gs>
                <a:gs pos="50000">
                  <a:srgbClr val="6F070D">
                    <a:tint val="44500"/>
                    <a:satMod val="160000"/>
                  </a:srgbClr>
                </a:gs>
                <a:gs pos="100000">
                  <a:srgbClr val="6F070D">
                    <a:tint val="23500"/>
                    <a:satMod val="160000"/>
                  </a:srgbClr>
                </a:gs>
              </a:gsLst>
              <a:lin ang="5400000" scaled="0"/>
            </a:gradFill>
            <a:ln w="25400" cap="flat" cmpd="sng" algn="ctr">
              <a:noFill/>
              <a:prstDash val="solid"/>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E2642"/>
                  </a:solidFill>
                  <a:effectLst/>
                  <a:uLnTx/>
                  <a:uFillTx/>
                  <a:latin typeface="Calibri"/>
                  <a:ea typeface="+mn-ea"/>
                  <a:cs typeface="+mn-cs"/>
                </a:rPr>
                <a:t>Yissum</a:t>
              </a:r>
              <a:endParaRPr kumimoji="0" lang="en-US" sz="1800" b="0" i="0" u="none" strike="noStrike" kern="0" cap="none" spc="0" normalizeH="0" baseline="0" noProof="0" dirty="0">
                <a:ln>
                  <a:noFill/>
                </a:ln>
                <a:solidFill>
                  <a:srgbClr val="16436C">
                    <a:lumMod val="50000"/>
                  </a:srgbClr>
                </a:solidFill>
                <a:effectLst/>
                <a:uLnTx/>
                <a:uFillTx/>
                <a:latin typeface="Calibri"/>
                <a:ea typeface="+mn-ea"/>
                <a:cs typeface="+mn-cs"/>
              </a:endParaRPr>
            </a:p>
          </p:txBody>
        </p:sp>
      </p:grpSp>
      <p:sp>
        <p:nvSpPr>
          <p:cNvPr id="67" name="TextBox 66"/>
          <p:cNvSpPr txBox="1"/>
          <p:nvPr/>
        </p:nvSpPr>
        <p:spPr>
          <a:xfrm>
            <a:off x="6685147" y="1961615"/>
            <a:ext cx="91082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Phase III</a:t>
            </a:r>
            <a:endParaRPr kumimoji="0" lang="en-US" sz="1400" b="1" i="0" u="none" strike="noStrike" kern="0" cap="none" spc="0" normalizeH="0" baseline="0" noProof="0" dirty="0">
              <a:ln>
                <a:noFill/>
              </a:ln>
              <a:solidFill>
                <a:sysClr val="windowText" lastClr="000000"/>
              </a:solidFill>
              <a:effectLst/>
              <a:uLnTx/>
              <a:uFillTx/>
            </a:endParaRPr>
          </a:p>
        </p:txBody>
      </p:sp>
      <p:sp>
        <p:nvSpPr>
          <p:cNvPr id="68" name="TextBox 67"/>
          <p:cNvSpPr txBox="1"/>
          <p:nvPr/>
        </p:nvSpPr>
        <p:spPr>
          <a:xfrm>
            <a:off x="6671778" y="3569342"/>
            <a:ext cx="86113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Phase II</a:t>
            </a:r>
            <a:endParaRPr kumimoji="0" lang="en-US" sz="1400" b="1" i="0" u="none" strike="noStrike" kern="0" cap="none" spc="0" normalizeH="0" baseline="0" noProof="0" dirty="0">
              <a:ln>
                <a:noFill/>
              </a:ln>
              <a:solidFill>
                <a:sysClr val="windowText" lastClr="000000"/>
              </a:solidFill>
              <a:effectLst/>
              <a:uLnTx/>
              <a:uFillTx/>
            </a:endParaRPr>
          </a:p>
        </p:txBody>
      </p:sp>
      <p:sp>
        <p:nvSpPr>
          <p:cNvPr id="69" name="TextBox 68"/>
          <p:cNvSpPr txBox="1"/>
          <p:nvPr/>
        </p:nvSpPr>
        <p:spPr>
          <a:xfrm>
            <a:off x="6658409" y="5022521"/>
            <a:ext cx="81144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rPr>
              <a:t>Phase I</a:t>
            </a:r>
            <a:endParaRPr kumimoji="0" lang="en-US" sz="1400" b="1" i="0" u="none" strike="noStrike" kern="0" cap="none" spc="0" normalizeH="0" baseline="0" noProof="0" dirty="0">
              <a:ln>
                <a:noFill/>
              </a:ln>
              <a:solidFill>
                <a:sysClr val="windowText" lastClr="000000"/>
              </a:solidFill>
              <a:effectLst/>
              <a:uLnTx/>
              <a:uFillTx/>
            </a:endParaRPr>
          </a:p>
        </p:txBody>
      </p:sp>
      <p:sp>
        <p:nvSpPr>
          <p:cNvPr id="77" name="Rectangle 76"/>
          <p:cNvSpPr/>
          <p:nvPr/>
        </p:nvSpPr>
        <p:spPr>
          <a:xfrm>
            <a:off x="7078284" y="5855128"/>
            <a:ext cx="1872629" cy="261610"/>
          </a:xfrm>
          <a:prstGeom prst="rect">
            <a:avLst/>
          </a:prstGeom>
        </p:spPr>
        <p:txBody>
          <a:bodyPr wrap="none">
            <a:spAutoFit/>
          </a:bodyPr>
          <a:lstStyle/>
          <a:p>
            <a:pPr algn="r"/>
            <a:r>
              <a:rPr lang="en-US" sz="1100" dirty="0" smtClean="0"/>
              <a:t>*Source</a:t>
            </a:r>
            <a:r>
              <a:rPr lang="en-US" sz="1100" dirty="0"/>
              <a:t>: ILSI Database - 2010</a:t>
            </a:r>
          </a:p>
        </p:txBody>
      </p:sp>
      <p:sp>
        <p:nvSpPr>
          <p:cNvPr id="59" name="Notched Right Arrow 58"/>
          <p:cNvSpPr/>
          <p:nvPr/>
        </p:nvSpPr>
        <p:spPr bwMode="auto">
          <a:xfrm>
            <a:off x="2227451" y="6408549"/>
            <a:ext cx="1641475" cy="231775"/>
          </a:xfrm>
          <a:prstGeom prst="notchedRightArrow">
            <a:avLst>
              <a:gd name="adj1" fmla="val 50000"/>
              <a:gd name="adj2" fmla="val 50000"/>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a:lstStyle/>
          <a:p>
            <a:pPr algn="l" rtl="0">
              <a:defRPr/>
            </a:pPr>
            <a:endParaRPr lang="en-US" dirty="0">
              <a:solidFill>
                <a:srgbClr val="FFFFFF">
                  <a:lumMod val="85000"/>
                </a:srgbClr>
              </a:solidFill>
            </a:endParaRPr>
          </a:p>
        </p:txBody>
      </p:sp>
      <p:sp>
        <p:nvSpPr>
          <p:cNvPr id="78" name="Rectangle 77"/>
          <p:cNvSpPr/>
          <p:nvPr/>
        </p:nvSpPr>
        <p:spPr>
          <a:xfrm>
            <a:off x="-46941" y="6371690"/>
            <a:ext cx="2043113" cy="261610"/>
          </a:xfrm>
          <a:prstGeom prst="rect">
            <a:avLst/>
          </a:prstGeom>
        </p:spPr>
        <p:txBody>
          <a:bodyPr>
            <a:spAutoFit/>
          </a:bodyPr>
          <a:lstStyle/>
          <a:p>
            <a:pPr algn="l" rtl="0" fontAlgn="b">
              <a:spcBef>
                <a:spcPts val="0"/>
              </a:spcBef>
              <a:spcAft>
                <a:spcPts val="0"/>
              </a:spcAft>
              <a:defRPr/>
            </a:pPr>
            <a:r>
              <a:rPr lang="en-US" sz="1100" b="1" kern="0" dirty="0" err="1" smtClean="0">
                <a:solidFill>
                  <a:srgbClr val="000000"/>
                </a:solidFill>
                <a:latin typeface="Arial"/>
                <a:cs typeface="Arial"/>
              </a:rPr>
              <a:t>Promitil</a:t>
            </a:r>
            <a:r>
              <a:rPr lang="en-US" sz="1100" b="1" kern="0" dirty="0" smtClean="0">
                <a:solidFill>
                  <a:srgbClr val="000000"/>
                </a:solidFill>
                <a:latin typeface="Arial"/>
                <a:cs typeface="Arial"/>
              </a:rPr>
              <a:t> (</a:t>
            </a:r>
            <a:r>
              <a:rPr lang="en-US" sz="1100" b="1" kern="0" dirty="0" err="1" smtClean="0">
                <a:solidFill>
                  <a:srgbClr val="000000"/>
                </a:solidFill>
                <a:latin typeface="Arial"/>
                <a:cs typeface="Arial"/>
              </a:rPr>
              <a:t>Lipomedix</a:t>
            </a:r>
            <a:r>
              <a:rPr lang="en-US" sz="1100" b="1" kern="0" dirty="0" smtClean="0">
                <a:solidFill>
                  <a:srgbClr val="000000"/>
                </a:solidFill>
                <a:latin typeface="Arial"/>
                <a:cs typeface="Arial"/>
              </a:rPr>
              <a:t>)</a:t>
            </a:r>
            <a:endParaRPr lang="en-US" sz="1100" b="1" kern="0"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ctrTitle"/>
          </p:nvPr>
        </p:nvSpPr>
        <p:spPr/>
        <p:txBody>
          <a:bodyPr/>
          <a:lstStyle/>
          <a:p>
            <a:pPr eaLnBrk="1" hangingPunct="1"/>
            <a:r>
              <a:rPr lang="en-US" sz="2500" dirty="0" smtClean="0"/>
              <a:t>Success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493713" y="5292725"/>
            <a:ext cx="8158162" cy="700088"/>
            <a:chOff x="358" y="3863"/>
            <a:chExt cx="5139" cy="441"/>
          </a:xfrm>
        </p:grpSpPr>
        <p:pic>
          <p:nvPicPr>
            <p:cNvPr id="2085" name="Picture 21" descr="biocancell">
              <a:hlinkClick r:id="rId4"/>
            </p:cNvPr>
            <p:cNvPicPr>
              <a:picLocks noChangeAspect="1" noChangeArrowheads="1"/>
            </p:cNvPicPr>
            <p:nvPr/>
          </p:nvPicPr>
          <p:blipFill>
            <a:blip r:embed="rId5" cstate="print"/>
            <a:srcRect/>
            <a:stretch>
              <a:fillRect/>
            </a:stretch>
          </p:blipFill>
          <p:spPr bwMode="auto">
            <a:xfrm>
              <a:off x="2497" y="3999"/>
              <a:ext cx="853" cy="169"/>
            </a:xfrm>
            <a:prstGeom prst="rect">
              <a:avLst/>
            </a:prstGeom>
            <a:noFill/>
            <a:ln w="9525">
              <a:noFill/>
              <a:miter lim="800000"/>
              <a:headEnd/>
              <a:tailEnd/>
            </a:ln>
          </p:spPr>
        </p:pic>
        <p:pic>
          <p:nvPicPr>
            <p:cNvPr id="2086" name="Picture 15" descr="mobileyelogo">
              <a:hlinkClick r:id="rId6"/>
            </p:cNvPr>
            <p:cNvPicPr>
              <a:picLocks noChangeAspect="1" noChangeArrowheads="1"/>
            </p:cNvPicPr>
            <p:nvPr/>
          </p:nvPicPr>
          <p:blipFill>
            <a:blip r:embed="rId7" cstate="print"/>
            <a:srcRect/>
            <a:stretch>
              <a:fillRect/>
            </a:stretch>
          </p:blipFill>
          <p:spPr bwMode="auto">
            <a:xfrm>
              <a:off x="1455" y="3922"/>
              <a:ext cx="667" cy="325"/>
            </a:xfrm>
            <a:prstGeom prst="rect">
              <a:avLst/>
            </a:prstGeom>
            <a:noFill/>
            <a:ln w="9525">
              <a:noFill/>
              <a:miter lim="800000"/>
              <a:headEnd/>
              <a:tailEnd/>
            </a:ln>
          </p:spPr>
        </p:pic>
        <p:pic>
          <p:nvPicPr>
            <p:cNvPr id="2087" name="Picture 7" descr="real_time">
              <a:hlinkClick r:id="rId8"/>
            </p:cNvPr>
            <p:cNvPicPr>
              <a:picLocks noChangeAspect="1" noChangeArrowheads="1"/>
            </p:cNvPicPr>
            <p:nvPr/>
          </p:nvPicPr>
          <p:blipFill>
            <a:blip r:embed="rId9" cstate="print"/>
            <a:srcRect/>
            <a:stretch>
              <a:fillRect/>
            </a:stretch>
          </p:blipFill>
          <p:spPr bwMode="auto">
            <a:xfrm>
              <a:off x="4540" y="3998"/>
              <a:ext cx="957" cy="173"/>
            </a:xfrm>
            <a:prstGeom prst="rect">
              <a:avLst/>
            </a:prstGeom>
            <a:noFill/>
            <a:ln w="9525">
              <a:noFill/>
              <a:miter lim="800000"/>
              <a:headEnd/>
              <a:tailEnd/>
            </a:ln>
          </p:spPr>
        </p:pic>
        <p:pic>
          <p:nvPicPr>
            <p:cNvPr id="2088" name="Picture 23" descr="NTT">
              <a:hlinkClick r:id="rId10"/>
            </p:cNvPr>
            <p:cNvPicPr>
              <a:picLocks noChangeAspect="1" noChangeArrowheads="1"/>
            </p:cNvPicPr>
            <p:nvPr/>
          </p:nvPicPr>
          <p:blipFill>
            <a:blip r:embed="rId11" cstate="print"/>
            <a:srcRect/>
            <a:stretch>
              <a:fillRect/>
            </a:stretch>
          </p:blipFill>
          <p:spPr bwMode="auto">
            <a:xfrm>
              <a:off x="3723" y="3863"/>
              <a:ext cx="442" cy="441"/>
            </a:xfrm>
            <a:prstGeom prst="rect">
              <a:avLst/>
            </a:prstGeom>
            <a:noFill/>
            <a:ln w="9525">
              <a:noFill/>
              <a:miter lim="800000"/>
              <a:headEnd/>
              <a:tailEnd/>
            </a:ln>
          </p:spPr>
        </p:pic>
        <p:pic>
          <p:nvPicPr>
            <p:cNvPr id="2089" name="Picture 6" descr="http://www.yissum.co.il/upload/Valensum.gif"/>
            <p:cNvPicPr>
              <a:picLocks noChangeAspect="1" noChangeArrowheads="1"/>
            </p:cNvPicPr>
            <p:nvPr/>
          </p:nvPicPr>
          <p:blipFill>
            <a:blip r:embed="rId12" r:link="rId13" cstate="print"/>
            <a:srcRect/>
            <a:stretch>
              <a:fillRect/>
            </a:stretch>
          </p:blipFill>
          <p:spPr bwMode="auto">
            <a:xfrm>
              <a:off x="358" y="3986"/>
              <a:ext cx="723" cy="195"/>
            </a:xfrm>
            <a:prstGeom prst="rect">
              <a:avLst/>
            </a:prstGeom>
            <a:noFill/>
            <a:ln w="9525">
              <a:noFill/>
              <a:miter lim="800000"/>
              <a:headEnd/>
              <a:tailEnd/>
            </a:ln>
          </p:spPr>
        </p:pic>
      </p:grpSp>
      <p:pic>
        <p:nvPicPr>
          <p:cNvPr id="64" name="Picture 63" descr="Biocancell logo.JPG"/>
          <p:cNvPicPr>
            <a:picLocks noChangeAspect="1"/>
          </p:cNvPicPr>
          <p:nvPr/>
        </p:nvPicPr>
        <p:blipFill>
          <a:blip r:embed="rId14" cstate="print"/>
          <a:stretch>
            <a:fillRect/>
          </a:stretch>
        </p:blipFill>
        <p:spPr>
          <a:xfrm>
            <a:off x="3859361" y="5283051"/>
            <a:ext cx="1720751" cy="666229"/>
          </a:xfrm>
          <a:prstGeom prst="rect">
            <a:avLst/>
          </a:prstGeom>
        </p:spPr>
      </p:pic>
      <p:sp>
        <p:nvSpPr>
          <p:cNvPr id="2051" name="Slide Number Placeholder 1"/>
          <p:cNvSpPr txBox="1">
            <a:spLocks noGrp="1"/>
          </p:cNvSpPr>
          <p:nvPr/>
        </p:nvSpPr>
        <p:spPr bwMode="auto">
          <a:xfrm>
            <a:off x="0" y="6557963"/>
            <a:ext cx="465138" cy="300037"/>
          </a:xfrm>
          <a:prstGeom prst="rect">
            <a:avLst/>
          </a:prstGeom>
          <a:noFill/>
          <a:ln w="9525">
            <a:noFill/>
            <a:miter lim="800000"/>
            <a:headEnd/>
            <a:tailEnd/>
          </a:ln>
        </p:spPr>
        <p:txBody>
          <a:bodyPr/>
          <a:lstStyle/>
          <a:p>
            <a:pPr algn="ctr" rtl="0" fontAlgn="auto">
              <a:spcBef>
                <a:spcPts val="0"/>
              </a:spcBef>
              <a:spcAft>
                <a:spcPts val="0"/>
              </a:spcAft>
            </a:pPr>
            <a:fld id="{D42F2AFA-389E-4DDD-9974-512820FBD773}" type="slidenum">
              <a:rPr lang="he-IL" sz="1000" smtClean="0">
                <a:solidFill>
                  <a:srgbClr val="000000"/>
                </a:solidFill>
                <a:latin typeface="Arial"/>
                <a:cs typeface="Arial"/>
              </a:rPr>
              <a:pPr algn="ctr" rtl="0" fontAlgn="auto">
                <a:spcBef>
                  <a:spcPts val="0"/>
                </a:spcBef>
                <a:spcAft>
                  <a:spcPts val="0"/>
                </a:spcAft>
              </a:pPr>
              <a:t>23</a:t>
            </a:fld>
            <a:endParaRPr lang="en-US" sz="1000" smtClean="0">
              <a:solidFill>
                <a:srgbClr val="000000"/>
              </a:solidFill>
              <a:latin typeface="Arial"/>
              <a:cs typeface="Arial"/>
            </a:endParaRPr>
          </a:p>
        </p:txBody>
      </p:sp>
      <p:sp>
        <p:nvSpPr>
          <p:cNvPr id="2052" name="Rectangle 7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eaLnBrk="0" fontAlgn="auto" hangingPunct="0">
              <a:spcBef>
                <a:spcPts val="0"/>
              </a:spcBef>
              <a:spcAft>
                <a:spcPts val="0"/>
              </a:spcAft>
            </a:pPr>
            <a:endParaRPr lang="en-US" smtClean="0">
              <a:solidFill>
                <a:srgbClr val="004574"/>
              </a:solidFill>
              <a:latin typeface="Arial"/>
              <a:cs typeface="Arial"/>
            </a:endParaRPr>
          </a:p>
        </p:txBody>
      </p:sp>
      <p:sp>
        <p:nvSpPr>
          <p:cNvPr id="2053" name="Rectangle 7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eaLnBrk="0" fontAlgn="auto" hangingPunct="0">
              <a:spcBef>
                <a:spcPts val="0"/>
              </a:spcBef>
              <a:spcAft>
                <a:spcPts val="0"/>
              </a:spcAft>
            </a:pPr>
            <a:endParaRPr lang="en-US" smtClean="0">
              <a:solidFill>
                <a:srgbClr val="004574"/>
              </a:solidFill>
              <a:latin typeface="Arial"/>
              <a:cs typeface="Arial"/>
            </a:endParaRPr>
          </a:p>
        </p:txBody>
      </p:sp>
      <p:sp>
        <p:nvSpPr>
          <p:cNvPr id="2054" name="Rectangle 7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eaLnBrk="0" fontAlgn="auto" hangingPunct="0">
              <a:spcBef>
                <a:spcPts val="0"/>
              </a:spcBef>
              <a:spcAft>
                <a:spcPts val="0"/>
              </a:spcAft>
            </a:pPr>
            <a:endParaRPr lang="en-US" smtClean="0">
              <a:solidFill>
                <a:srgbClr val="004574"/>
              </a:solidFill>
              <a:latin typeface="Arial"/>
              <a:cs typeface="Arial"/>
            </a:endParaRPr>
          </a:p>
        </p:txBody>
      </p:sp>
      <p:sp>
        <p:nvSpPr>
          <p:cNvPr id="2055" name="Rectangle 7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eaLnBrk="0" fontAlgn="auto" hangingPunct="0">
              <a:spcBef>
                <a:spcPts val="0"/>
              </a:spcBef>
              <a:spcAft>
                <a:spcPts val="0"/>
              </a:spcAft>
            </a:pPr>
            <a:endParaRPr lang="en-US" smtClean="0">
              <a:solidFill>
                <a:srgbClr val="004574"/>
              </a:solidFill>
              <a:latin typeface="Arial"/>
              <a:cs typeface="Arial"/>
            </a:endParaRPr>
          </a:p>
        </p:txBody>
      </p:sp>
      <p:sp>
        <p:nvSpPr>
          <p:cNvPr id="2056" name="Rectangle 8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l" rtl="0" eaLnBrk="0" fontAlgn="auto" hangingPunct="0">
              <a:spcBef>
                <a:spcPts val="0"/>
              </a:spcBef>
              <a:spcAft>
                <a:spcPts val="0"/>
              </a:spcAft>
            </a:pPr>
            <a:endParaRPr lang="en-US" smtClean="0">
              <a:solidFill>
                <a:srgbClr val="004574"/>
              </a:solidFill>
              <a:latin typeface="Arial"/>
              <a:cs typeface="Arial"/>
            </a:endParaRPr>
          </a:p>
        </p:txBody>
      </p:sp>
      <p:grpSp>
        <p:nvGrpSpPr>
          <p:cNvPr id="3" name="Group 70"/>
          <p:cNvGrpSpPr>
            <a:grpSpLocks/>
          </p:cNvGrpSpPr>
          <p:nvPr/>
        </p:nvGrpSpPr>
        <p:grpSpPr bwMode="auto">
          <a:xfrm>
            <a:off x="493713" y="2081213"/>
            <a:ext cx="8158162" cy="852487"/>
            <a:chOff x="358" y="1404"/>
            <a:chExt cx="5139" cy="537"/>
          </a:xfrm>
        </p:grpSpPr>
        <p:pic>
          <p:nvPicPr>
            <p:cNvPr id="2098" name="Picture 17" descr="gvt_logo">
              <a:hlinkClick r:id="rId15"/>
            </p:cNvPr>
            <p:cNvPicPr>
              <a:picLocks noChangeAspect="1" noChangeArrowheads="1"/>
            </p:cNvPicPr>
            <p:nvPr/>
          </p:nvPicPr>
          <p:blipFill>
            <a:blip r:embed="rId16" cstate="print"/>
            <a:srcRect/>
            <a:stretch>
              <a:fillRect/>
            </a:stretch>
          </p:blipFill>
          <p:spPr bwMode="auto">
            <a:xfrm>
              <a:off x="3770" y="1404"/>
              <a:ext cx="569" cy="537"/>
            </a:xfrm>
            <a:prstGeom prst="rect">
              <a:avLst/>
            </a:prstGeom>
            <a:noFill/>
            <a:ln w="9525">
              <a:noFill/>
              <a:miter lim="800000"/>
              <a:headEnd/>
              <a:tailEnd/>
            </a:ln>
          </p:spPr>
        </p:pic>
        <p:pic>
          <p:nvPicPr>
            <p:cNvPr id="2099" name="Picture 11" descr="Novagali">
              <a:hlinkClick r:id="rId17"/>
            </p:cNvPr>
            <p:cNvPicPr>
              <a:picLocks noChangeAspect="1" noChangeArrowheads="1"/>
            </p:cNvPicPr>
            <p:nvPr/>
          </p:nvPicPr>
          <p:blipFill>
            <a:blip r:embed="rId18" cstate="print"/>
            <a:srcRect/>
            <a:stretch>
              <a:fillRect/>
            </a:stretch>
          </p:blipFill>
          <p:spPr bwMode="auto">
            <a:xfrm>
              <a:off x="1447" y="1468"/>
              <a:ext cx="897" cy="409"/>
            </a:xfrm>
            <a:prstGeom prst="rect">
              <a:avLst/>
            </a:prstGeom>
            <a:noFill/>
            <a:ln w="9525">
              <a:noFill/>
              <a:miter lim="800000"/>
              <a:headEnd/>
              <a:tailEnd/>
            </a:ln>
          </p:spPr>
        </p:pic>
        <p:pic>
          <p:nvPicPr>
            <p:cNvPr id="2100" name="Picture 16" descr="medgenics">
              <a:hlinkClick r:id="rId19"/>
            </p:cNvPr>
            <p:cNvPicPr>
              <a:picLocks noChangeAspect="1" noChangeArrowheads="1"/>
            </p:cNvPicPr>
            <p:nvPr/>
          </p:nvPicPr>
          <p:blipFill>
            <a:blip r:embed="rId20" cstate="print"/>
            <a:srcRect/>
            <a:stretch>
              <a:fillRect/>
            </a:stretch>
          </p:blipFill>
          <p:spPr bwMode="auto">
            <a:xfrm>
              <a:off x="358" y="1482"/>
              <a:ext cx="799" cy="382"/>
            </a:xfrm>
            <a:prstGeom prst="rect">
              <a:avLst/>
            </a:prstGeom>
            <a:noFill/>
            <a:ln w="9525">
              <a:noFill/>
              <a:miter lim="800000"/>
              <a:headEnd/>
              <a:tailEnd/>
            </a:ln>
          </p:spPr>
        </p:pic>
        <p:pic>
          <p:nvPicPr>
            <p:cNvPr id="2101" name="Picture 18" descr="chiasma-blue4-f">
              <a:hlinkClick r:id="rId21"/>
            </p:cNvPr>
            <p:cNvPicPr>
              <a:picLocks noChangeAspect="1" noChangeArrowheads="1"/>
            </p:cNvPicPr>
            <p:nvPr/>
          </p:nvPicPr>
          <p:blipFill>
            <a:blip r:embed="rId22" cstate="print"/>
            <a:srcRect/>
            <a:stretch>
              <a:fillRect/>
            </a:stretch>
          </p:blipFill>
          <p:spPr bwMode="auto">
            <a:xfrm>
              <a:off x="2633" y="1513"/>
              <a:ext cx="848" cy="319"/>
            </a:xfrm>
            <a:prstGeom prst="rect">
              <a:avLst/>
            </a:prstGeom>
            <a:noFill/>
            <a:ln w="9525">
              <a:noFill/>
              <a:miter lim="800000"/>
              <a:headEnd/>
              <a:tailEnd/>
            </a:ln>
          </p:spPr>
        </p:pic>
        <p:grpSp>
          <p:nvGrpSpPr>
            <p:cNvPr id="4" name="Group 73"/>
            <p:cNvGrpSpPr>
              <a:grpSpLocks/>
            </p:cNvGrpSpPr>
            <p:nvPr/>
          </p:nvGrpSpPr>
          <p:grpSpPr bwMode="auto">
            <a:xfrm>
              <a:off x="4630" y="1560"/>
              <a:ext cx="867" cy="225"/>
              <a:chOff x="4793" y="912"/>
              <a:chExt cx="592" cy="154"/>
            </a:xfrm>
          </p:grpSpPr>
          <p:pic>
            <p:nvPicPr>
              <p:cNvPr id="2103" name="Picture 5" descr="treatec21">
                <a:hlinkClick r:id="rId23"/>
              </p:cNvPr>
              <p:cNvPicPr>
                <a:picLocks noChangeAspect="1" noChangeArrowheads="1"/>
              </p:cNvPicPr>
              <p:nvPr/>
            </p:nvPicPr>
            <p:blipFill>
              <a:blip r:embed="rId24" cstate="print"/>
              <a:srcRect r="57243" b="-40625"/>
              <a:stretch>
                <a:fillRect/>
              </a:stretch>
            </p:blipFill>
            <p:spPr bwMode="auto">
              <a:xfrm>
                <a:off x="4877" y="912"/>
                <a:ext cx="425" cy="90"/>
              </a:xfrm>
              <a:prstGeom prst="rect">
                <a:avLst/>
              </a:prstGeom>
              <a:noFill/>
              <a:ln w="9525">
                <a:noFill/>
                <a:miter lim="800000"/>
                <a:headEnd/>
                <a:tailEnd/>
              </a:ln>
            </p:spPr>
          </p:pic>
          <p:pic>
            <p:nvPicPr>
              <p:cNvPr id="2104" name="Picture 5" descr="treatec21">
                <a:hlinkClick r:id="rId23"/>
              </p:cNvPr>
              <p:cNvPicPr>
                <a:picLocks noChangeAspect="1" noChangeArrowheads="1"/>
              </p:cNvPicPr>
              <p:nvPr/>
            </p:nvPicPr>
            <p:blipFill>
              <a:blip r:embed="rId24" cstate="print"/>
              <a:srcRect l="40442" t="-42188"/>
              <a:stretch>
                <a:fillRect/>
              </a:stretch>
            </p:blipFill>
            <p:spPr bwMode="auto">
              <a:xfrm>
                <a:off x="4793" y="975"/>
                <a:ext cx="592" cy="91"/>
              </a:xfrm>
              <a:prstGeom prst="rect">
                <a:avLst/>
              </a:prstGeom>
              <a:noFill/>
              <a:ln w="9525">
                <a:noFill/>
                <a:miter lim="800000"/>
                <a:headEnd/>
                <a:tailEnd/>
              </a:ln>
            </p:spPr>
          </p:pic>
        </p:grpSp>
      </p:grpSp>
      <p:grpSp>
        <p:nvGrpSpPr>
          <p:cNvPr id="5" name="Group 72"/>
          <p:cNvGrpSpPr>
            <a:grpSpLocks/>
          </p:cNvGrpSpPr>
          <p:nvPr/>
        </p:nvGrpSpPr>
        <p:grpSpPr bwMode="auto">
          <a:xfrm>
            <a:off x="493713" y="992188"/>
            <a:ext cx="8158162" cy="776287"/>
            <a:chOff x="358" y="745"/>
            <a:chExt cx="5139" cy="489"/>
          </a:xfrm>
        </p:grpSpPr>
        <p:grpSp>
          <p:nvGrpSpPr>
            <p:cNvPr id="6" name="Group 69"/>
            <p:cNvGrpSpPr>
              <a:grpSpLocks/>
            </p:cNvGrpSpPr>
            <p:nvPr/>
          </p:nvGrpSpPr>
          <p:grpSpPr bwMode="auto">
            <a:xfrm>
              <a:off x="358" y="768"/>
              <a:ext cx="5139" cy="441"/>
              <a:chOff x="358" y="768"/>
              <a:chExt cx="5139" cy="441"/>
            </a:xfrm>
          </p:grpSpPr>
          <p:pic>
            <p:nvPicPr>
              <p:cNvPr id="2094" name="Picture 14" descr="musicgenome">
                <a:hlinkClick r:id="rId25"/>
              </p:cNvPr>
              <p:cNvPicPr>
                <a:picLocks noChangeAspect="1" noChangeArrowheads="1"/>
              </p:cNvPicPr>
              <p:nvPr/>
            </p:nvPicPr>
            <p:blipFill>
              <a:blip r:embed="rId26" cstate="print"/>
              <a:srcRect/>
              <a:stretch>
                <a:fillRect/>
              </a:stretch>
            </p:blipFill>
            <p:spPr bwMode="auto">
              <a:xfrm>
                <a:off x="4812" y="862"/>
                <a:ext cx="685" cy="256"/>
              </a:xfrm>
              <a:prstGeom prst="rect">
                <a:avLst/>
              </a:prstGeom>
              <a:noFill/>
              <a:ln w="9525">
                <a:noFill/>
                <a:miter lim="800000"/>
                <a:headEnd/>
                <a:tailEnd/>
              </a:ln>
            </p:spPr>
          </p:pic>
          <p:pic>
            <p:nvPicPr>
              <p:cNvPr id="2095" name="Picture 22" descr="AlgenLogo">
                <a:hlinkClick r:id="rId27"/>
              </p:cNvPr>
              <p:cNvPicPr>
                <a:picLocks noChangeAspect="1" noChangeArrowheads="1"/>
              </p:cNvPicPr>
              <p:nvPr/>
            </p:nvPicPr>
            <p:blipFill>
              <a:blip r:embed="rId28" cstate="print"/>
              <a:srcRect/>
              <a:stretch>
                <a:fillRect/>
              </a:stretch>
            </p:blipFill>
            <p:spPr bwMode="auto">
              <a:xfrm>
                <a:off x="358" y="768"/>
                <a:ext cx="801" cy="441"/>
              </a:xfrm>
              <a:prstGeom prst="rect">
                <a:avLst/>
              </a:prstGeom>
              <a:noFill/>
              <a:ln w="9525">
                <a:noFill/>
                <a:miter lim="800000"/>
                <a:headEnd/>
                <a:tailEnd/>
              </a:ln>
            </p:spPr>
          </p:pic>
          <p:pic>
            <p:nvPicPr>
              <p:cNvPr id="2096" name="Picture 24" descr="logo-1"/>
              <p:cNvPicPr>
                <a:picLocks noChangeAspect="1" noChangeArrowheads="1"/>
              </p:cNvPicPr>
              <p:nvPr/>
            </p:nvPicPr>
            <p:blipFill>
              <a:blip r:embed="rId29" cstate="print"/>
              <a:srcRect b="-40"/>
              <a:stretch>
                <a:fillRect/>
              </a:stretch>
            </p:blipFill>
            <p:spPr bwMode="auto">
              <a:xfrm>
                <a:off x="1446" y="799"/>
                <a:ext cx="900" cy="380"/>
              </a:xfrm>
              <a:prstGeom prst="rect">
                <a:avLst/>
              </a:prstGeom>
              <a:noFill/>
              <a:ln w="9525">
                <a:noFill/>
                <a:miter lim="800000"/>
                <a:headEnd/>
                <a:tailEnd/>
              </a:ln>
            </p:spPr>
          </p:pic>
          <p:pic>
            <p:nvPicPr>
              <p:cNvPr id="2097" name="Picture 30" descr="Maimonidex"/>
              <p:cNvPicPr>
                <a:picLocks noChangeAspect="1" noChangeArrowheads="1"/>
              </p:cNvPicPr>
              <p:nvPr/>
            </p:nvPicPr>
            <p:blipFill>
              <a:blip r:embed="rId30" cstate="print"/>
              <a:srcRect/>
              <a:stretch>
                <a:fillRect/>
              </a:stretch>
            </p:blipFill>
            <p:spPr bwMode="auto">
              <a:xfrm>
                <a:off x="3651" y="867"/>
                <a:ext cx="874" cy="245"/>
              </a:xfrm>
              <a:prstGeom prst="rect">
                <a:avLst/>
              </a:prstGeom>
              <a:noFill/>
              <a:ln w="9525">
                <a:noFill/>
                <a:miter lim="800000"/>
                <a:headEnd/>
                <a:tailEnd/>
              </a:ln>
            </p:spPr>
          </p:pic>
        </p:grpSp>
        <p:grpSp>
          <p:nvGrpSpPr>
            <p:cNvPr id="7" name="Group 77"/>
            <p:cNvGrpSpPr>
              <a:grpSpLocks/>
            </p:cNvGrpSpPr>
            <p:nvPr/>
          </p:nvGrpSpPr>
          <p:grpSpPr bwMode="auto">
            <a:xfrm>
              <a:off x="2633" y="745"/>
              <a:ext cx="731" cy="489"/>
              <a:chOff x="2591" y="800"/>
              <a:chExt cx="516" cy="347"/>
            </a:xfrm>
          </p:grpSpPr>
          <p:pic>
            <p:nvPicPr>
              <p:cNvPr id="2092" name="Picture 6" descr="sol_gel">
                <a:hlinkClick r:id="rId31"/>
              </p:cNvPr>
              <p:cNvPicPr>
                <a:picLocks noChangeAspect="1" noChangeArrowheads="1"/>
              </p:cNvPicPr>
              <p:nvPr/>
            </p:nvPicPr>
            <p:blipFill>
              <a:blip r:embed="rId32" cstate="print"/>
              <a:srcRect l="33333" t="-8749"/>
              <a:stretch>
                <a:fillRect/>
              </a:stretch>
            </p:blipFill>
            <p:spPr bwMode="auto">
              <a:xfrm>
                <a:off x="2591" y="899"/>
                <a:ext cx="516" cy="248"/>
              </a:xfrm>
              <a:prstGeom prst="rect">
                <a:avLst/>
              </a:prstGeom>
              <a:noFill/>
              <a:ln w="9525">
                <a:noFill/>
                <a:miter lim="800000"/>
                <a:headEnd/>
                <a:tailEnd/>
              </a:ln>
            </p:spPr>
          </p:pic>
          <p:pic>
            <p:nvPicPr>
              <p:cNvPr id="2093" name="Picture 6" descr="sol_gel">
                <a:hlinkClick r:id="rId31"/>
              </p:cNvPr>
              <p:cNvPicPr>
                <a:picLocks noChangeAspect="1" noChangeArrowheads="1"/>
              </p:cNvPicPr>
              <p:nvPr/>
            </p:nvPicPr>
            <p:blipFill>
              <a:blip r:embed="rId32" cstate="print"/>
              <a:srcRect r="64603" b="26315"/>
              <a:stretch>
                <a:fillRect/>
              </a:stretch>
            </p:blipFill>
            <p:spPr bwMode="auto">
              <a:xfrm>
                <a:off x="2714" y="800"/>
                <a:ext cx="274" cy="168"/>
              </a:xfrm>
              <a:prstGeom prst="rect">
                <a:avLst/>
              </a:prstGeom>
              <a:noFill/>
              <a:ln w="9525">
                <a:noFill/>
                <a:miter lim="800000"/>
                <a:headEnd/>
                <a:tailEnd/>
              </a:ln>
            </p:spPr>
          </p:pic>
        </p:grpSp>
      </p:grpSp>
      <p:grpSp>
        <p:nvGrpSpPr>
          <p:cNvPr id="8" name="Group 68"/>
          <p:cNvGrpSpPr>
            <a:grpSpLocks/>
          </p:cNvGrpSpPr>
          <p:nvPr/>
        </p:nvGrpSpPr>
        <p:grpSpPr bwMode="auto">
          <a:xfrm>
            <a:off x="493713" y="4467225"/>
            <a:ext cx="8158162" cy="512763"/>
            <a:chOff x="358" y="3038"/>
            <a:chExt cx="5139" cy="323"/>
          </a:xfrm>
        </p:grpSpPr>
        <p:pic>
          <p:nvPicPr>
            <p:cNvPr id="2080" name="Picture 10" descr="nutralease">
              <a:hlinkClick r:id="rId33"/>
            </p:cNvPr>
            <p:cNvPicPr>
              <a:picLocks noChangeAspect="1" noChangeArrowheads="1"/>
            </p:cNvPicPr>
            <p:nvPr/>
          </p:nvPicPr>
          <p:blipFill>
            <a:blip r:embed="rId34" cstate="print"/>
            <a:srcRect/>
            <a:stretch>
              <a:fillRect/>
            </a:stretch>
          </p:blipFill>
          <p:spPr bwMode="auto">
            <a:xfrm>
              <a:off x="1376" y="3113"/>
              <a:ext cx="873" cy="175"/>
            </a:xfrm>
            <a:prstGeom prst="rect">
              <a:avLst/>
            </a:prstGeom>
            <a:noFill/>
            <a:ln w="9525">
              <a:noFill/>
              <a:miter lim="800000"/>
              <a:headEnd/>
              <a:tailEnd/>
            </a:ln>
          </p:spPr>
        </p:pic>
        <p:pic>
          <p:nvPicPr>
            <p:cNvPr id="2081" name="Picture 11" descr="3D Software for Lenticular Printing and 3D Photography from HumanEyes"/>
            <p:cNvPicPr>
              <a:picLocks noChangeAspect="1" noChangeArrowheads="1"/>
            </p:cNvPicPr>
            <p:nvPr/>
          </p:nvPicPr>
          <p:blipFill>
            <a:blip r:embed="rId35" cstate="print"/>
            <a:srcRect/>
            <a:stretch>
              <a:fillRect/>
            </a:stretch>
          </p:blipFill>
          <p:spPr bwMode="auto">
            <a:xfrm>
              <a:off x="3563" y="3038"/>
              <a:ext cx="915" cy="323"/>
            </a:xfrm>
            <a:prstGeom prst="rect">
              <a:avLst/>
            </a:prstGeom>
            <a:noFill/>
            <a:ln w="9525">
              <a:noFill/>
              <a:miter lim="800000"/>
              <a:headEnd/>
              <a:tailEnd/>
            </a:ln>
          </p:spPr>
        </p:pic>
        <p:pic>
          <p:nvPicPr>
            <p:cNvPr id="2082" name="Picture 14" descr="http://www.yissum.co.il/upload/ex_libris%5b1%5d.gif"/>
            <p:cNvPicPr>
              <a:picLocks noChangeAspect="1" noChangeArrowheads="1"/>
            </p:cNvPicPr>
            <p:nvPr/>
          </p:nvPicPr>
          <p:blipFill>
            <a:blip r:embed="rId36" r:link="rId37" cstate="print"/>
            <a:srcRect/>
            <a:stretch>
              <a:fillRect/>
            </a:stretch>
          </p:blipFill>
          <p:spPr bwMode="auto">
            <a:xfrm>
              <a:off x="2544" y="3077"/>
              <a:ext cx="724" cy="246"/>
            </a:xfrm>
            <a:prstGeom prst="rect">
              <a:avLst/>
            </a:prstGeom>
            <a:noFill/>
            <a:ln w="9525">
              <a:noFill/>
              <a:miter lim="800000"/>
              <a:headEnd/>
              <a:tailEnd/>
            </a:ln>
          </p:spPr>
        </p:pic>
        <p:pic>
          <p:nvPicPr>
            <p:cNvPr id="2083" name="Picture 73" descr="http://www.yissum.co.il/upload/CoolSite.gif"/>
            <p:cNvPicPr>
              <a:picLocks noChangeAspect="1" noChangeArrowheads="1"/>
            </p:cNvPicPr>
            <p:nvPr/>
          </p:nvPicPr>
          <p:blipFill>
            <a:blip r:embed="rId38" r:link="rId39" cstate="print"/>
            <a:srcRect/>
            <a:stretch>
              <a:fillRect/>
            </a:stretch>
          </p:blipFill>
          <p:spPr bwMode="auto">
            <a:xfrm>
              <a:off x="358" y="3110"/>
              <a:ext cx="723" cy="181"/>
            </a:xfrm>
            <a:prstGeom prst="rect">
              <a:avLst/>
            </a:prstGeom>
            <a:noFill/>
            <a:ln w="9525">
              <a:noFill/>
              <a:miter lim="800000"/>
              <a:headEnd/>
              <a:tailEnd/>
            </a:ln>
          </p:spPr>
        </p:pic>
        <p:pic>
          <p:nvPicPr>
            <p:cNvPr id="2084" name="Picture 22" descr="http://www.yissum.co.il/upload/ReadEasy.gif"/>
            <p:cNvPicPr>
              <a:picLocks noChangeAspect="1" noChangeArrowheads="1"/>
            </p:cNvPicPr>
            <p:nvPr/>
          </p:nvPicPr>
          <p:blipFill>
            <a:blip r:embed="rId40" r:link="rId41" cstate="print"/>
            <a:srcRect/>
            <a:stretch>
              <a:fillRect/>
            </a:stretch>
          </p:blipFill>
          <p:spPr bwMode="auto">
            <a:xfrm>
              <a:off x="4774" y="3129"/>
              <a:ext cx="723" cy="144"/>
            </a:xfrm>
            <a:prstGeom prst="rect">
              <a:avLst/>
            </a:prstGeom>
            <a:noFill/>
            <a:ln w="9525">
              <a:noFill/>
              <a:miter lim="800000"/>
              <a:headEnd/>
              <a:tailEnd/>
            </a:ln>
          </p:spPr>
        </p:pic>
      </p:grpSp>
      <p:grpSp>
        <p:nvGrpSpPr>
          <p:cNvPr id="9" name="Group 48"/>
          <p:cNvGrpSpPr>
            <a:grpSpLocks/>
          </p:cNvGrpSpPr>
          <p:nvPr/>
        </p:nvGrpSpPr>
        <p:grpSpPr bwMode="auto">
          <a:xfrm>
            <a:off x="193675" y="3244850"/>
            <a:ext cx="8458200" cy="909638"/>
            <a:chOff x="193675" y="3340100"/>
            <a:chExt cx="8458200" cy="909638"/>
          </a:xfrm>
        </p:grpSpPr>
        <p:grpSp>
          <p:nvGrpSpPr>
            <p:cNvPr id="10" name="Group 71"/>
            <p:cNvGrpSpPr>
              <a:grpSpLocks/>
            </p:cNvGrpSpPr>
            <p:nvPr/>
          </p:nvGrpSpPr>
          <p:grpSpPr bwMode="auto">
            <a:xfrm>
              <a:off x="493713" y="3340100"/>
              <a:ext cx="8158162" cy="909638"/>
              <a:chOff x="358" y="2206"/>
              <a:chExt cx="5139" cy="573"/>
            </a:xfrm>
          </p:grpSpPr>
          <p:pic>
            <p:nvPicPr>
              <p:cNvPr id="2076" name="Picture 3" descr="Tiltan">
                <a:hlinkClick r:id="rId42"/>
              </p:cNvPr>
              <p:cNvPicPr>
                <a:picLocks noChangeAspect="1" noChangeArrowheads="1"/>
              </p:cNvPicPr>
              <p:nvPr/>
            </p:nvPicPr>
            <p:blipFill>
              <a:blip r:embed="rId43" cstate="print"/>
              <a:srcRect/>
              <a:stretch>
                <a:fillRect/>
              </a:stretch>
            </p:blipFill>
            <p:spPr bwMode="auto">
              <a:xfrm>
                <a:off x="2464" y="2314"/>
                <a:ext cx="870" cy="359"/>
              </a:xfrm>
              <a:prstGeom prst="rect">
                <a:avLst/>
              </a:prstGeom>
              <a:noFill/>
              <a:ln w="9525">
                <a:noFill/>
                <a:miter lim="800000"/>
                <a:headEnd/>
                <a:tailEnd/>
              </a:ln>
            </p:spPr>
          </p:pic>
          <p:pic>
            <p:nvPicPr>
              <p:cNvPr id="2077" name="Picture 9" descr="RavGalai">
                <a:hlinkClick r:id="rId44"/>
              </p:cNvPr>
              <p:cNvPicPr>
                <a:picLocks noChangeAspect="1" noChangeArrowheads="1"/>
              </p:cNvPicPr>
              <p:nvPr/>
            </p:nvPicPr>
            <p:blipFill>
              <a:blip r:embed="rId45" cstate="print"/>
              <a:srcRect/>
              <a:stretch>
                <a:fillRect/>
              </a:stretch>
            </p:blipFill>
            <p:spPr bwMode="auto">
              <a:xfrm>
                <a:off x="358" y="2315"/>
                <a:ext cx="691" cy="355"/>
              </a:xfrm>
              <a:prstGeom prst="rect">
                <a:avLst/>
              </a:prstGeom>
              <a:noFill/>
              <a:ln w="9525">
                <a:noFill/>
                <a:miter lim="800000"/>
                <a:headEnd/>
                <a:tailEnd/>
              </a:ln>
            </p:spPr>
          </p:pic>
          <p:graphicFrame>
            <p:nvGraphicFramePr>
              <p:cNvPr id="2050" name="Object 26"/>
              <p:cNvGraphicFramePr>
                <a:graphicFrameLocks noChangeAspect="1"/>
              </p:cNvGraphicFramePr>
              <p:nvPr/>
            </p:nvGraphicFramePr>
            <p:xfrm>
              <a:off x="3624" y="2326"/>
              <a:ext cx="1019" cy="334"/>
            </p:xfrm>
            <a:graphic>
              <a:graphicData uri="http://schemas.openxmlformats.org/presentationml/2006/ole">
                <p:oleObj spid="_x0000_s304133" name="Image" r:id="rId46" imgW="0" imgH="0" progId="">
                  <p:embed/>
                </p:oleObj>
              </a:graphicData>
            </a:graphic>
          </p:graphicFrame>
          <p:pic>
            <p:nvPicPr>
              <p:cNvPr id="2078" name="Picture 29" descr="Collplant"/>
              <p:cNvPicPr>
                <a:picLocks noChangeAspect="1" noChangeArrowheads="1"/>
              </p:cNvPicPr>
              <p:nvPr/>
            </p:nvPicPr>
            <p:blipFill>
              <a:blip r:embed="rId47" cstate="print"/>
              <a:srcRect/>
              <a:stretch>
                <a:fillRect/>
              </a:stretch>
            </p:blipFill>
            <p:spPr bwMode="auto">
              <a:xfrm>
                <a:off x="1339" y="2326"/>
                <a:ext cx="835" cy="334"/>
              </a:xfrm>
              <a:prstGeom prst="rect">
                <a:avLst/>
              </a:prstGeom>
              <a:noFill/>
              <a:ln w="9525">
                <a:noFill/>
                <a:miter lim="800000"/>
                <a:headEnd/>
                <a:tailEnd/>
              </a:ln>
            </p:spPr>
          </p:pic>
          <p:pic>
            <p:nvPicPr>
              <p:cNvPr id="2079" name="Picture 2" descr="http://www.yissum.co.il/upload/Briefcam.gif"/>
              <p:cNvPicPr>
                <a:picLocks noChangeAspect="1" noChangeArrowheads="1"/>
              </p:cNvPicPr>
              <p:nvPr/>
            </p:nvPicPr>
            <p:blipFill>
              <a:blip r:embed="rId48" r:link="rId49" cstate="print"/>
              <a:srcRect/>
              <a:stretch>
                <a:fillRect/>
              </a:stretch>
            </p:blipFill>
            <p:spPr bwMode="auto">
              <a:xfrm>
                <a:off x="4935" y="2206"/>
                <a:ext cx="562" cy="573"/>
              </a:xfrm>
              <a:prstGeom prst="rect">
                <a:avLst/>
              </a:prstGeom>
              <a:noFill/>
              <a:ln w="9525">
                <a:noFill/>
                <a:miter lim="800000"/>
                <a:headEnd/>
                <a:tailEnd/>
              </a:ln>
            </p:spPr>
          </p:pic>
        </p:grpSp>
        <p:sp>
          <p:nvSpPr>
            <p:cNvPr id="2074" name="Rectangle 44"/>
            <p:cNvSpPr>
              <a:spLocks noChangeArrowheads="1"/>
            </p:cNvSpPr>
            <p:nvPr/>
          </p:nvSpPr>
          <p:spPr bwMode="auto">
            <a:xfrm>
              <a:off x="193675" y="3382963"/>
              <a:ext cx="1566863" cy="857250"/>
            </a:xfrm>
            <a:prstGeom prst="rect">
              <a:avLst/>
            </a:prstGeom>
            <a:solidFill>
              <a:schemeClr val="bg1"/>
            </a:solidFill>
            <a:ln w="9525" algn="ctr">
              <a:no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pic>
          <p:nvPicPr>
            <p:cNvPr id="2075" name="Picture 43" descr="QlightLogo_small.jpg"/>
            <p:cNvPicPr>
              <a:picLocks noChangeAspect="1"/>
            </p:cNvPicPr>
            <p:nvPr/>
          </p:nvPicPr>
          <p:blipFill>
            <a:blip r:embed="rId50" cstate="print"/>
            <a:srcRect/>
            <a:stretch>
              <a:fillRect/>
            </a:stretch>
          </p:blipFill>
          <p:spPr bwMode="auto">
            <a:xfrm>
              <a:off x="433388" y="3544888"/>
              <a:ext cx="1279525" cy="428625"/>
            </a:xfrm>
            <a:prstGeom prst="rect">
              <a:avLst/>
            </a:prstGeom>
            <a:noFill/>
            <a:ln w="9525">
              <a:noFill/>
              <a:miter lim="800000"/>
              <a:headEnd/>
              <a:tailEnd/>
            </a:ln>
          </p:spPr>
        </p:pic>
      </p:grpSp>
      <p:pic>
        <p:nvPicPr>
          <p:cNvPr id="2062" name="Picture 2"/>
          <p:cNvPicPr>
            <a:picLocks noChangeAspect="1" noChangeArrowheads="1"/>
          </p:cNvPicPr>
          <p:nvPr/>
        </p:nvPicPr>
        <p:blipFill>
          <a:blip r:embed="rId51" cstate="print"/>
          <a:srcRect l="36064" t="22241" r="23962" b="55119"/>
          <a:stretch>
            <a:fillRect/>
          </a:stretch>
        </p:blipFill>
        <p:spPr bwMode="auto">
          <a:xfrm>
            <a:off x="2149475" y="6027146"/>
            <a:ext cx="1109663" cy="501650"/>
          </a:xfrm>
          <a:prstGeom prst="rect">
            <a:avLst/>
          </a:prstGeom>
          <a:noFill/>
          <a:ln w="9525">
            <a:noFill/>
            <a:miter lim="800000"/>
            <a:headEnd/>
            <a:tailEnd/>
          </a:ln>
        </p:spPr>
      </p:pic>
      <p:pic>
        <p:nvPicPr>
          <p:cNvPr id="2064" name="Picture 4"/>
          <p:cNvPicPr>
            <a:picLocks noChangeAspect="1" noChangeArrowheads="1"/>
          </p:cNvPicPr>
          <p:nvPr/>
        </p:nvPicPr>
        <p:blipFill>
          <a:blip r:embed="rId52" cstate="print"/>
          <a:srcRect t="6693"/>
          <a:stretch>
            <a:fillRect/>
          </a:stretch>
        </p:blipFill>
        <p:spPr bwMode="auto">
          <a:xfrm>
            <a:off x="405421" y="5923129"/>
            <a:ext cx="1316812" cy="709684"/>
          </a:xfrm>
          <a:prstGeom prst="rect">
            <a:avLst/>
          </a:prstGeom>
          <a:noFill/>
          <a:ln w="9525">
            <a:noFill/>
            <a:miter lim="800000"/>
            <a:headEnd/>
            <a:tailEnd/>
          </a:ln>
        </p:spPr>
      </p:pic>
      <p:sp>
        <p:nvSpPr>
          <p:cNvPr id="2065" name="Oval 49"/>
          <p:cNvSpPr>
            <a:spLocks noChangeArrowheads="1"/>
          </p:cNvSpPr>
          <p:nvPr/>
        </p:nvSpPr>
        <p:spPr bwMode="auto">
          <a:xfrm>
            <a:off x="2128838" y="2184400"/>
            <a:ext cx="1597025" cy="777875"/>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sp>
        <p:nvSpPr>
          <p:cNvPr id="2066" name="Oval 50"/>
          <p:cNvSpPr>
            <a:spLocks noChangeArrowheads="1"/>
          </p:cNvSpPr>
          <p:nvPr/>
        </p:nvSpPr>
        <p:spPr bwMode="auto">
          <a:xfrm>
            <a:off x="1885950" y="3319463"/>
            <a:ext cx="1597025" cy="777875"/>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sp>
        <p:nvSpPr>
          <p:cNvPr id="2067" name="Oval 51"/>
          <p:cNvSpPr>
            <a:spLocks noChangeArrowheads="1"/>
          </p:cNvSpPr>
          <p:nvPr/>
        </p:nvSpPr>
        <p:spPr bwMode="auto">
          <a:xfrm>
            <a:off x="3715346" y="5254477"/>
            <a:ext cx="1854272" cy="694803"/>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sp>
        <p:nvSpPr>
          <p:cNvPr id="2069" name="Oval 53"/>
          <p:cNvSpPr>
            <a:spLocks noChangeArrowheads="1"/>
          </p:cNvSpPr>
          <p:nvPr/>
        </p:nvSpPr>
        <p:spPr bwMode="auto">
          <a:xfrm>
            <a:off x="263525" y="2147888"/>
            <a:ext cx="1597025" cy="777875"/>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sp>
        <p:nvSpPr>
          <p:cNvPr id="2071" name="Oval 55"/>
          <p:cNvSpPr>
            <a:spLocks noChangeArrowheads="1"/>
          </p:cNvSpPr>
          <p:nvPr/>
        </p:nvSpPr>
        <p:spPr bwMode="auto">
          <a:xfrm>
            <a:off x="5654675" y="3403600"/>
            <a:ext cx="1597025" cy="777875"/>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sp>
        <p:nvSpPr>
          <p:cNvPr id="57" name="Rectangle 2"/>
          <p:cNvSpPr txBox="1">
            <a:spLocks noChangeArrowheads="1"/>
          </p:cNvSpPr>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sz="2800" b="1" kern="0" dirty="0" smtClean="0">
                <a:solidFill>
                  <a:srgbClr val="FFFFFF"/>
                </a:solidFill>
                <a:latin typeface="Arial"/>
                <a:cs typeface="Arial"/>
              </a:rPr>
              <a:t>80 Spin-Off Companies</a:t>
            </a:r>
          </a:p>
        </p:txBody>
      </p:sp>
      <p:sp>
        <p:nvSpPr>
          <p:cNvPr id="59" name="Rectangle 58"/>
          <p:cNvSpPr/>
          <p:nvPr/>
        </p:nvSpPr>
        <p:spPr bwMode="auto">
          <a:xfrm>
            <a:off x="7397086" y="4517410"/>
            <a:ext cx="1528550" cy="5186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4574"/>
              </a:solidFill>
            </a:endParaRPr>
          </a:p>
        </p:txBody>
      </p:sp>
      <p:pic>
        <p:nvPicPr>
          <p:cNvPr id="58" name="Picture 57" descr="avrahamLogo.png"/>
          <p:cNvPicPr>
            <a:picLocks noChangeAspect="1"/>
          </p:cNvPicPr>
          <p:nvPr/>
        </p:nvPicPr>
        <p:blipFill>
          <a:blip r:embed="rId53" cstate="print"/>
          <a:stretch>
            <a:fillRect/>
          </a:stretch>
        </p:blipFill>
        <p:spPr>
          <a:xfrm>
            <a:off x="7151426" y="4450777"/>
            <a:ext cx="1910691" cy="581992"/>
          </a:xfrm>
          <a:prstGeom prst="rect">
            <a:avLst/>
          </a:prstGeom>
        </p:spPr>
      </p:pic>
      <p:pic>
        <p:nvPicPr>
          <p:cNvPr id="60" name="Picture 1" descr="cid:image003.png@01C93853.E915F0A0"/>
          <p:cNvPicPr>
            <a:picLocks noChangeAspect="1" noChangeArrowheads="1"/>
          </p:cNvPicPr>
          <p:nvPr/>
        </p:nvPicPr>
        <p:blipFill>
          <a:blip r:embed="rId54" cstate="print"/>
          <a:srcRect/>
          <a:stretch>
            <a:fillRect/>
          </a:stretch>
        </p:blipFill>
        <p:spPr bwMode="auto">
          <a:xfrm>
            <a:off x="3824953" y="3179928"/>
            <a:ext cx="1387322" cy="996620"/>
          </a:xfrm>
          <a:prstGeom prst="rect">
            <a:avLst/>
          </a:prstGeom>
          <a:noFill/>
          <a:ln w="9525">
            <a:noFill/>
            <a:miter lim="800000"/>
            <a:headEnd/>
            <a:tailEnd/>
          </a:ln>
        </p:spPr>
      </p:pic>
      <p:pic>
        <p:nvPicPr>
          <p:cNvPr id="61" name="Picture 2"/>
          <p:cNvPicPr>
            <a:picLocks noChangeAspect="1" noChangeArrowheads="1"/>
          </p:cNvPicPr>
          <p:nvPr/>
        </p:nvPicPr>
        <p:blipFill>
          <a:blip r:embed="rId55" cstate="print"/>
          <a:srcRect/>
          <a:stretch>
            <a:fillRect/>
          </a:stretch>
        </p:blipFill>
        <p:spPr bwMode="auto">
          <a:xfrm>
            <a:off x="7038834" y="5374552"/>
            <a:ext cx="1873154" cy="534267"/>
          </a:xfrm>
          <a:prstGeom prst="rect">
            <a:avLst/>
          </a:prstGeom>
          <a:noFill/>
          <a:ln w="9525">
            <a:noFill/>
            <a:miter lim="800000"/>
            <a:headEnd/>
            <a:tailEnd/>
          </a:ln>
        </p:spPr>
      </p:pic>
      <p:pic>
        <p:nvPicPr>
          <p:cNvPr id="62" name="Picture 2"/>
          <p:cNvPicPr>
            <a:picLocks noChangeAspect="1" noChangeArrowheads="1"/>
          </p:cNvPicPr>
          <p:nvPr/>
        </p:nvPicPr>
        <p:blipFill>
          <a:blip r:embed="rId56" cstate="print"/>
          <a:srcRect/>
          <a:stretch>
            <a:fillRect/>
          </a:stretch>
        </p:blipFill>
        <p:spPr bwMode="auto">
          <a:xfrm>
            <a:off x="503760" y="894563"/>
            <a:ext cx="1256802" cy="907605"/>
          </a:xfrm>
          <a:prstGeom prst="rect">
            <a:avLst/>
          </a:prstGeom>
          <a:noFill/>
          <a:ln w="9525">
            <a:noFill/>
            <a:miter lim="800000"/>
            <a:headEnd/>
            <a:tailEnd/>
          </a:ln>
        </p:spPr>
      </p:pic>
      <p:pic>
        <p:nvPicPr>
          <p:cNvPr id="63" name="Picture 62" descr="Algen logo.TIF"/>
          <p:cNvPicPr>
            <a:picLocks noChangeAspect="1"/>
          </p:cNvPicPr>
          <p:nvPr/>
        </p:nvPicPr>
        <p:blipFill>
          <a:blip r:embed="rId57" cstate="print"/>
          <a:stretch>
            <a:fillRect/>
          </a:stretch>
        </p:blipFill>
        <p:spPr>
          <a:xfrm>
            <a:off x="399721" y="4433911"/>
            <a:ext cx="1363289" cy="745416"/>
          </a:xfrm>
          <a:prstGeom prst="rect">
            <a:avLst/>
          </a:prstGeom>
        </p:spPr>
      </p:pic>
      <p:pic>
        <p:nvPicPr>
          <p:cNvPr id="2063" name="Picture 3"/>
          <p:cNvPicPr>
            <a:picLocks noChangeAspect="1" noChangeArrowheads="1"/>
          </p:cNvPicPr>
          <p:nvPr/>
        </p:nvPicPr>
        <p:blipFill>
          <a:blip r:embed="rId58" cstate="print"/>
          <a:srcRect l="60312" t="61621" r="32101" b="34180"/>
          <a:stretch>
            <a:fillRect/>
          </a:stretch>
        </p:blipFill>
        <p:spPr bwMode="auto">
          <a:xfrm>
            <a:off x="7521335" y="1145653"/>
            <a:ext cx="1172288" cy="457200"/>
          </a:xfrm>
          <a:prstGeom prst="rect">
            <a:avLst/>
          </a:prstGeom>
          <a:noFill/>
          <a:ln w="9525">
            <a:noFill/>
            <a:miter lim="800000"/>
            <a:headEnd/>
            <a:tailEnd/>
          </a:ln>
        </p:spPr>
      </p:pic>
      <p:sp>
        <p:nvSpPr>
          <p:cNvPr id="2068" name="Oval 52"/>
          <p:cNvSpPr>
            <a:spLocks noChangeArrowheads="1"/>
          </p:cNvSpPr>
          <p:nvPr/>
        </p:nvSpPr>
        <p:spPr bwMode="auto">
          <a:xfrm>
            <a:off x="7292690" y="987543"/>
            <a:ext cx="1597025" cy="777875"/>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pic>
        <p:nvPicPr>
          <p:cNvPr id="66" name="Picture 65" descr="Atox new.JPG"/>
          <p:cNvPicPr>
            <a:picLocks noChangeAspect="1"/>
          </p:cNvPicPr>
          <p:nvPr/>
        </p:nvPicPr>
        <p:blipFill>
          <a:blip r:embed="rId59" cstate="print"/>
          <a:stretch>
            <a:fillRect/>
          </a:stretch>
        </p:blipFill>
        <p:spPr>
          <a:xfrm>
            <a:off x="2092112" y="5993734"/>
            <a:ext cx="1438656" cy="591312"/>
          </a:xfrm>
          <a:prstGeom prst="rect">
            <a:avLst/>
          </a:prstGeom>
        </p:spPr>
      </p:pic>
      <p:pic>
        <p:nvPicPr>
          <p:cNvPr id="67" name="Picture 66" descr="Mooebius.jpg"/>
          <p:cNvPicPr>
            <a:picLocks noChangeAspect="1"/>
          </p:cNvPicPr>
          <p:nvPr/>
        </p:nvPicPr>
        <p:blipFill>
          <a:blip r:embed="rId60" cstate="print"/>
          <a:stretch>
            <a:fillRect/>
          </a:stretch>
        </p:blipFill>
        <p:spPr>
          <a:xfrm>
            <a:off x="417820" y="5158854"/>
            <a:ext cx="1420455" cy="697315"/>
          </a:xfrm>
          <a:prstGeom prst="rect">
            <a:avLst/>
          </a:prstGeom>
        </p:spPr>
      </p:pic>
      <p:grpSp>
        <p:nvGrpSpPr>
          <p:cNvPr id="11" name="Group 4"/>
          <p:cNvGrpSpPr>
            <a:grpSpLocks noChangeAspect="1"/>
          </p:cNvGrpSpPr>
          <p:nvPr/>
        </p:nvGrpSpPr>
        <p:grpSpPr bwMode="auto">
          <a:xfrm>
            <a:off x="2240437" y="1078172"/>
            <a:ext cx="1290647" cy="921225"/>
            <a:chOff x="2196" y="4498"/>
            <a:chExt cx="7372" cy="6303"/>
          </a:xfrm>
        </p:grpSpPr>
        <p:pic>
          <p:nvPicPr>
            <p:cNvPr id="267269" name="Picture 1"/>
            <p:cNvPicPr>
              <a:picLocks noChangeAspect="1" noChangeArrowheads="1"/>
            </p:cNvPicPr>
            <p:nvPr/>
          </p:nvPicPr>
          <p:blipFill>
            <a:blip r:embed="rId61" cstate="print"/>
            <a:srcRect/>
            <a:stretch>
              <a:fillRect/>
            </a:stretch>
          </p:blipFill>
          <p:spPr bwMode="auto">
            <a:xfrm>
              <a:off x="2196" y="4724"/>
              <a:ext cx="7372" cy="6077"/>
            </a:xfrm>
            <a:prstGeom prst="rect">
              <a:avLst/>
            </a:prstGeom>
            <a:noFill/>
          </p:spPr>
        </p:pic>
        <p:sp>
          <p:nvSpPr>
            <p:cNvPr id="267270" name="WordArt 6"/>
            <p:cNvSpPr>
              <a:spLocks noChangeAspect="1" noChangeArrowheads="1" noChangeShapeType="1" noTextEdit="1"/>
            </p:cNvSpPr>
            <p:nvPr/>
          </p:nvSpPr>
          <p:spPr bwMode="auto">
            <a:xfrm>
              <a:off x="3750" y="4498"/>
              <a:ext cx="5265" cy="2222"/>
            </a:xfrm>
            <a:prstGeom prst="rect">
              <a:avLst/>
            </a:prstGeom>
          </p:spPr>
          <p:txBody>
            <a:bodyPr wrap="none" fromWordArt="1">
              <a:prstTxWarp prst="textArchUp">
                <a:avLst>
                  <a:gd name="adj" fmla="val 10800000"/>
                </a:avLst>
              </a:prstTxWarp>
            </a:bodyPr>
            <a:lstStyle/>
            <a:p>
              <a:pPr algn="ctr" rtl="0" fontAlgn="auto">
                <a:spcBef>
                  <a:spcPts val="0"/>
                </a:spcBef>
                <a:spcAft>
                  <a:spcPts val="0"/>
                </a:spcAft>
              </a:pPr>
              <a:r>
                <a:rPr lang="en-US" sz="6600" b="1" kern="10" spc="1321" smtClean="0">
                  <a:ln w="9525">
                    <a:solidFill>
                      <a:srgbClr val="002060"/>
                    </a:solidFill>
                    <a:round/>
                    <a:headEnd/>
                    <a:tailEnd/>
                  </a:ln>
                  <a:solidFill>
                    <a:srgbClr val="002060"/>
                  </a:solidFill>
                  <a:latin typeface="Aparajita"/>
                  <a:cs typeface="Arial"/>
                </a:rPr>
                <a:t>LipoMedix</a:t>
              </a:r>
              <a:endParaRPr lang="en-US" sz="6600" b="1" kern="10" spc="1321">
                <a:ln w="9525">
                  <a:solidFill>
                    <a:srgbClr val="002060"/>
                  </a:solidFill>
                  <a:round/>
                  <a:headEnd/>
                  <a:tailEnd/>
                </a:ln>
                <a:solidFill>
                  <a:srgbClr val="002060"/>
                </a:solidFill>
                <a:latin typeface="Aparajita"/>
                <a:cs typeface="Arial"/>
              </a:endParaRPr>
            </a:p>
          </p:txBody>
        </p:sp>
      </p:grpSp>
      <p:pic>
        <p:nvPicPr>
          <p:cNvPr id="71" name="Picture 70" descr="Treatech logo.jpg"/>
          <p:cNvPicPr>
            <a:picLocks noChangeAspect="1"/>
          </p:cNvPicPr>
          <p:nvPr/>
        </p:nvPicPr>
        <p:blipFill>
          <a:blip r:embed="rId62" cstate="print"/>
          <a:stretch>
            <a:fillRect/>
          </a:stretch>
        </p:blipFill>
        <p:spPr>
          <a:xfrm>
            <a:off x="7350813" y="2209801"/>
            <a:ext cx="1457325" cy="609600"/>
          </a:xfrm>
          <a:prstGeom prst="rect">
            <a:avLst/>
          </a:prstGeom>
        </p:spPr>
      </p:pic>
      <p:sp>
        <p:nvSpPr>
          <p:cNvPr id="2070" name="Oval 54"/>
          <p:cNvSpPr>
            <a:spLocks noChangeArrowheads="1"/>
          </p:cNvSpPr>
          <p:nvPr/>
        </p:nvSpPr>
        <p:spPr bwMode="auto">
          <a:xfrm>
            <a:off x="7246961" y="2115401"/>
            <a:ext cx="1692323" cy="891937"/>
          </a:xfrm>
          <a:prstGeom prst="ellipse">
            <a:avLst/>
          </a:prstGeom>
          <a:noFill/>
          <a:ln w="9525" algn="ctr">
            <a:solidFill>
              <a:schemeClr val="tx1"/>
            </a:solidFill>
            <a:round/>
            <a:headEnd/>
            <a:tailEnd/>
          </a:ln>
        </p:spPr>
        <p:txBody>
          <a:bodyPr/>
          <a:lstStyle/>
          <a:p>
            <a:pPr algn="l" rtl="0" fontAlgn="auto">
              <a:spcBef>
                <a:spcPts val="0"/>
              </a:spcBef>
              <a:spcAft>
                <a:spcPts val="0"/>
              </a:spcAft>
            </a:pPr>
            <a:endParaRPr lang="en-US" smtClean="0">
              <a:solidFill>
                <a:srgbClr val="004574"/>
              </a:solidFill>
              <a:latin typeface="Arial"/>
              <a:cs typeface="Arial"/>
            </a:endParaRPr>
          </a:p>
        </p:txBody>
      </p:sp>
      <p:pic>
        <p:nvPicPr>
          <p:cNvPr id="75" name="Picture 74" descr="Nutralease Logo.gif"/>
          <p:cNvPicPr>
            <a:picLocks noChangeAspect="1"/>
          </p:cNvPicPr>
          <p:nvPr/>
        </p:nvPicPr>
        <p:blipFill>
          <a:blip r:embed="rId63" cstate="print"/>
          <a:stretch>
            <a:fillRect/>
          </a:stretch>
        </p:blipFill>
        <p:spPr>
          <a:xfrm>
            <a:off x="2003024" y="4508689"/>
            <a:ext cx="1777408" cy="394980"/>
          </a:xfrm>
          <a:prstGeom prst="rect">
            <a:avLst/>
          </a:prstGeom>
        </p:spPr>
      </p:pic>
      <p:sp>
        <p:nvSpPr>
          <p:cNvPr id="77" name="Rectangle 76"/>
          <p:cNvSpPr/>
          <p:nvPr/>
        </p:nvSpPr>
        <p:spPr bwMode="auto">
          <a:xfrm>
            <a:off x="3944203" y="4517409"/>
            <a:ext cx="1269242" cy="35484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4574"/>
              </a:solidFill>
            </a:endParaRPr>
          </a:p>
        </p:txBody>
      </p:sp>
      <p:pic>
        <p:nvPicPr>
          <p:cNvPr id="76" name="Picture 75" descr="ExLibris-logo.png"/>
          <p:cNvPicPr>
            <a:picLocks noChangeAspect="1"/>
          </p:cNvPicPr>
          <p:nvPr/>
        </p:nvPicPr>
        <p:blipFill>
          <a:blip r:embed="rId64" cstate="print"/>
          <a:stretch>
            <a:fillRect/>
          </a:stretch>
        </p:blipFill>
        <p:spPr>
          <a:xfrm>
            <a:off x="4015571" y="4408226"/>
            <a:ext cx="1368786" cy="634619"/>
          </a:xfrm>
          <a:prstGeom prst="rect">
            <a:avLst/>
          </a:prstGeom>
        </p:spPr>
      </p:pic>
      <p:pic>
        <p:nvPicPr>
          <p:cNvPr id="78" name="Picture 77" descr="bontom.gif"/>
          <p:cNvPicPr>
            <a:picLocks noChangeAspect="1"/>
          </p:cNvPicPr>
          <p:nvPr/>
        </p:nvPicPr>
        <p:blipFill>
          <a:blip r:embed="rId65" cstate="print"/>
          <a:srcRect l="6847" t="5128"/>
          <a:stretch>
            <a:fillRect/>
          </a:stretch>
        </p:blipFill>
        <p:spPr>
          <a:xfrm>
            <a:off x="5513695" y="878433"/>
            <a:ext cx="1603299" cy="101860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p:cNvSpPr>
            <a:spLocks noGrp="1"/>
          </p:cNvSpPr>
          <p:nvPr>
            <p:ph type="sldNum" sz="quarter" idx="10"/>
          </p:nvPr>
        </p:nvSpPr>
        <p:spPr>
          <a:noFill/>
        </p:spPr>
        <p:txBody>
          <a:bodyPr/>
          <a:lstStyle/>
          <a:p>
            <a:fld id="{81DBE332-D508-4584-BCE8-501E366618E8}" type="slidenum">
              <a:rPr lang="he-IL" smtClean="0"/>
              <a:pPr/>
              <a:t>24</a:t>
            </a:fld>
            <a:endParaRPr lang="en-US" smtClean="0"/>
          </a:p>
        </p:txBody>
      </p:sp>
      <p:pic>
        <p:nvPicPr>
          <p:cNvPr id="45059" name="Picture 41"/>
          <p:cNvPicPr>
            <a:picLocks noChangeAspect="1" noChangeArrowheads="1"/>
          </p:cNvPicPr>
          <p:nvPr/>
        </p:nvPicPr>
        <p:blipFill>
          <a:blip r:embed="rId3" cstate="print"/>
          <a:srcRect b="-46"/>
          <a:stretch>
            <a:fillRect/>
          </a:stretch>
        </p:blipFill>
        <p:spPr bwMode="auto">
          <a:xfrm>
            <a:off x="623888" y="4286250"/>
            <a:ext cx="8096250" cy="1881188"/>
          </a:xfrm>
          <a:prstGeom prst="rect">
            <a:avLst/>
          </a:prstGeom>
          <a:noFill/>
          <a:ln w="9525">
            <a:noFill/>
            <a:miter lim="800000"/>
            <a:headEnd/>
            <a:tailEnd/>
          </a:ln>
        </p:spPr>
      </p:pic>
      <p:pic>
        <p:nvPicPr>
          <p:cNvPr id="45060" name="Picture 45" descr="http://tbn2.google.com/images?q=tbn:5vJaiMqTnZLqeM:http://www.led.co.il/images/logo_philips.gif">
            <a:hlinkClick r:id="rId4"/>
          </p:cNvPr>
          <p:cNvPicPr>
            <a:picLocks noChangeAspect="1" noChangeArrowheads="1"/>
          </p:cNvPicPr>
          <p:nvPr/>
        </p:nvPicPr>
        <p:blipFill>
          <a:blip r:embed="rId5" cstate="print"/>
          <a:srcRect/>
          <a:stretch>
            <a:fillRect/>
          </a:stretch>
        </p:blipFill>
        <p:spPr bwMode="auto">
          <a:xfrm>
            <a:off x="2651125" y="5338763"/>
            <a:ext cx="735013" cy="320675"/>
          </a:xfrm>
          <a:prstGeom prst="rect">
            <a:avLst/>
          </a:prstGeom>
          <a:noFill/>
          <a:ln w="9525">
            <a:noFill/>
            <a:miter lim="800000"/>
            <a:headEnd/>
            <a:tailEnd/>
          </a:ln>
        </p:spPr>
      </p:pic>
      <p:pic>
        <p:nvPicPr>
          <p:cNvPr id="45061" name="Picture 12" descr="http://www.barley-malt.com/Images/syngenta%20logo.jpg"/>
          <p:cNvPicPr>
            <a:picLocks noChangeAspect="1" noChangeArrowheads="1"/>
          </p:cNvPicPr>
          <p:nvPr/>
        </p:nvPicPr>
        <p:blipFill>
          <a:blip r:embed="rId6" cstate="print"/>
          <a:srcRect/>
          <a:stretch>
            <a:fillRect/>
          </a:stretch>
        </p:blipFill>
        <p:spPr bwMode="auto">
          <a:xfrm>
            <a:off x="7989888" y="4846638"/>
            <a:ext cx="742950" cy="261937"/>
          </a:xfrm>
          <a:prstGeom prst="rect">
            <a:avLst/>
          </a:prstGeom>
          <a:noFill/>
          <a:ln w="9525">
            <a:noFill/>
            <a:miter lim="800000"/>
            <a:headEnd/>
            <a:tailEnd/>
          </a:ln>
        </p:spPr>
      </p:pic>
      <p:pic>
        <p:nvPicPr>
          <p:cNvPr id="45062" name="Picture 16" descr="Vilmorin"/>
          <p:cNvPicPr>
            <a:picLocks noChangeAspect="1" noChangeArrowheads="1"/>
          </p:cNvPicPr>
          <p:nvPr/>
        </p:nvPicPr>
        <p:blipFill>
          <a:blip r:embed="rId7" cstate="print"/>
          <a:srcRect/>
          <a:stretch>
            <a:fillRect/>
          </a:stretch>
        </p:blipFill>
        <p:spPr bwMode="auto">
          <a:xfrm>
            <a:off x="4306888" y="4846638"/>
            <a:ext cx="950912" cy="242887"/>
          </a:xfrm>
          <a:prstGeom prst="rect">
            <a:avLst/>
          </a:prstGeom>
          <a:noFill/>
          <a:ln w="9525">
            <a:noFill/>
            <a:miter lim="800000"/>
            <a:headEnd/>
            <a:tailEnd/>
          </a:ln>
        </p:spPr>
      </p:pic>
      <p:pic>
        <p:nvPicPr>
          <p:cNvPr id="45063" name="Picture 46" descr="http://tbn1.google.com/images?q=tbn:rTZNGEk6Wh_yCM:http://www.zooz.co.il/site_pics/agis-logo.gif">
            <a:hlinkClick r:id="rId8"/>
          </p:cNvPr>
          <p:cNvPicPr>
            <a:picLocks noChangeAspect="1" noChangeArrowheads="1"/>
          </p:cNvPicPr>
          <p:nvPr/>
        </p:nvPicPr>
        <p:blipFill>
          <a:blip r:embed="rId9" cstate="print"/>
          <a:srcRect/>
          <a:stretch>
            <a:fillRect/>
          </a:stretch>
        </p:blipFill>
        <p:spPr bwMode="auto">
          <a:xfrm>
            <a:off x="4462463" y="5356225"/>
            <a:ext cx="446087" cy="306388"/>
          </a:xfrm>
          <a:prstGeom prst="rect">
            <a:avLst/>
          </a:prstGeom>
          <a:noFill/>
          <a:ln w="9525">
            <a:noFill/>
            <a:miter lim="800000"/>
            <a:headEnd/>
            <a:tailEnd/>
          </a:ln>
        </p:spPr>
      </p:pic>
      <p:sp>
        <p:nvSpPr>
          <p:cNvPr id="45065" name="Line 221"/>
          <p:cNvSpPr>
            <a:spLocks noChangeShapeType="1"/>
          </p:cNvSpPr>
          <p:nvPr/>
        </p:nvSpPr>
        <p:spPr bwMode="auto">
          <a:xfrm rot="-5400000">
            <a:off x="4655344" y="2089944"/>
            <a:ext cx="1587" cy="8143875"/>
          </a:xfrm>
          <a:prstGeom prst="line">
            <a:avLst/>
          </a:prstGeom>
          <a:noFill/>
          <a:ln w="9525">
            <a:solidFill>
              <a:schemeClr val="bg2"/>
            </a:solidFill>
            <a:round/>
            <a:headEnd/>
            <a:tailEnd/>
          </a:ln>
        </p:spPr>
        <p:txBody>
          <a:bodyPr/>
          <a:lstStyle/>
          <a:p>
            <a:endParaRPr lang="en-US"/>
          </a:p>
        </p:txBody>
      </p:sp>
      <p:sp>
        <p:nvSpPr>
          <p:cNvPr id="45067" name="Rectangle 50"/>
          <p:cNvSpPr>
            <a:spLocks noGrp="1" noChangeArrowheads="1"/>
          </p:cNvSpPr>
          <p:nvPr>
            <p:ph type="title" idx="4294967295"/>
          </p:nvPr>
        </p:nvSpPr>
        <p:spPr/>
        <p:txBody>
          <a:bodyPr/>
          <a:lstStyle/>
          <a:p>
            <a:pPr eaLnBrk="1" hangingPunct="1"/>
            <a:r>
              <a:rPr lang="en-US" smtClean="0">
                <a:solidFill>
                  <a:srgbClr val="FFFFFF"/>
                </a:solidFill>
              </a:rPr>
              <a:t>Global Reach</a:t>
            </a:r>
          </a:p>
        </p:txBody>
      </p:sp>
      <p:sp>
        <p:nvSpPr>
          <p:cNvPr id="45070" name="Rectangle 53"/>
          <p:cNvSpPr>
            <a:spLocks noChangeArrowheads="1"/>
          </p:cNvSpPr>
          <p:nvPr/>
        </p:nvSpPr>
        <p:spPr bwMode="auto">
          <a:xfrm>
            <a:off x="4454525" y="4371975"/>
            <a:ext cx="692150" cy="457200"/>
          </a:xfrm>
          <a:prstGeom prst="rect">
            <a:avLst/>
          </a:prstGeom>
          <a:solidFill>
            <a:schemeClr val="bg1"/>
          </a:solidFill>
          <a:ln w="9525" algn="ctr">
            <a:noFill/>
            <a:round/>
            <a:headEnd/>
            <a:tailEnd/>
          </a:ln>
        </p:spPr>
        <p:txBody>
          <a:bodyPr/>
          <a:lstStyle/>
          <a:p>
            <a:endParaRPr lang="en-US"/>
          </a:p>
        </p:txBody>
      </p:sp>
      <p:pic>
        <p:nvPicPr>
          <p:cNvPr id="45071" name="Picture 52"/>
          <p:cNvPicPr>
            <a:picLocks noChangeAspect="1" noChangeArrowheads="1"/>
          </p:cNvPicPr>
          <p:nvPr/>
        </p:nvPicPr>
        <p:blipFill>
          <a:blip r:embed="rId10" cstate="print"/>
          <a:srcRect/>
          <a:stretch>
            <a:fillRect/>
          </a:stretch>
        </p:blipFill>
        <p:spPr bwMode="auto">
          <a:xfrm>
            <a:off x="4822825" y="4391025"/>
            <a:ext cx="587375" cy="411163"/>
          </a:xfrm>
          <a:prstGeom prst="rect">
            <a:avLst/>
          </a:prstGeom>
          <a:noFill/>
          <a:ln w="9525">
            <a:noFill/>
            <a:miter lim="800000"/>
            <a:headEnd/>
            <a:tailEnd/>
          </a:ln>
        </p:spPr>
      </p:pic>
      <p:pic>
        <p:nvPicPr>
          <p:cNvPr id="45072" name="Picture 53"/>
          <p:cNvPicPr>
            <a:picLocks noChangeAspect="1" noChangeArrowheads="1"/>
          </p:cNvPicPr>
          <p:nvPr/>
        </p:nvPicPr>
        <p:blipFill>
          <a:blip r:embed="rId11" cstate="print"/>
          <a:srcRect/>
          <a:stretch>
            <a:fillRect/>
          </a:stretch>
        </p:blipFill>
        <p:spPr bwMode="auto">
          <a:xfrm>
            <a:off x="3552825" y="4379913"/>
            <a:ext cx="1119188" cy="365125"/>
          </a:xfrm>
          <a:prstGeom prst="rect">
            <a:avLst/>
          </a:prstGeom>
          <a:noFill/>
          <a:ln w="9525">
            <a:noFill/>
            <a:miter lim="800000"/>
            <a:headEnd/>
            <a:tailEnd/>
          </a:ln>
        </p:spPr>
      </p:pic>
      <p:pic>
        <p:nvPicPr>
          <p:cNvPr id="237570" name="Picture 1" descr="cid:image001.jpg@01C95F97.94CF3E00"/>
          <p:cNvPicPr>
            <a:picLocks noChangeAspect="1" noChangeArrowheads="1"/>
          </p:cNvPicPr>
          <p:nvPr/>
        </p:nvPicPr>
        <p:blipFill>
          <a:blip r:embed="rId12" cstate="print"/>
          <a:srcRect/>
          <a:stretch>
            <a:fillRect/>
          </a:stretch>
        </p:blipFill>
        <p:spPr bwMode="auto">
          <a:xfrm>
            <a:off x="7808304" y="5791199"/>
            <a:ext cx="936116" cy="329184"/>
          </a:xfrm>
          <a:prstGeom prst="rect">
            <a:avLst/>
          </a:prstGeom>
          <a:noFill/>
          <a:ln w="9525">
            <a:noFill/>
            <a:miter lim="800000"/>
            <a:headEnd/>
            <a:tailEnd/>
          </a:ln>
        </p:spPr>
      </p:pic>
      <p:grpSp>
        <p:nvGrpSpPr>
          <p:cNvPr id="58" name="Group 57"/>
          <p:cNvGrpSpPr/>
          <p:nvPr/>
        </p:nvGrpSpPr>
        <p:grpSpPr>
          <a:xfrm>
            <a:off x="584200" y="1027113"/>
            <a:ext cx="8143875" cy="3308350"/>
            <a:chOff x="584200" y="1027113"/>
            <a:chExt cx="8143875" cy="3308350"/>
          </a:xfrm>
        </p:grpSpPr>
        <p:sp>
          <p:nvSpPr>
            <p:cNvPr id="45064" name="Rectangle 218"/>
            <p:cNvSpPr>
              <a:spLocks noChangeArrowheads="1"/>
            </p:cNvSpPr>
            <p:nvPr/>
          </p:nvSpPr>
          <p:spPr bwMode="auto">
            <a:xfrm>
              <a:off x="584200" y="1044575"/>
              <a:ext cx="8143875" cy="3289300"/>
            </a:xfrm>
            <a:prstGeom prst="rect">
              <a:avLst/>
            </a:prstGeom>
            <a:gradFill rotWithShape="1">
              <a:gsLst>
                <a:gs pos="0">
                  <a:schemeClr val="bg1"/>
                </a:gs>
                <a:gs pos="100000">
                  <a:srgbClr val="EAEAEA"/>
                </a:gs>
              </a:gsLst>
              <a:lin ang="5400000" scaled="1"/>
            </a:gradFill>
            <a:ln w="9525" algn="ctr">
              <a:noFill/>
              <a:miter lim="800000"/>
              <a:headEnd/>
              <a:tailEnd/>
            </a:ln>
          </p:spPr>
          <p:txBody>
            <a:bodyPr wrap="none" anchor="ctr"/>
            <a:lstStyle/>
            <a:p>
              <a:pPr algn="l" rtl="0"/>
              <a:endParaRPr lang="en-US"/>
            </a:p>
          </p:txBody>
        </p:sp>
        <p:sp>
          <p:nvSpPr>
            <p:cNvPr id="45066" name="Line 222"/>
            <p:cNvSpPr>
              <a:spLocks noChangeShapeType="1"/>
            </p:cNvSpPr>
            <p:nvPr/>
          </p:nvSpPr>
          <p:spPr bwMode="auto">
            <a:xfrm rot="-5400000">
              <a:off x="4655344" y="-3044031"/>
              <a:ext cx="1587" cy="8143875"/>
            </a:xfrm>
            <a:prstGeom prst="line">
              <a:avLst/>
            </a:prstGeom>
            <a:noFill/>
            <a:ln w="9525">
              <a:solidFill>
                <a:schemeClr val="bg2"/>
              </a:solidFill>
              <a:round/>
              <a:headEnd/>
              <a:tailEnd/>
            </a:ln>
          </p:spPr>
          <p:txBody>
            <a:bodyPr/>
            <a:lstStyle/>
            <a:p>
              <a:endParaRPr lang="en-US"/>
            </a:p>
          </p:txBody>
        </p:sp>
        <p:pic>
          <p:nvPicPr>
            <p:cNvPr id="45073" name="Picture 139" descr="MAP"/>
            <p:cNvPicPr>
              <a:picLocks noChangeAspect="1" noChangeArrowheads="1"/>
            </p:cNvPicPr>
            <p:nvPr/>
          </p:nvPicPr>
          <p:blipFill>
            <a:blip r:embed="rId13" cstate="print"/>
            <a:srcRect/>
            <a:stretch>
              <a:fillRect/>
            </a:stretch>
          </p:blipFill>
          <p:spPr bwMode="auto">
            <a:xfrm>
              <a:off x="1308100" y="1200150"/>
              <a:ext cx="6626225" cy="3022600"/>
            </a:xfrm>
            <a:prstGeom prst="rect">
              <a:avLst/>
            </a:prstGeom>
            <a:noFill/>
            <a:ln w="9525">
              <a:noFill/>
              <a:miter lim="800000"/>
              <a:headEnd/>
              <a:tailEnd/>
            </a:ln>
          </p:spPr>
        </p:pic>
        <p:pic>
          <p:nvPicPr>
            <p:cNvPr id="45074" name="Picture 140" descr="Symbol2"/>
            <p:cNvPicPr>
              <a:picLocks noChangeAspect="1" noChangeArrowheads="1"/>
            </p:cNvPicPr>
            <p:nvPr/>
          </p:nvPicPr>
          <p:blipFill>
            <a:blip r:embed="rId14" cstate="print"/>
            <a:srcRect/>
            <a:stretch>
              <a:fillRect/>
            </a:stretch>
          </p:blipFill>
          <p:spPr bwMode="auto">
            <a:xfrm>
              <a:off x="4562475" y="3671888"/>
              <a:ext cx="153988" cy="150813"/>
            </a:xfrm>
            <a:prstGeom prst="rect">
              <a:avLst/>
            </a:prstGeom>
            <a:noFill/>
            <a:ln w="9525">
              <a:noFill/>
              <a:miter lim="800000"/>
              <a:headEnd/>
              <a:tailEnd/>
            </a:ln>
          </p:spPr>
        </p:pic>
        <p:pic>
          <p:nvPicPr>
            <p:cNvPr id="45075" name="Picture 180" descr="Symbol2"/>
            <p:cNvPicPr>
              <a:picLocks noChangeAspect="1" noChangeArrowheads="1"/>
            </p:cNvPicPr>
            <p:nvPr/>
          </p:nvPicPr>
          <p:blipFill>
            <a:blip r:embed="rId14" cstate="print"/>
            <a:srcRect/>
            <a:stretch>
              <a:fillRect/>
            </a:stretch>
          </p:blipFill>
          <p:spPr bwMode="auto">
            <a:xfrm>
              <a:off x="1809750" y="1854200"/>
              <a:ext cx="153988" cy="150813"/>
            </a:xfrm>
            <a:prstGeom prst="rect">
              <a:avLst/>
            </a:prstGeom>
            <a:noFill/>
            <a:ln w="9525">
              <a:noFill/>
              <a:miter lim="800000"/>
              <a:headEnd/>
              <a:tailEnd/>
            </a:ln>
          </p:spPr>
        </p:pic>
        <p:pic>
          <p:nvPicPr>
            <p:cNvPr id="45076" name="Picture 181" descr="Symbol2"/>
            <p:cNvPicPr>
              <a:picLocks noChangeAspect="1" noChangeArrowheads="1"/>
            </p:cNvPicPr>
            <p:nvPr/>
          </p:nvPicPr>
          <p:blipFill>
            <a:blip r:embed="rId14" cstate="print"/>
            <a:srcRect/>
            <a:stretch>
              <a:fillRect/>
            </a:stretch>
          </p:blipFill>
          <p:spPr bwMode="auto">
            <a:xfrm>
              <a:off x="1701800" y="2006600"/>
              <a:ext cx="153988" cy="150813"/>
            </a:xfrm>
            <a:prstGeom prst="rect">
              <a:avLst/>
            </a:prstGeom>
            <a:noFill/>
            <a:ln w="9525">
              <a:noFill/>
              <a:miter lim="800000"/>
              <a:headEnd/>
              <a:tailEnd/>
            </a:ln>
          </p:spPr>
        </p:pic>
        <p:pic>
          <p:nvPicPr>
            <p:cNvPr id="45077" name="Picture 182" descr="Symbol2"/>
            <p:cNvPicPr>
              <a:picLocks noChangeAspect="1" noChangeArrowheads="1"/>
            </p:cNvPicPr>
            <p:nvPr/>
          </p:nvPicPr>
          <p:blipFill>
            <a:blip r:embed="rId14" cstate="print"/>
            <a:srcRect/>
            <a:stretch>
              <a:fillRect/>
            </a:stretch>
          </p:blipFill>
          <p:spPr bwMode="auto">
            <a:xfrm>
              <a:off x="1743075" y="2159000"/>
              <a:ext cx="153988" cy="150813"/>
            </a:xfrm>
            <a:prstGeom prst="rect">
              <a:avLst/>
            </a:prstGeom>
            <a:noFill/>
            <a:ln w="9525">
              <a:noFill/>
              <a:miter lim="800000"/>
              <a:headEnd/>
              <a:tailEnd/>
            </a:ln>
          </p:spPr>
        </p:pic>
        <p:pic>
          <p:nvPicPr>
            <p:cNvPr id="45078" name="Picture 183" descr="Symbol2"/>
            <p:cNvPicPr>
              <a:picLocks noChangeAspect="1" noChangeArrowheads="1"/>
            </p:cNvPicPr>
            <p:nvPr/>
          </p:nvPicPr>
          <p:blipFill>
            <a:blip r:embed="rId14" cstate="print"/>
            <a:srcRect/>
            <a:stretch>
              <a:fillRect/>
            </a:stretch>
          </p:blipFill>
          <p:spPr bwMode="auto">
            <a:xfrm>
              <a:off x="1871663" y="2409825"/>
              <a:ext cx="153988" cy="150813"/>
            </a:xfrm>
            <a:prstGeom prst="rect">
              <a:avLst/>
            </a:prstGeom>
            <a:noFill/>
            <a:ln w="9525">
              <a:noFill/>
              <a:miter lim="800000"/>
              <a:headEnd/>
              <a:tailEnd/>
            </a:ln>
          </p:spPr>
        </p:pic>
        <p:pic>
          <p:nvPicPr>
            <p:cNvPr id="45079" name="Picture 184" descr="Symbol2"/>
            <p:cNvPicPr>
              <a:picLocks noChangeAspect="1" noChangeArrowheads="1"/>
            </p:cNvPicPr>
            <p:nvPr/>
          </p:nvPicPr>
          <p:blipFill>
            <a:blip r:embed="rId14" cstate="print"/>
            <a:srcRect/>
            <a:stretch>
              <a:fillRect/>
            </a:stretch>
          </p:blipFill>
          <p:spPr bwMode="auto">
            <a:xfrm>
              <a:off x="2063750" y="2219325"/>
              <a:ext cx="153988" cy="150813"/>
            </a:xfrm>
            <a:prstGeom prst="rect">
              <a:avLst/>
            </a:prstGeom>
            <a:noFill/>
            <a:ln w="9525">
              <a:noFill/>
              <a:miter lim="800000"/>
              <a:headEnd/>
              <a:tailEnd/>
            </a:ln>
          </p:spPr>
        </p:pic>
        <p:pic>
          <p:nvPicPr>
            <p:cNvPr id="45080" name="Picture 185" descr="Symbol2"/>
            <p:cNvPicPr>
              <a:picLocks noChangeAspect="1" noChangeArrowheads="1"/>
            </p:cNvPicPr>
            <p:nvPr/>
          </p:nvPicPr>
          <p:blipFill>
            <a:blip r:embed="rId14" cstate="print"/>
            <a:srcRect/>
            <a:stretch>
              <a:fillRect/>
            </a:stretch>
          </p:blipFill>
          <p:spPr bwMode="auto">
            <a:xfrm>
              <a:off x="2022475" y="1747838"/>
              <a:ext cx="153988" cy="150813"/>
            </a:xfrm>
            <a:prstGeom prst="rect">
              <a:avLst/>
            </a:prstGeom>
            <a:noFill/>
            <a:ln w="9525">
              <a:noFill/>
              <a:miter lim="800000"/>
              <a:headEnd/>
              <a:tailEnd/>
            </a:ln>
          </p:spPr>
        </p:pic>
        <p:pic>
          <p:nvPicPr>
            <p:cNvPr id="45081" name="Picture 186" descr="Symbol2"/>
            <p:cNvPicPr>
              <a:picLocks noChangeAspect="1" noChangeArrowheads="1"/>
            </p:cNvPicPr>
            <p:nvPr/>
          </p:nvPicPr>
          <p:blipFill>
            <a:blip r:embed="rId14" cstate="print"/>
            <a:srcRect/>
            <a:stretch>
              <a:fillRect/>
            </a:stretch>
          </p:blipFill>
          <p:spPr bwMode="auto">
            <a:xfrm>
              <a:off x="2312988" y="1679575"/>
              <a:ext cx="153988" cy="150813"/>
            </a:xfrm>
            <a:prstGeom prst="rect">
              <a:avLst/>
            </a:prstGeom>
            <a:noFill/>
            <a:ln w="9525">
              <a:noFill/>
              <a:miter lim="800000"/>
              <a:headEnd/>
              <a:tailEnd/>
            </a:ln>
          </p:spPr>
        </p:pic>
        <p:pic>
          <p:nvPicPr>
            <p:cNvPr id="45082" name="Picture 187" descr="Symbol2"/>
            <p:cNvPicPr>
              <a:picLocks noChangeAspect="1" noChangeArrowheads="1"/>
            </p:cNvPicPr>
            <p:nvPr/>
          </p:nvPicPr>
          <p:blipFill>
            <a:blip r:embed="rId14" cstate="print"/>
            <a:srcRect/>
            <a:stretch>
              <a:fillRect/>
            </a:stretch>
          </p:blipFill>
          <p:spPr bwMode="auto">
            <a:xfrm>
              <a:off x="2343150" y="1936750"/>
              <a:ext cx="153988" cy="150813"/>
            </a:xfrm>
            <a:prstGeom prst="rect">
              <a:avLst/>
            </a:prstGeom>
            <a:noFill/>
            <a:ln w="9525">
              <a:noFill/>
              <a:miter lim="800000"/>
              <a:headEnd/>
              <a:tailEnd/>
            </a:ln>
          </p:spPr>
        </p:pic>
        <p:pic>
          <p:nvPicPr>
            <p:cNvPr id="45083" name="Picture 188" descr="Symbol2"/>
            <p:cNvPicPr>
              <a:picLocks noChangeAspect="1" noChangeArrowheads="1"/>
            </p:cNvPicPr>
            <p:nvPr/>
          </p:nvPicPr>
          <p:blipFill>
            <a:blip r:embed="rId14" cstate="print"/>
            <a:srcRect/>
            <a:stretch>
              <a:fillRect/>
            </a:stretch>
          </p:blipFill>
          <p:spPr bwMode="auto">
            <a:xfrm>
              <a:off x="2601913" y="2143125"/>
              <a:ext cx="153988" cy="150813"/>
            </a:xfrm>
            <a:prstGeom prst="rect">
              <a:avLst/>
            </a:prstGeom>
            <a:noFill/>
            <a:ln w="9525">
              <a:noFill/>
              <a:miter lim="800000"/>
              <a:headEnd/>
              <a:tailEnd/>
            </a:ln>
          </p:spPr>
        </p:pic>
        <p:pic>
          <p:nvPicPr>
            <p:cNvPr id="45084" name="Picture 189" descr="Symbol2"/>
            <p:cNvPicPr>
              <a:picLocks noChangeAspect="1" noChangeArrowheads="1"/>
            </p:cNvPicPr>
            <p:nvPr/>
          </p:nvPicPr>
          <p:blipFill>
            <a:blip r:embed="rId14" cstate="print"/>
            <a:srcRect/>
            <a:stretch>
              <a:fillRect/>
            </a:stretch>
          </p:blipFill>
          <p:spPr bwMode="auto">
            <a:xfrm>
              <a:off x="2427288" y="2265363"/>
              <a:ext cx="153988" cy="150813"/>
            </a:xfrm>
            <a:prstGeom prst="rect">
              <a:avLst/>
            </a:prstGeom>
            <a:noFill/>
            <a:ln w="9525">
              <a:noFill/>
              <a:miter lim="800000"/>
              <a:headEnd/>
              <a:tailEnd/>
            </a:ln>
          </p:spPr>
        </p:pic>
        <p:pic>
          <p:nvPicPr>
            <p:cNvPr id="45085" name="Picture 190" descr="Symbol2"/>
            <p:cNvPicPr>
              <a:picLocks noChangeAspect="1" noChangeArrowheads="1"/>
            </p:cNvPicPr>
            <p:nvPr/>
          </p:nvPicPr>
          <p:blipFill>
            <a:blip r:embed="rId14" cstate="print"/>
            <a:srcRect/>
            <a:stretch>
              <a:fillRect/>
            </a:stretch>
          </p:blipFill>
          <p:spPr bwMode="auto">
            <a:xfrm>
              <a:off x="2832100" y="1914525"/>
              <a:ext cx="153988" cy="150813"/>
            </a:xfrm>
            <a:prstGeom prst="rect">
              <a:avLst/>
            </a:prstGeom>
            <a:noFill/>
            <a:ln w="9525">
              <a:noFill/>
              <a:miter lim="800000"/>
              <a:headEnd/>
              <a:tailEnd/>
            </a:ln>
          </p:spPr>
        </p:pic>
        <p:pic>
          <p:nvPicPr>
            <p:cNvPr id="45086" name="Picture 191" descr="Symbol2"/>
            <p:cNvPicPr>
              <a:picLocks noChangeAspect="1" noChangeArrowheads="1"/>
            </p:cNvPicPr>
            <p:nvPr/>
          </p:nvPicPr>
          <p:blipFill>
            <a:blip r:embed="rId14" cstate="print"/>
            <a:srcRect/>
            <a:stretch>
              <a:fillRect/>
            </a:stretch>
          </p:blipFill>
          <p:spPr bwMode="auto">
            <a:xfrm>
              <a:off x="3132900" y="3460496"/>
              <a:ext cx="153988" cy="150813"/>
            </a:xfrm>
            <a:prstGeom prst="rect">
              <a:avLst/>
            </a:prstGeom>
            <a:noFill/>
            <a:ln w="9525">
              <a:noFill/>
              <a:miter lim="800000"/>
              <a:headEnd/>
              <a:tailEnd/>
            </a:ln>
          </p:spPr>
        </p:pic>
        <p:pic>
          <p:nvPicPr>
            <p:cNvPr id="45087" name="Picture 192" descr="Symbol2"/>
            <p:cNvPicPr>
              <a:picLocks noChangeAspect="1" noChangeArrowheads="1"/>
            </p:cNvPicPr>
            <p:nvPr/>
          </p:nvPicPr>
          <p:blipFill>
            <a:blip r:embed="rId14" cstate="print"/>
            <a:srcRect/>
            <a:stretch>
              <a:fillRect/>
            </a:stretch>
          </p:blipFill>
          <p:spPr bwMode="auto">
            <a:xfrm>
              <a:off x="2663825" y="3683572"/>
              <a:ext cx="153988" cy="150813"/>
            </a:xfrm>
            <a:prstGeom prst="rect">
              <a:avLst/>
            </a:prstGeom>
            <a:noFill/>
            <a:ln w="9525">
              <a:noFill/>
              <a:miter lim="800000"/>
              <a:headEnd/>
              <a:tailEnd/>
            </a:ln>
          </p:spPr>
        </p:pic>
        <p:pic>
          <p:nvPicPr>
            <p:cNvPr id="45088" name="Picture 193" descr="Symbol2"/>
            <p:cNvPicPr>
              <a:picLocks noChangeAspect="1" noChangeArrowheads="1"/>
            </p:cNvPicPr>
            <p:nvPr/>
          </p:nvPicPr>
          <p:blipFill>
            <a:blip r:embed="rId14" cstate="print"/>
            <a:srcRect/>
            <a:stretch>
              <a:fillRect/>
            </a:stretch>
          </p:blipFill>
          <p:spPr bwMode="auto">
            <a:xfrm>
              <a:off x="2871089" y="3840290"/>
              <a:ext cx="153988" cy="150813"/>
            </a:xfrm>
            <a:prstGeom prst="rect">
              <a:avLst/>
            </a:prstGeom>
            <a:noFill/>
            <a:ln w="9525">
              <a:noFill/>
              <a:miter lim="800000"/>
              <a:headEnd/>
              <a:tailEnd/>
            </a:ln>
          </p:spPr>
        </p:pic>
        <p:pic>
          <p:nvPicPr>
            <p:cNvPr id="45089" name="Picture 194" descr="Symbol2"/>
            <p:cNvPicPr>
              <a:picLocks noChangeAspect="1" noChangeArrowheads="1"/>
            </p:cNvPicPr>
            <p:nvPr/>
          </p:nvPicPr>
          <p:blipFill>
            <a:blip r:embed="rId14" cstate="print"/>
            <a:srcRect/>
            <a:stretch>
              <a:fillRect/>
            </a:stretch>
          </p:blipFill>
          <p:spPr bwMode="auto">
            <a:xfrm>
              <a:off x="4129088" y="2003425"/>
              <a:ext cx="153988" cy="150813"/>
            </a:xfrm>
            <a:prstGeom prst="rect">
              <a:avLst/>
            </a:prstGeom>
            <a:noFill/>
            <a:ln w="9525">
              <a:noFill/>
              <a:miter lim="800000"/>
              <a:headEnd/>
              <a:tailEnd/>
            </a:ln>
          </p:spPr>
        </p:pic>
        <p:pic>
          <p:nvPicPr>
            <p:cNvPr id="45090" name="Picture 195" descr="Symbol2"/>
            <p:cNvPicPr>
              <a:picLocks noChangeAspect="1" noChangeArrowheads="1"/>
            </p:cNvPicPr>
            <p:nvPr/>
          </p:nvPicPr>
          <p:blipFill>
            <a:blip r:embed="rId14" cstate="print"/>
            <a:srcRect/>
            <a:stretch>
              <a:fillRect/>
            </a:stretch>
          </p:blipFill>
          <p:spPr bwMode="auto">
            <a:xfrm>
              <a:off x="4219575" y="1889125"/>
              <a:ext cx="153988" cy="150813"/>
            </a:xfrm>
            <a:prstGeom prst="rect">
              <a:avLst/>
            </a:prstGeom>
            <a:noFill/>
            <a:ln w="9525">
              <a:noFill/>
              <a:miter lim="800000"/>
              <a:headEnd/>
              <a:tailEnd/>
            </a:ln>
          </p:spPr>
        </p:pic>
        <p:pic>
          <p:nvPicPr>
            <p:cNvPr id="45091" name="Picture 196" descr="Symbol2"/>
            <p:cNvPicPr>
              <a:picLocks noChangeAspect="1" noChangeArrowheads="1"/>
            </p:cNvPicPr>
            <p:nvPr/>
          </p:nvPicPr>
          <p:blipFill>
            <a:blip r:embed="rId14" cstate="print"/>
            <a:srcRect/>
            <a:stretch>
              <a:fillRect/>
            </a:stretch>
          </p:blipFill>
          <p:spPr bwMode="auto">
            <a:xfrm>
              <a:off x="4227513" y="1638300"/>
              <a:ext cx="153988" cy="150813"/>
            </a:xfrm>
            <a:prstGeom prst="rect">
              <a:avLst/>
            </a:prstGeom>
            <a:noFill/>
            <a:ln w="9525">
              <a:noFill/>
              <a:miter lim="800000"/>
              <a:headEnd/>
              <a:tailEnd/>
            </a:ln>
          </p:spPr>
        </p:pic>
        <p:pic>
          <p:nvPicPr>
            <p:cNvPr id="45092" name="Picture 197" descr="Symbol2"/>
            <p:cNvPicPr>
              <a:picLocks noChangeAspect="1" noChangeArrowheads="1"/>
            </p:cNvPicPr>
            <p:nvPr/>
          </p:nvPicPr>
          <p:blipFill>
            <a:blip r:embed="rId14" cstate="print"/>
            <a:srcRect/>
            <a:stretch>
              <a:fillRect/>
            </a:stretch>
          </p:blipFill>
          <p:spPr bwMode="auto">
            <a:xfrm>
              <a:off x="4624388" y="1423988"/>
              <a:ext cx="153988" cy="150813"/>
            </a:xfrm>
            <a:prstGeom prst="rect">
              <a:avLst/>
            </a:prstGeom>
            <a:noFill/>
            <a:ln w="9525">
              <a:noFill/>
              <a:miter lim="800000"/>
              <a:headEnd/>
              <a:tailEnd/>
            </a:ln>
          </p:spPr>
        </p:pic>
        <p:pic>
          <p:nvPicPr>
            <p:cNvPr id="45093" name="Picture 198" descr="Symbol2"/>
            <p:cNvPicPr>
              <a:picLocks noChangeAspect="1" noChangeArrowheads="1"/>
            </p:cNvPicPr>
            <p:nvPr/>
          </p:nvPicPr>
          <p:blipFill>
            <a:blip r:embed="rId14" cstate="print"/>
            <a:srcRect/>
            <a:stretch>
              <a:fillRect/>
            </a:stretch>
          </p:blipFill>
          <p:spPr bwMode="auto">
            <a:xfrm>
              <a:off x="4456113" y="1538288"/>
              <a:ext cx="153988" cy="150813"/>
            </a:xfrm>
            <a:prstGeom prst="rect">
              <a:avLst/>
            </a:prstGeom>
            <a:noFill/>
            <a:ln w="9525">
              <a:noFill/>
              <a:miter lim="800000"/>
              <a:headEnd/>
              <a:tailEnd/>
            </a:ln>
          </p:spPr>
        </p:pic>
        <p:pic>
          <p:nvPicPr>
            <p:cNvPr id="45094" name="Picture 199" descr="Symbol2"/>
            <p:cNvPicPr>
              <a:picLocks noChangeAspect="1" noChangeArrowheads="1"/>
            </p:cNvPicPr>
            <p:nvPr/>
          </p:nvPicPr>
          <p:blipFill>
            <a:blip r:embed="rId14" cstate="print"/>
            <a:srcRect/>
            <a:stretch>
              <a:fillRect/>
            </a:stretch>
          </p:blipFill>
          <p:spPr bwMode="auto">
            <a:xfrm>
              <a:off x="4395788" y="1722438"/>
              <a:ext cx="153988" cy="150813"/>
            </a:xfrm>
            <a:prstGeom prst="rect">
              <a:avLst/>
            </a:prstGeom>
            <a:noFill/>
            <a:ln w="9525">
              <a:noFill/>
              <a:miter lim="800000"/>
              <a:headEnd/>
              <a:tailEnd/>
            </a:ln>
          </p:spPr>
        </p:pic>
        <p:pic>
          <p:nvPicPr>
            <p:cNvPr id="45095" name="Picture 200" descr="Symbol2"/>
            <p:cNvPicPr>
              <a:picLocks noChangeAspect="1" noChangeArrowheads="1"/>
            </p:cNvPicPr>
            <p:nvPr/>
          </p:nvPicPr>
          <p:blipFill>
            <a:blip r:embed="rId14" cstate="print"/>
            <a:srcRect/>
            <a:stretch>
              <a:fillRect/>
            </a:stretch>
          </p:blipFill>
          <p:spPr bwMode="auto">
            <a:xfrm>
              <a:off x="4410075" y="1851025"/>
              <a:ext cx="153988" cy="150813"/>
            </a:xfrm>
            <a:prstGeom prst="rect">
              <a:avLst/>
            </a:prstGeom>
            <a:noFill/>
            <a:ln w="9525">
              <a:noFill/>
              <a:miter lim="800000"/>
              <a:headEnd/>
              <a:tailEnd/>
            </a:ln>
          </p:spPr>
        </p:pic>
        <p:pic>
          <p:nvPicPr>
            <p:cNvPr id="45096" name="Picture 201" descr="Symbol2"/>
            <p:cNvPicPr>
              <a:picLocks noChangeAspect="1" noChangeArrowheads="1"/>
            </p:cNvPicPr>
            <p:nvPr/>
          </p:nvPicPr>
          <p:blipFill>
            <a:blip r:embed="rId14" cstate="print"/>
            <a:srcRect/>
            <a:stretch>
              <a:fillRect/>
            </a:stretch>
          </p:blipFill>
          <p:spPr bwMode="auto">
            <a:xfrm>
              <a:off x="4548188" y="1706563"/>
              <a:ext cx="153988" cy="150813"/>
            </a:xfrm>
            <a:prstGeom prst="rect">
              <a:avLst/>
            </a:prstGeom>
            <a:noFill/>
            <a:ln w="9525">
              <a:noFill/>
              <a:miter lim="800000"/>
              <a:headEnd/>
              <a:tailEnd/>
            </a:ln>
          </p:spPr>
        </p:pic>
        <p:pic>
          <p:nvPicPr>
            <p:cNvPr id="45097" name="Picture 202" descr="Symbol2"/>
            <p:cNvPicPr>
              <a:picLocks noChangeAspect="1" noChangeArrowheads="1"/>
            </p:cNvPicPr>
            <p:nvPr/>
          </p:nvPicPr>
          <p:blipFill>
            <a:blip r:embed="rId14" cstate="print"/>
            <a:srcRect/>
            <a:stretch>
              <a:fillRect/>
            </a:stretch>
          </p:blipFill>
          <p:spPr bwMode="auto">
            <a:xfrm>
              <a:off x="4600575" y="1790700"/>
              <a:ext cx="153988" cy="150813"/>
            </a:xfrm>
            <a:prstGeom prst="rect">
              <a:avLst/>
            </a:prstGeom>
            <a:noFill/>
            <a:ln w="9525">
              <a:noFill/>
              <a:miter lim="800000"/>
              <a:headEnd/>
              <a:tailEnd/>
            </a:ln>
          </p:spPr>
        </p:pic>
        <p:pic>
          <p:nvPicPr>
            <p:cNvPr id="45098" name="Picture 203" descr="Symbol2"/>
            <p:cNvPicPr>
              <a:picLocks noChangeAspect="1" noChangeArrowheads="1"/>
            </p:cNvPicPr>
            <p:nvPr/>
          </p:nvPicPr>
          <p:blipFill>
            <a:blip r:embed="rId14" cstate="print"/>
            <a:srcRect/>
            <a:stretch>
              <a:fillRect/>
            </a:stretch>
          </p:blipFill>
          <p:spPr bwMode="auto">
            <a:xfrm>
              <a:off x="4692650" y="1866900"/>
              <a:ext cx="153988" cy="150813"/>
            </a:xfrm>
            <a:prstGeom prst="rect">
              <a:avLst/>
            </a:prstGeom>
            <a:noFill/>
            <a:ln w="9525">
              <a:noFill/>
              <a:miter lim="800000"/>
              <a:headEnd/>
              <a:tailEnd/>
            </a:ln>
          </p:spPr>
        </p:pic>
        <p:pic>
          <p:nvPicPr>
            <p:cNvPr id="45099" name="Picture 204" descr="Symbol2"/>
            <p:cNvPicPr>
              <a:picLocks noChangeAspect="1" noChangeArrowheads="1"/>
            </p:cNvPicPr>
            <p:nvPr/>
          </p:nvPicPr>
          <p:blipFill>
            <a:blip r:embed="rId14" cstate="print"/>
            <a:srcRect/>
            <a:stretch>
              <a:fillRect/>
            </a:stretch>
          </p:blipFill>
          <p:spPr bwMode="auto">
            <a:xfrm>
              <a:off x="4554538" y="1951038"/>
              <a:ext cx="153988" cy="150813"/>
            </a:xfrm>
            <a:prstGeom prst="rect">
              <a:avLst/>
            </a:prstGeom>
            <a:noFill/>
            <a:ln w="9525">
              <a:noFill/>
              <a:miter lim="800000"/>
              <a:headEnd/>
              <a:tailEnd/>
            </a:ln>
          </p:spPr>
        </p:pic>
        <p:pic>
          <p:nvPicPr>
            <p:cNvPr id="45100" name="Picture 205" descr="Symbol2"/>
            <p:cNvPicPr>
              <a:picLocks noChangeAspect="1" noChangeArrowheads="1"/>
            </p:cNvPicPr>
            <p:nvPr/>
          </p:nvPicPr>
          <p:blipFill>
            <a:blip r:embed="rId14" cstate="print"/>
            <a:srcRect/>
            <a:stretch>
              <a:fillRect/>
            </a:stretch>
          </p:blipFill>
          <p:spPr bwMode="auto">
            <a:xfrm>
              <a:off x="4821238" y="1760538"/>
              <a:ext cx="153988" cy="150813"/>
            </a:xfrm>
            <a:prstGeom prst="rect">
              <a:avLst/>
            </a:prstGeom>
            <a:noFill/>
            <a:ln w="9525">
              <a:noFill/>
              <a:miter lim="800000"/>
              <a:headEnd/>
              <a:tailEnd/>
            </a:ln>
          </p:spPr>
        </p:pic>
        <p:pic>
          <p:nvPicPr>
            <p:cNvPr id="45101" name="Picture 206" descr="Symbol2"/>
            <p:cNvPicPr>
              <a:picLocks noChangeAspect="1" noChangeArrowheads="1"/>
            </p:cNvPicPr>
            <p:nvPr/>
          </p:nvPicPr>
          <p:blipFill>
            <a:blip r:embed="rId14" cstate="print"/>
            <a:srcRect/>
            <a:stretch>
              <a:fillRect/>
            </a:stretch>
          </p:blipFill>
          <p:spPr bwMode="auto">
            <a:xfrm>
              <a:off x="4829175" y="2201863"/>
              <a:ext cx="153988" cy="150813"/>
            </a:xfrm>
            <a:prstGeom prst="rect">
              <a:avLst/>
            </a:prstGeom>
            <a:noFill/>
            <a:ln w="9525">
              <a:noFill/>
              <a:miter lim="800000"/>
              <a:headEnd/>
              <a:tailEnd/>
            </a:ln>
          </p:spPr>
        </p:pic>
        <p:pic>
          <p:nvPicPr>
            <p:cNvPr id="45102" name="Picture 207" descr="Symbol2"/>
            <p:cNvPicPr>
              <a:picLocks noChangeAspect="1" noChangeArrowheads="1"/>
            </p:cNvPicPr>
            <p:nvPr/>
          </p:nvPicPr>
          <p:blipFill>
            <a:blip r:embed="rId14" cstate="print"/>
            <a:srcRect/>
            <a:stretch>
              <a:fillRect/>
            </a:stretch>
          </p:blipFill>
          <p:spPr bwMode="auto">
            <a:xfrm>
              <a:off x="5149850" y="1600200"/>
              <a:ext cx="153988" cy="150813"/>
            </a:xfrm>
            <a:prstGeom prst="rect">
              <a:avLst/>
            </a:prstGeom>
            <a:noFill/>
            <a:ln w="9525">
              <a:noFill/>
              <a:miter lim="800000"/>
              <a:headEnd/>
              <a:tailEnd/>
            </a:ln>
          </p:spPr>
        </p:pic>
        <p:pic>
          <p:nvPicPr>
            <p:cNvPr id="45103" name="Picture 208" descr="Symbol2"/>
            <p:cNvPicPr>
              <a:picLocks noChangeAspect="1" noChangeArrowheads="1"/>
            </p:cNvPicPr>
            <p:nvPr/>
          </p:nvPicPr>
          <p:blipFill>
            <a:blip r:embed="rId14" cstate="print"/>
            <a:srcRect/>
            <a:stretch>
              <a:fillRect/>
            </a:stretch>
          </p:blipFill>
          <p:spPr bwMode="auto">
            <a:xfrm>
              <a:off x="5500688" y="1820863"/>
              <a:ext cx="153988" cy="150813"/>
            </a:xfrm>
            <a:prstGeom prst="rect">
              <a:avLst/>
            </a:prstGeom>
            <a:noFill/>
            <a:ln w="9525">
              <a:noFill/>
              <a:miter lim="800000"/>
              <a:headEnd/>
              <a:tailEnd/>
            </a:ln>
          </p:spPr>
        </p:pic>
        <p:pic>
          <p:nvPicPr>
            <p:cNvPr id="45104" name="Picture 209" descr="Symbol2"/>
            <p:cNvPicPr>
              <a:picLocks noChangeAspect="1" noChangeArrowheads="1"/>
            </p:cNvPicPr>
            <p:nvPr/>
          </p:nvPicPr>
          <p:blipFill>
            <a:blip r:embed="rId14" cstate="print"/>
            <a:srcRect/>
            <a:stretch>
              <a:fillRect/>
            </a:stretch>
          </p:blipFill>
          <p:spPr bwMode="auto">
            <a:xfrm>
              <a:off x="5938012" y="2475294"/>
              <a:ext cx="153988" cy="150813"/>
            </a:xfrm>
            <a:prstGeom prst="rect">
              <a:avLst/>
            </a:prstGeom>
            <a:noFill/>
            <a:ln w="9525">
              <a:noFill/>
              <a:miter lim="800000"/>
              <a:headEnd/>
              <a:tailEnd/>
            </a:ln>
          </p:spPr>
        </p:pic>
        <p:pic>
          <p:nvPicPr>
            <p:cNvPr id="45105" name="Picture 210" descr="Symbol2"/>
            <p:cNvPicPr>
              <a:picLocks noChangeAspect="1" noChangeArrowheads="1"/>
            </p:cNvPicPr>
            <p:nvPr/>
          </p:nvPicPr>
          <p:blipFill>
            <a:blip r:embed="rId14" cstate="print"/>
            <a:srcRect/>
            <a:stretch>
              <a:fillRect/>
            </a:stretch>
          </p:blipFill>
          <p:spPr bwMode="auto">
            <a:xfrm>
              <a:off x="6654927" y="2233613"/>
              <a:ext cx="153988" cy="150813"/>
            </a:xfrm>
            <a:prstGeom prst="rect">
              <a:avLst/>
            </a:prstGeom>
            <a:noFill/>
            <a:ln w="9525">
              <a:noFill/>
              <a:miter lim="800000"/>
              <a:headEnd/>
              <a:tailEnd/>
            </a:ln>
          </p:spPr>
        </p:pic>
        <p:pic>
          <p:nvPicPr>
            <p:cNvPr id="45106" name="Picture 211" descr="Symbol2"/>
            <p:cNvPicPr>
              <a:picLocks noChangeAspect="1" noChangeArrowheads="1"/>
            </p:cNvPicPr>
            <p:nvPr/>
          </p:nvPicPr>
          <p:blipFill>
            <a:blip r:embed="rId14" cstate="print"/>
            <a:srcRect/>
            <a:stretch>
              <a:fillRect/>
            </a:stretch>
          </p:blipFill>
          <p:spPr bwMode="auto">
            <a:xfrm>
              <a:off x="6839903" y="2197354"/>
              <a:ext cx="153988" cy="150813"/>
            </a:xfrm>
            <a:prstGeom prst="rect">
              <a:avLst/>
            </a:prstGeom>
            <a:noFill/>
            <a:ln w="9525">
              <a:noFill/>
              <a:miter lim="800000"/>
              <a:headEnd/>
              <a:tailEnd/>
            </a:ln>
          </p:spPr>
        </p:pic>
        <p:pic>
          <p:nvPicPr>
            <p:cNvPr id="45107" name="Picture 212" descr="Symbol2"/>
            <p:cNvPicPr>
              <a:picLocks noChangeAspect="1" noChangeArrowheads="1"/>
            </p:cNvPicPr>
            <p:nvPr/>
          </p:nvPicPr>
          <p:blipFill>
            <a:blip r:embed="rId14" cstate="print"/>
            <a:srcRect/>
            <a:stretch>
              <a:fillRect/>
            </a:stretch>
          </p:blipFill>
          <p:spPr bwMode="auto">
            <a:xfrm>
              <a:off x="6994525" y="2139950"/>
              <a:ext cx="153988" cy="150813"/>
            </a:xfrm>
            <a:prstGeom prst="rect">
              <a:avLst/>
            </a:prstGeom>
            <a:noFill/>
            <a:ln w="9525">
              <a:noFill/>
              <a:miter lim="800000"/>
              <a:headEnd/>
              <a:tailEnd/>
            </a:ln>
          </p:spPr>
        </p:pic>
        <p:pic>
          <p:nvPicPr>
            <p:cNvPr id="45108" name="Picture 213" descr="Symbol2"/>
            <p:cNvPicPr>
              <a:picLocks noChangeAspect="1" noChangeArrowheads="1"/>
            </p:cNvPicPr>
            <p:nvPr/>
          </p:nvPicPr>
          <p:blipFill>
            <a:blip r:embed="rId14" cstate="print"/>
            <a:srcRect/>
            <a:stretch>
              <a:fillRect/>
            </a:stretch>
          </p:blipFill>
          <p:spPr bwMode="auto">
            <a:xfrm>
              <a:off x="6557709" y="2975483"/>
              <a:ext cx="153988" cy="150813"/>
            </a:xfrm>
            <a:prstGeom prst="rect">
              <a:avLst/>
            </a:prstGeom>
            <a:noFill/>
            <a:ln w="9525">
              <a:noFill/>
              <a:miter lim="800000"/>
              <a:headEnd/>
              <a:tailEnd/>
            </a:ln>
          </p:spPr>
        </p:pic>
        <p:pic>
          <p:nvPicPr>
            <p:cNvPr id="45109" name="Picture 214" descr="Symbol2"/>
            <p:cNvPicPr>
              <a:picLocks noChangeAspect="1" noChangeArrowheads="1"/>
            </p:cNvPicPr>
            <p:nvPr/>
          </p:nvPicPr>
          <p:blipFill>
            <a:blip r:embed="rId14" cstate="print"/>
            <a:srcRect/>
            <a:stretch>
              <a:fillRect/>
            </a:stretch>
          </p:blipFill>
          <p:spPr bwMode="auto">
            <a:xfrm>
              <a:off x="7647686" y="3812096"/>
              <a:ext cx="153988" cy="150813"/>
            </a:xfrm>
            <a:prstGeom prst="rect">
              <a:avLst/>
            </a:prstGeom>
            <a:noFill/>
            <a:ln w="9525">
              <a:noFill/>
              <a:miter lim="800000"/>
              <a:headEnd/>
              <a:tailEnd/>
            </a:ln>
          </p:spPr>
        </p:pic>
        <p:pic>
          <p:nvPicPr>
            <p:cNvPr id="45110" name="Picture 215" descr="Symbol2"/>
            <p:cNvPicPr>
              <a:picLocks noChangeAspect="1" noChangeArrowheads="1"/>
            </p:cNvPicPr>
            <p:nvPr/>
          </p:nvPicPr>
          <p:blipFill>
            <a:blip r:embed="rId14" cstate="print"/>
            <a:srcRect/>
            <a:stretch>
              <a:fillRect/>
            </a:stretch>
          </p:blipFill>
          <p:spPr bwMode="auto">
            <a:xfrm>
              <a:off x="7313613" y="3617913"/>
              <a:ext cx="153988" cy="150813"/>
            </a:xfrm>
            <a:prstGeom prst="rect">
              <a:avLst/>
            </a:prstGeom>
            <a:noFill/>
            <a:ln w="9525">
              <a:noFill/>
              <a:miter lim="800000"/>
              <a:headEnd/>
              <a:tailEnd/>
            </a:ln>
          </p:spPr>
        </p:pic>
        <p:sp>
          <p:nvSpPr>
            <p:cNvPr id="45069" name="Line 223"/>
            <p:cNvSpPr>
              <a:spLocks noChangeShapeType="1"/>
            </p:cNvSpPr>
            <p:nvPr/>
          </p:nvSpPr>
          <p:spPr bwMode="auto">
            <a:xfrm rot="-5400000">
              <a:off x="4655344" y="262731"/>
              <a:ext cx="1588" cy="8143875"/>
            </a:xfrm>
            <a:prstGeom prst="line">
              <a:avLst/>
            </a:prstGeom>
            <a:noFill/>
            <a:ln w="9525">
              <a:solidFill>
                <a:schemeClr val="bg2"/>
              </a:solidFill>
              <a:round/>
              <a:headEnd/>
              <a:tailEnd/>
            </a:ln>
          </p:spPr>
          <p:txBody>
            <a:bodyPr/>
            <a:lstStyle/>
            <a:p>
              <a:endParaRPr lang="en-US"/>
            </a:p>
          </p:txBody>
        </p:sp>
      </p:grpSp>
      <p:pic>
        <p:nvPicPr>
          <p:cNvPr id="56" name="Picture 55" descr="google_logo.jpg"/>
          <p:cNvPicPr>
            <a:picLocks noChangeAspect="1"/>
          </p:cNvPicPr>
          <p:nvPr/>
        </p:nvPicPr>
        <p:blipFill>
          <a:blip r:embed="rId15" cstate="print"/>
          <a:stretch>
            <a:fillRect/>
          </a:stretch>
        </p:blipFill>
        <p:spPr>
          <a:xfrm>
            <a:off x="1953491" y="4779819"/>
            <a:ext cx="1000298" cy="416790"/>
          </a:xfrm>
          <a:prstGeom prst="rect">
            <a:avLst/>
          </a:prstGeom>
        </p:spPr>
      </p:pic>
      <p:pic>
        <p:nvPicPr>
          <p:cNvPr id="57" name="Picture 56" descr="Adobe.jpg"/>
          <p:cNvPicPr>
            <a:picLocks noChangeAspect="1"/>
          </p:cNvPicPr>
          <p:nvPr/>
        </p:nvPicPr>
        <p:blipFill>
          <a:blip r:embed="rId16" cstate="print"/>
          <a:srcRect l="19701" t="5303" r="24986" b="-8608"/>
          <a:stretch>
            <a:fillRect/>
          </a:stretch>
        </p:blipFill>
        <p:spPr>
          <a:xfrm>
            <a:off x="775854" y="5098472"/>
            <a:ext cx="498763" cy="704137"/>
          </a:xfrm>
          <a:prstGeom prst="rect">
            <a:avLst/>
          </a:prstGeom>
        </p:spPr>
      </p:pic>
      <p:pic>
        <p:nvPicPr>
          <p:cNvPr id="59" name="Picture 58" descr="Roche.jpg"/>
          <p:cNvPicPr>
            <a:picLocks noChangeAspect="1"/>
          </p:cNvPicPr>
          <p:nvPr/>
        </p:nvPicPr>
        <p:blipFill>
          <a:blip r:embed="rId17" cstate="print"/>
          <a:stretch>
            <a:fillRect/>
          </a:stretch>
        </p:blipFill>
        <p:spPr>
          <a:xfrm>
            <a:off x="5902036" y="5181599"/>
            <a:ext cx="933122" cy="53946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0"/>
          </p:nvPr>
        </p:nvSpPr>
        <p:spPr>
          <a:noFill/>
        </p:spPr>
        <p:txBody>
          <a:bodyPr/>
          <a:lstStyle/>
          <a:p>
            <a:fld id="{EA222E30-4A06-41F5-90DE-CB562BFF12A5}" type="slidenum">
              <a:rPr lang="he-IL" smtClean="0"/>
              <a:pPr/>
              <a:t>25</a:t>
            </a:fld>
            <a:endParaRPr lang="en-US" smtClean="0"/>
          </a:p>
        </p:txBody>
      </p:sp>
      <p:sp>
        <p:nvSpPr>
          <p:cNvPr id="49155" name="Rectangle 3"/>
          <p:cNvSpPr>
            <a:spLocks noChangeArrowheads="1"/>
          </p:cNvSpPr>
          <p:nvPr/>
        </p:nvSpPr>
        <p:spPr bwMode="auto">
          <a:xfrm>
            <a:off x="3116263" y="3397250"/>
            <a:ext cx="5518150" cy="2535238"/>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49156" name="Line 6"/>
          <p:cNvSpPr>
            <a:spLocks noChangeShapeType="1"/>
          </p:cNvSpPr>
          <p:nvPr/>
        </p:nvSpPr>
        <p:spPr bwMode="auto">
          <a:xfrm rot="-5400000">
            <a:off x="5875338" y="3170238"/>
            <a:ext cx="0" cy="5518150"/>
          </a:xfrm>
          <a:prstGeom prst="line">
            <a:avLst/>
          </a:prstGeom>
          <a:noFill/>
          <a:ln w="9525">
            <a:solidFill>
              <a:schemeClr val="bg2"/>
            </a:solidFill>
            <a:round/>
            <a:headEnd/>
            <a:tailEnd/>
          </a:ln>
        </p:spPr>
        <p:txBody>
          <a:bodyPr/>
          <a:lstStyle/>
          <a:p>
            <a:endParaRPr lang="en-US"/>
          </a:p>
        </p:txBody>
      </p:sp>
      <p:sp>
        <p:nvSpPr>
          <p:cNvPr id="49157" name="Rectangle 8"/>
          <p:cNvSpPr>
            <a:spLocks noGrp="1" noChangeArrowheads="1"/>
          </p:cNvSpPr>
          <p:nvPr>
            <p:ph type="title" idx="4294967295"/>
          </p:nvPr>
        </p:nvSpPr>
        <p:spPr/>
        <p:txBody>
          <a:bodyPr/>
          <a:lstStyle/>
          <a:p>
            <a:pPr eaLnBrk="1" hangingPunct="1"/>
            <a:r>
              <a:rPr lang="en-US" smtClean="0"/>
              <a:t>Success Stories - Exelon</a:t>
            </a:r>
          </a:p>
        </p:txBody>
      </p:sp>
      <p:sp>
        <p:nvSpPr>
          <p:cNvPr id="49158" name="Line 9"/>
          <p:cNvSpPr>
            <a:spLocks noChangeShapeType="1"/>
          </p:cNvSpPr>
          <p:nvPr/>
        </p:nvSpPr>
        <p:spPr bwMode="auto">
          <a:xfrm rot="10800000">
            <a:off x="2744788" y="1163638"/>
            <a:ext cx="0" cy="4852987"/>
          </a:xfrm>
          <a:prstGeom prst="line">
            <a:avLst/>
          </a:prstGeom>
          <a:noFill/>
          <a:ln w="9525">
            <a:solidFill>
              <a:schemeClr val="bg2"/>
            </a:solidFill>
            <a:prstDash val="dash"/>
            <a:round/>
            <a:headEnd/>
            <a:tailEnd/>
          </a:ln>
        </p:spPr>
        <p:txBody>
          <a:bodyPr/>
          <a:lstStyle/>
          <a:p>
            <a:endParaRPr lang="en-US"/>
          </a:p>
        </p:txBody>
      </p:sp>
      <p:sp>
        <p:nvSpPr>
          <p:cNvPr id="49159" name="Rectangle 8"/>
          <p:cNvSpPr>
            <a:spLocks noChangeArrowheads="1"/>
          </p:cNvSpPr>
          <p:nvPr/>
        </p:nvSpPr>
        <p:spPr bwMode="auto">
          <a:xfrm>
            <a:off x="3124201" y="3519488"/>
            <a:ext cx="5524500" cy="2012859"/>
          </a:xfrm>
          <a:prstGeom prst="rect">
            <a:avLst/>
          </a:prstGeom>
          <a:noFill/>
          <a:ln w="9525">
            <a:noFill/>
            <a:miter lim="800000"/>
            <a:headEnd/>
            <a:tailEnd/>
          </a:ln>
        </p:spPr>
        <p:txBody>
          <a:bodyPr wrap="square">
            <a:spAutoFit/>
          </a:bodyPr>
          <a:lstStyle/>
          <a:p>
            <a:pPr algn="l" rtl="0">
              <a:spcBef>
                <a:spcPct val="60000"/>
              </a:spcBef>
            </a:pPr>
            <a:r>
              <a:rPr lang="en-US" sz="1600" dirty="0">
                <a:solidFill>
                  <a:srgbClr val="3D474C"/>
                </a:solidFill>
                <a:cs typeface="Times New Roman" pitchFamily="18" charset="0"/>
              </a:rPr>
              <a:t>For Treatment of </a:t>
            </a:r>
            <a:r>
              <a:rPr lang="en-US" sz="1600" dirty="0" smtClean="0">
                <a:solidFill>
                  <a:srgbClr val="3D474C"/>
                </a:solidFill>
                <a:cs typeface="Times New Roman" pitchFamily="18" charset="0"/>
              </a:rPr>
              <a:t>Symptoms Alzheimer’s </a:t>
            </a:r>
            <a:r>
              <a:rPr lang="en-US" sz="1600" dirty="0">
                <a:solidFill>
                  <a:srgbClr val="3D474C"/>
                </a:solidFill>
                <a:cs typeface="Times New Roman" pitchFamily="18" charset="0"/>
              </a:rPr>
              <a:t>Disease and Dementia</a:t>
            </a:r>
          </a:p>
          <a:p>
            <a:pPr algn="l" rtl="0">
              <a:spcBef>
                <a:spcPct val="60000"/>
              </a:spcBef>
            </a:pPr>
            <a:r>
              <a:rPr lang="en-US" sz="1600" b="1" dirty="0">
                <a:solidFill>
                  <a:srgbClr val="3D474C"/>
                </a:solidFill>
                <a:cs typeface="Times New Roman" pitchFamily="18" charset="0"/>
              </a:rPr>
              <a:t>Prof. Marta </a:t>
            </a:r>
            <a:r>
              <a:rPr lang="en-US" sz="1600" b="1" dirty="0" err="1">
                <a:solidFill>
                  <a:srgbClr val="3D474C"/>
                </a:solidFill>
                <a:cs typeface="Times New Roman" pitchFamily="18" charset="0"/>
              </a:rPr>
              <a:t>Weinstock</a:t>
            </a:r>
            <a:r>
              <a:rPr lang="en-US" sz="1600" b="1" dirty="0">
                <a:solidFill>
                  <a:srgbClr val="3D474C"/>
                </a:solidFill>
                <a:cs typeface="Times New Roman" pitchFamily="18" charset="0"/>
              </a:rPr>
              <a:t>-Rosin</a:t>
            </a:r>
          </a:p>
          <a:p>
            <a:pPr algn="l" rtl="0">
              <a:spcBef>
                <a:spcPct val="30000"/>
              </a:spcBef>
            </a:pPr>
            <a:r>
              <a:rPr lang="en-US" sz="1600" dirty="0">
                <a:solidFill>
                  <a:srgbClr val="3D474C"/>
                </a:solidFill>
                <a:cs typeface="Times New Roman" pitchFamily="18" charset="0"/>
              </a:rPr>
              <a:t>Department of Pharmacology, Faculty of Medicine</a:t>
            </a:r>
          </a:p>
          <a:p>
            <a:pPr algn="l" rtl="0">
              <a:spcBef>
                <a:spcPct val="30000"/>
              </a:spcBef>
            </a:pPr>
            <a:r>
              <a:rPr lang="en-US" sz="1600" dirty="0">
                <a:solidFill>
                  <a:srgbClr val="3D474C"/>
                </a:solidFill>
                <a:cs typeface="Times New Roman" pitchFamily="18" charset="0"/>
              </a:rPr>
              <a:t>The Hebrew University of Jerusalem</a:t>
            </a:r>
          </a:p>
          <a:p>
            <a:pPr algn="l" rtl="0">
              <a:spcBef>
                <a:spcPct val="60000"/>
              </a:spcBef>
            </a:pPr>
            <a:r>
              <a:rPr lang="en-US" sz="1600" b="1" dirty="0" smtClean="0">
                <a:solidFill>
                  <a:srgbClr val="3D474C"/>
                </a:solidFill>
                <a:cs typeface="Times New Roman" pitchFamily="18" charset="0"/>
              </a:rPr>
              <a:t>2012 </a:t>
            </a:r>
            <a:r>
              <a:rPr lang="en-US" sz="1600" b="1" dirty="0">
                <a:solidFill>
                  <a:srgbClr val="3D474C"/>
                </a:solidFill>
                <a:cs typeface="Times New Roman" pitchFamily="18" charset="0"/>
              </a:rPr>
              <a:t>sales </a:t>
            </a:r>
            <a:r>
              <a:rPr lang="en-US" sz="1600" b="1" dirty="0" smtClean="0">
                <a:solidFill>
                  <a:srgbClr val="3D474C"/>
                </a:solidFill>
                <a:cs typeface="Times New Roman" pitchFamily="18" charset="0"/>
              </a:rPr>
              <a:t>over $1 Billion</a:t>
            </a:r>
            <a:endParaRPr lang="en-US" sz="1600" b="1" dirty="0">
              <a:solidFill>
                <a:srgbClr val="3D474C"/>
              </a:solidFill>
              <a:cs typeface="Times New Roman" pitchFamily="18" charset="0"/>
            </a:endParaRPr>
          </a:p>
        </p:txBody>
      </p:sp>
      <p:sp>
        <p:nvSpPr>
          <p:cNvPr id="49160" name="Line 11"/>
          <p:cNvSpPr>
            <a:spLocks noChangeShapeType="1"/>
          </p:cNvSpPr>
          <p:nvPr/>
        </p:nvSpPr>
        <p:spPr bwMode="auto">
          <a:xfrm rot="-5400000">
            <a:off x="1455738" y="1854200"/>
            <a:ext cx="0" cy="1857375"/>
          </a:xfrm>
          <a:prstGeom prst="line">
            <a:avLst/>
          </a:prstGeom>
          <a:noFill/>
          <a:ln w="9525">
            <a:solidFill>
              <a:schemeClr val="bg2"/>
            </a:solidFill>
            <a:round/>
            <a:headEnd/>
            <a:tailEnd/>
          </a:ln>
        </p:spPr>
        <p:txBody>
          <a:bodyPr/>
          <a:lstStyle/>
          <a:p>
            <a:endParaRPr lang="en-US"/>
          </a:p>
        </p:txBody>
      </p:sp>
      <p:sp>
        <p:nvSpPr>
          <p:cNvPr id="49161" name="Line 12"/>
          <p:cNvSpPr>
            <a:spLocks noChangeShapeType="1"/>
          </p:cNvSpPr>
          <p:nvPr/>
        </p:nvSpPr>
        <p:spPr bwMode="auto">
          <a:xfrm rot="-5400000">
            <a:off x="1455738" y="1039812"/>
            <a:ext cx="0" cy="1857375"/>
          </a:xfrm>
          <a:prstGeom prst="line">
            <a:avLst/>
          </a:prstGeom>
          <a:noFill/>
          <a:ln w="9525">
            <a:solidFill>
              <a:schemeClr val="bg2"/>
            </a:solidFill>
            <a:round/>
            <a:headEnd/>
            <a:tailEnd/>
          </a:ln>
        </p:spPr>
        <p:txBody>
          <a:bodyPr/>
          <a:lstStyle/>
          <a:p>
            <a:endParaRPr lang="en-US"/>
          </a:p>
        </p:txBody>
      </p:sp>
      <p:sp>
        <p:nvSpPr>
          <p:cNvPr id="49162" name="Line 13"/>
          <p:cNvSpPr>
            <a:spLocks noChangeShapeType="1"/>
          </p:cNvSpPr>
          <p:nvPr/>
        </p:nvSpPr>
        <p:spPr bwMode="auto">
          <a:xfrm rot="-5400000">
            <a:off x="1455738" y="234950"/>
            <a:ext cx="0" cy="1857375"/>
          </a:xfrm>
          <a:prstGeom prst="line">
            <a:avLst/>
          </a:prstGeom>
          <a:noFill/>
          <a:ln w="9525">
            <a:solidFill>
              <a:schemeClr val="bg2"/>
            </a:solidFill>
            <a:round/>
            <a:headEnd/>
            <a:tailEnd/>
          </a:ln>
        </p:spPr>
        <p:txBody>
          <a:bodyPr/>
          <a:lstStyle/>
          <a:p>
            <a:endParaRPr lang="en-US"/>
          </a:p>
        </p:txBody>
      </p:sp>
      <p:pic>
        <p:nvPicPr>
          <p:cNvPr id="49163" name="Picture 8"/>
          <p:cNvPicPr>
            <a:picLocks noChangeAspect="1" noChangeArrowheads="1"/>
          </p:cNvPicPr>
          <p:nvPr/>
        </p:nvPicPr>
        <p:blipFill>
          <a:blip r:embed="rId3" cstate="print"/>
          <a:srcRect r="-241" b="-124"/>
          <a:stretch>
            <a:fillRect/>
          </a:stretch>
        </p:blipFill>
        <p:spPr bwMode="auto">
          <a:xfrm>
            <a:off x="3116263" y="1163638"/>
            <a:ext cx="1166812" cy="1619250"/>
          </a:xfrm>
          <a:prstGeom prst="rect">
            <a:avLst/>
          </a:prstGeom>
          <a:noFill/>
          <a:ln w="9525">
            <a:noFill/>
            <a:miter lim="800000"/>
            <a:headEnd/>
            <a:tailEnd/>
          </a:ln>
        </p:spPr>
      </p:pic>
      <p:pic>
        <p:nvPicPr>
          <p:cNvPr id="49164" name="Picture 12" descr="http://tbn0.google.com/images?q=tbn:Zj7RJLxuAQILdM:http://www.healthjockey.com/images/exelon-patch.jpg">
            <a:hlinkClick r:id="rId4"/>
          </p:cNvPr>
          <p:cNvPicPr>
            <a:picLocks noChangeAspect="1" noChangeArrowheads="1"/>
          </p:cNvPicPr>
          <p:nvPr/>
        </p:nvPicPr>
        <p:blipFill>
          <a:blip r:embed="rId5" cstate="print"/>
          <a:srcRect/>
          <a:stretch>
            <a:fillRect/>
          </a:stretch>
        </p:blipFill>
        <p:spPr bwMode="auto">
          <a:xfrm>
            <a:off x="7196138" y="1493838"/>
            <a:ext cx="1330325" cy="596900"/>
          </a:xfrm>
          <a:prstGeom prst="rect">
            <a:avLst/>
          </a:prstGeom>
          <a:noFill/>
          <a:ln w="9525">
            <a:noFill/>
            <a:miter lim="800000"/>
            <a:headEnd/>
            <a:tailEnd/>
          </a:ln>
        </p:spPr>
      </p:pic>
      <p:pic>
        <p:nvPicPr>
          <p:cNvPr id="49165" name="Picture 11" descr="exelon-logo"/>
          <p:cNvPicPr>
            <a:picLocks noChangeAspect="1" noChangeArrowheads="1"/>
          </p:cNvPicPr>
          <p:nvPr/>
        </p:nvPicPr>
        <p:blipFill>
          <a:blip r:embed="rId6" cstate="print"/>
          <a:srcRect/>
          <a:stretch>
            <a:fillRect/>
          </a:stretch>
        </p:blipFill>
        <p:spPr bwMode="auto">
          <a:xfrm>
            <a:off x="688975" y="1352550"/>
            <a:ext cx="1535113" cy="425450"/>
          </a:xfrm>
          <a:prstGeom prst="rect">
            <a:avLst/>
          </a:prstGeom>
          <a:noFill/>
          <a:ln w="9525">
            <a:noFill/>
            <a:miter lim="800000"/>
            <a:headEnd/>
            <a:tailEnd/>
          </a:ln>
        </p:spPr>
      </p:pic>
      <p:pic>
        <p:nvPicPr>
          <p:cNvPr id="49166" name="Picture 12" descr="novartis-logo"/>
          <p:cNvPicPr>
            <a:picLocks noChangeAspect="1" noChangeArrowheads="1"/>
          </p:cNvPicPr>
          <p:nvPr/>
        </p:nvPicPr>
        <p:blipFill>
          <a:blip r:embed="rId7" cstate="print"/>
          <a:srcRect/>
          <a:stretch>
            <a:fillRect/>
          </a:stretch>
        </p:blipFill>
        <p:spPr bwMode="auto">
          <a:xfrm>
            <a:off x="565150" y="2157413"/>
            <a:ext cx="1779588" cy="434975"/>
          </a:xfrm>
          <a:prstGeom prst="rect">
            <a:avLst/>
          </a:prstGeom>
          <a:noFill/>
          <a:ln w="9525">
            <a:noFill/>
            <a:miter lim="800000"/>
            <a:headEnd/>
            <a:tailEnd/>
          </a:ln>
        </p:spPr>
      </p:pic>
      <p:pic>
        <p:nvPicPr>
          <p:cNvPr id="49167" name="Picture 17" descr="Exelon Picture 030.jpg"/>
          <p:cNvPicPr>
            <a:picLocks noChangeAspect="1"/>
          </p:cNvPicPr>
          <p:nvPr/>
        </p:nvPicPr>
        <p:blipFill>
          <a:blip r:embed="rId8" cstate="print">
            <a:clrChange>
              <a:clrFrom>
                <a:srgbClr val="EEEEEE"/>
              </a:clrFrom>
              <a:clrTo>
                <a:srgbClr val="EEEEEE">
                  <a:alpha val="0"/>
                </a:srgbClr>
              </a:clrTo>
            </a:clrChange>
          </a:blip>
          <a:srcRect/>
          <a:stretch>
            <a:fillRect/>
          </a:stretch>
        </p:blipFill>
        <p:spPr bwMode="auto">
          <a:xfrm>
            <a:off x="4543425" y="1176338"/>
            <a:ext cx="2462213" cy="1619250"/>
          </a:xfrm>
          <a:prstGeom prst="rect">
            <a:avLst/>
          </a:prstGeom>
          <a:noFill/>
          <a:ln w="9525">
            <a:noFill/>
            <a:miter lim="800000"/>
            <a:headEnd/>
            <a:tailEnd/>
          </a:ln>
        </p:spPr>
      </p:pic>
      <p:sp>
        <p:nvSpPr>
          <p:cNvPr id="49168" name="Rectangle 6"/>
          <p:cNvSpPr>
            <a:spLocks noChangeArrowheads="1"/>
          </p:cNvSpPr>
          <p:nvPr/>
        </p:nvSpPr>
        <p:spPr bwMode="auto">
          <a:xfrm>
            <a:off x="3116263" y="2947988"/>
            <a:ext cx="5518150" cy="446087"/>
          </a:xfrm>
          <a:prstGeom prst="rect">
            <a:avLst/>
          </a:prstGeom>
          <a:solidFill>
            <a:srgbClr val="DDDDDD"/>
          </a:solidFill>
          <a:ln w="9525">
            <a:noFill/>
            <a:miter lim="800000"/>
            <a:headEnd/>
            <a:tailEnd/>
          </a:ln>
        </p:spPr>
        <p:txBody>
          <a:bodyPr wrap="none" anchor="ctr"/>
          <a:lstStyle/>
          <a:p>
            <a:endParaRPr lang="en-US"/>
          </a:p>
        </p:txBody>
      </p:sp>
      <p:sp>
        <p:nvSpPr>
          <p:cNvPr id="49169" name="Line 7"/>
          <p:cNvSpPr>
            <a:spLocks noChangeShapeType="1"/>
          </p:cNvSpPr>
          <p:nvPr/>
        </p:nvSpPr>
        <p:spPr bwMode="auto">
          <a:xfrm rot="-5400000">
            <a:off x="5875338" y="639763"/>
            <a:ext cx="0" cy="5518150"/>
          </a:xfrm>
          <a:prstGeom prst="line">
            <a:avLst/>
          </a:prstGeom>
          <a:noFill/>
          <a:ln w="9525">
            <a:solidFill>
              <a:schemeClr val="bg2"/>
            </a:solidFill>
            <a:round/>
            <a:headEnd/>
            <a:tailEnd/>
          </a:ln>
        </p:spPr>
        <p:txBody>
          <a:bodyPr/>
          <a:lstStyle/>
          <a:p>
            <a:endParaRPr lang="en-US"/>
          </a:p>
        </p:txBody>
      </p:sp>
      <p:sp>
        <p:nvSpPr>
          <p:cNvPr id="49170" name="Line 9"/>
          <p:cNvSpPr>
            <a:spLocks noChangeShapeType="1"/>
          </p:cNvSpPr>
          <p:nvPr/>
        </p:nvSpPr>
        <p:spPr bwMode="auto">
          <a:xfrm rot="-5400000">
            <a:off x="5875338" y="188913"/>
            <a:ext cx="0" cy="5518150"/>
          </a:xfrm>
          <a:prstGeom prst="line">
            <a:avLst/>
          </a:prstGeom>
          <a:noFill/>
          <a:ln w="9525">
            <a:solidFill>
              <a:schemeClr val="bg2"/>
            </a:solidFill>
            <a:round/>
            <a:headEnd/>
            <a:tailEnd/>
          </a:ln>
        </p:spPr>
        <p:txBody>
          <a:bodyPr/>
          <a:lstStyle/>
          <a:p>
            <a:endParaRPr lang="en-US"/>
          </a:p>
        </p:txBody>
      </p:sp>
      <p:sp>
        <p:nvSpPr>
          <p:cNvPr id="49171" name="Rectangle 8"/>
          <p:cNvSpPr>
            <a:spLocks noChangeArrowheads="1"/>
          </p:cNvSpPr>
          <p:nvPr/>
        </p:nvSpPr>
        <p:spPr bwMode="auto">
          <a:xfrm>
            <a:off x="3116263" y="3040063"/>
            <a:ext cx="5505450" cy="325437"/>
          </a:xfrm>
          <a:prstGeom prst="rect">
            <a:avLst/>
          </a:prstGeom>
          <a:noFill/>
          <a:ln w="9525">
            <a:noFill/>
            <a:miter lim="800000"/>
            <a:headEnd/>
            <a:tailEnd/>
          </a:ln>
        </p:spPr>
        <p:txBody>
          <a:bodyPr>
            <a:spAutoFit/>
          </a:bodyPr>
          <a:lstStyle/>
          <a:p>
            <a:pPr algn="l" rtl="0">
              <a:lnSpc>
                <a:spcPct val="85000"/>
              </a:lnSpc>
            </a:pPr>
            <a:r>
              <a:rPr lang="en-US" b="1">
                <a:solidFill>
                  <a:schemeClr val="tx2"/>
                </a:solidFill>
              </a:rPr>
              <a:t>Exelon</a:t>
            </a:r>
            <a:r>
              <a:rPr lang="en-US" b="1" baseline="30000">
                <a:solidFill>
                  <a:schemeClr val="tx2"/>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p:spPr>
        <p:txBody>
          <a:bodyPr/>
          <a:lstStyle/>
          <a:p>
            <a:fld id="{8A3588D5-5CA6-49D9-99B7-80A8C64CFFB1}" type="slidenum">
              <a:rPr lang="he-IL" smtClean="0"/>
              <a:pPr/>
              <a:t>26</a:t>
            </a:fld>
            <a:endParaRPr lang="en-US" smtClean="0"/>
          </a:p>
        </p:txBody>
      </p:sp>
      <p:pic>
        <p:nvPicPr>
          <p:cNvPr id="48131" name="Picture 20" descr="DSCF3939.JPG"/>
          <p:cNvPicPr>
            <a:picLocks noChangeAspect="1"/>
          </p:cNvPicPr>
          <p:nvPr/>
        </p:nvPicPr>
        <p:blipFill>
          <a:blip r:embed="rId3" cstate="print"/>
          <a:srcRect l="22064" t="4880" r="23637" b="12587"/>
          <a:stretch>
            <a:fillRect/>
          </a:stretch>
        </p:blipFill>
        <p:spPr bwMode="auto">
          <a:xfrm>
            <a:off x="7215188" y="1163638"/>
            <a:ext cx="1419225" cy="1619250"/>
          </a:xfrm>
          <a:prstGeom prst="rect">
            <a:avLst/>
          </a:prstGeom>
          <a:noFill/>
          <a:ln w="9525">
            <a:noFill/>
            <a:miter lim="800000"/>
            <a:headEnd/>
            <a:tailEnd/>
          </a:ln>
        </p:spPr>
      </p:pic>
      <p:sp>
        <p:nvSpPr>
          <p:cNvPr id="48132" name="Rectangle 5"/>
          <p:cNvSpPr>
            <a:spLocks noChangeArrowheads="1"/>
          </p:cNvSpPr>
          <p:nvPr/>
        </p:nvSpPr>
        <p:spPr bwMode="auto">
          <a:xfrm>
            <a:off x="3116263" y="3397250"/>
            <a:ext cx="5518150" cy="2535238"/>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48133" name="Rectangle 6"/>
          <p:cNvSpPr>
            <a:spLocks noChangeArrowheads="1"/>
          </p:cNvSpPr>
          <p:nvPr/>
        </p:nvSpPr>
        <p:spPr bwMode="auto">
          <a:xfrm>
            <a:off x="3116263" y="2947988"/>
            <a:ext cx="5518150" cy="446087"/>
          </a:xfrm>
          <a:prstGeom prst="rect">
            <a:avLst/>
          </a:prstGeom>
          <a:solidFill>
            <a:srgbClr val="DDDDDD"/>
          </a:solidFill>
          <a:ln w="9525">
            <a:noFill/>
            <a:miter lim="800000"/>
            <a:headEnd/>
            <a:tailEnd/>
          </a:ln>
        </p:spPr>
        <p:txBody>
          <a:bodyPr wrap="none" anchor="ctr"/>
          <a:lstStyle/>
          <a:p>
            <a:endParaRPr lang="en-US"/>
          </a:p>
        </p:txBody>
      </p:sp>
      <p:sp>
        <p:nvSpPr>
          <p:cNvPr id="48134" name="Line 7"/>
          <p:cNvSpPr>
            <a:spLocks noChangeShapeType="1"/>
          </p:cNvSpPr>
          <p:nvPr/>
        </p:nvSpPr>
        <p:spPr bwMode="auto">
          <a:xfrm rot="-5400000">
            <a:off x="5875338" y="639763"/>
            <a:ext cx="0" cy="5518150"/>
          </a:xfrm>
          <a:prstGeom prst="line">
            <a:avLst/>
          </a:prstGeom>
          <a:noFill/>
          <a:ln w="9525">
            <a:solidFill>
              <a:schemeClr val="bg2"/>
            </a:solidFill>
            <a:round/>
            <a:headEnd/>
            <a:tailEnd/>
          </a:ln>
        </p:spPr>
        <p:txBody>
          <a:bodyPr/>
          <a:lstStyle/>
          <a:p>
            <a:endParaRPr lang="en-US"/>
          </a:p>
        </p:txBody>
      </p:sp>
      <p:sp>
        <p:nvSpPr>
          <p:cNvPr id="48135" name="Line 8"/>
          <p:cNvSpPr>
            <a:spLocks noChangeShapeType="1"/>
          </p:cNvSpPr>
          <p:nvPr/>
        </p:nvSpPr>
        <p:spPr bwMode="auto">
          <a:xfrm rot="-5400000">
            <a:off x="5875338" y="3170238"/>
            <a:ext cx="0" cy="5518150"/>
          </a:xfrm>
          <a:prstGeom prst="line">
            <a:avLst/>
          </a:prstGeom>
          <a:noFill/>
          <a:ln w="9525">
            <a:solidFill>
              <a:schemeClr val="bg2"/>
            </a:solidFill>
            <a:round/>
            <a:headEnd/>
            <a:tailEnd/>
          </a:ln>
        </p:spPr>
        <p:txBody>
          <a:bodyPr/>
          <a:lstStyle/>
          <a:p>
            <a:endParaRPr lang="en-US"/>
          </a:p>
        </p:txBody>
      </p:sp>
      <p:sp>
        <p:nvSpPr>
          <p:cNvPr id="48136" name="Line 9"/>
          <p:cNvSpPr>
            <a:spLocks noChangeShapeType="1"/>
          </p:cNvSpPr>
          <p:nvPr/>
        </p:nvSpPr>
        <p:spPr bwMode="auto">
          <a:xfrm rot="-5400000">
            <a:off x="5875338" y="188913"/>
            <a:ext cx="0" cy="5518150"/>
          </a:xfrm>
          <a:prstGeom prst="line">
            <a:avLst/>
          </a:prstGeom>
          <a:noFill/>
          <a:ln w="9525">
            <a:solidFill>
              <a:schemeClr val="bg2"/>
            </a:solidFill>
            <a:round/>
            <a:headEnd/>
            <a:tailEnd/>
          </a:ln>
        </p:spPr>
        <p:txBody>
          <a:bodyPr/>
          <a:lstStyle/>
          <a:p>
            <a:endParaRPr lang="en-US"/>
          </a:p>
        </p:txBody>
      </p:sp>
      <p:sp>
        <p:nvSpPr>
          <p:cNvPr id="48137" name="Rectangle 10"/>
          <p:cNvSpPr>
            <a:spLocks noGrp="1" noChangeArrowheads="1"/>
          </p:cNvSpPr>
          <p:nvPr>
            <p:ph type="title" idx="4294967295"/>
          </p:nvPr>
        </p:nvSpPr>
        <p:spPr/>
        <p:txBody>
          <a:bodyPr/>
          <a:lstStyle/>
          <a:p>
            <a:pPr eaLnBrk="1" hangingPunct="1"/>
            <a:r>
              <a:rPr lang="en-US" smtClean="0"/>
              <a:t>Success Stories - Doxil</a:t>
            </a:r>
          </a:p>
        </p:txBody>
      </p:sp>
      <p:sp>
        <p:nvSpPr>
          <p:cNvPr id="48138" name="Line 11"/>
          <p:cNvSpPr>
            <a:spLocks noChangeShapeType="1"/>
          </p:cNvSpPr>
          <p:nvPr/>
        </p:nvSpPr>
        <p:spPr bwMode="auto">
          <a:xfrm rot="10800000">
            <a:off x="2744788" y="1163638"/>
            <a:ext cx="0" cy="4852987"/>
          </a:xfrm>
          <a:prstGeom prst="line">
            <a:avLst/>
          </a:prstGeom>
          <a:noFill/>
          <a:ln w="9525">
            <a:solidFill>
              <a:schemeClr val="bg2"/>
            </a:solidFill>
            <a:prstDash val="dash"/>
            <a:round/>
            <a:headEnd/>
            <a:tailEnd/>
          </a:ln>
        </p:spPr>
        <p:txBody>
          <a:bodyPr/>
          <a:lstStyle/>
          <a:p>
            <a:endParaRPr lang="en-US"/>
          </a:p>
        </p:txBody>
      </p:sp>
      <p:sp>
        <p:nvSpPr>
          <p:cNvPr id="48139" name="Rectangle 8"/>
          <p:cNvSpPr>
            <a:spLocks noChangeArrowheads="1"/>
          </p:cNvSpPr>
          <p:nvPr/>
        </p:nvSpPr>
        <p:spPr bwMode="auto">
          <a:xfrm>
            <a:off x="3192463" y="3519488"/>
            <a:ext cx="5456237" cy="2289175"/>
          </a:xfrm>
          <a:prstGeom prst="rect">
            <a:avLst/>
          </a:prstGeom>
          <a:noFill/>
          <a:ln w="9525">
            <a:noFill/>
            <a:miter lim="800000"/>
            <a:headEnd/>
            <a:tailEnd/>
          </a:ln>
        </p:spPr>
        <p:txBody>
          <a:bodyPr>
            <a:spAutoFit/>
          </a:bodyPr>
          <a:lstStyle/>
          <a:p>
            <a:pPr algn="l" rtl="0">
              <a:spcBef>
                <a:spcPct val="60000"/>
              </a:spcBef>
            </a:pPr>
            <a:r>
              <a:rPr lang="en-US" sz="1600" dirty="0" err="1">
                <a:solidFill>
                  <a:srgbClr val="3D474C"/>
                </a:solidFill>
                <a:cs typeface="Times New Roman" pitchFamily="18" charset="0"/>
              </a:rPr>
              <a:t>Alza’s</a:t>
            </a:r>
            <a:r>
              <a:rPr lang="en-US" sz="1600" dirty="0">
                <a:solidFill>
                  <a:srgbClr val="3D474C"/>
                </a:solidFill>
                <a:cs typeface="Times New Roman" pitchFamily="18" charset="0"/>
              </a:rPr>
              <a:t> Lead Product for Oncology</a:t>
            </a:r>
          </a:p>
          <a:p>
            <a:pPr algn="l" rtl="0">
              <a:spcBef>
                <a:spcPct val="60000"/>
              </a:spcBef>
            </a:pPr>
            <a:r>
              <a:rPr lang="en-US" sz="1600" b="1" dirty="0">
                <a:solidFill>
                  <a:srgbClr val="3D474C"/>
                </a:solidFill>
                <a:cs typeface="Times New Roman" pitchFamily="18" charset="0"/>
              </a:rPr>
              <a:t>Prof. </a:t>
            </a:r>
            <a:r>
              <a:rPr lang="en-US" sz="1600" b="1" dirty="0" err="1">
                <a:solidFill>
                  <a:srgbClr val="3D474C"/>
                </a:solidFill>
                <a:cs typeface="Times New Roman" pitchFamily="18" charset="0"/>
              </a:rPr>
              <a:t>Yechezkel</a:t>
            </a:r>
            <a:r>
              <a:rPr lang="en-US" sz="1600" b="1" dirty="0">
                <a:solidFill>
                  <a:srgbClr val="3D474C"/>
                </a:solidFill>
                <a:cs typeface="Times New Roman" pitchFamily="18" charset="0"/>
              </a:rPr>
              <a:t> </a:t>
            </a:r>
            <a:r>
              <a:rPr lang="en-US" sz="1600" b="1" dirty="0" err="1">
                <a:solidFill>
                  <a:srgbClr val="3D474C"/>
                </a:solidFill>
                <a:cs typeface="Times New Roman" pitchFamily="18" charset="0"/>
              </a:rPr>
              <a:t>Barenholz</a:t>
            </a:r>
            <a:endParaRPr lang="en-US" sz="1600" dirty="0">
              <a:solidFill>
                <a:srgbClr val="3D474C"/>
              </a:solidFill>
              <a:cs typeface="Times New Roman" pitchFamily="18" charset="0"/>
            </a:endParaRPr>
          </a:p>
          <a:p>
            <a:pPr algn="l" rtl="0">
              <a:spcBef>
                <a:spcPct val="10000"/>
              </a:spcBef>
            </a:pPr>
            <a:r>
              <a:rPr lang="en-US" sz="1600" dirty="0">
                <a:solidFill>
                  <a:srgbClr val="3D474C"/>
                </a:solidFill>
                <a:cs typeface="Times New Roman" pitchFamily="18" charset="0"/>
              </a:rPr>
              <a:t>Department of Biochemistry, Faculty of Medicine</a:t>
            </a:r>
            <a:br>
              <a:rPr lang="en-US" sz="1600" dirty="0">
                <a:solidFill>
                  <a:srgbClr val="3D474C"/>
                </a:solidFill>
                <a:cs typeface="Times New Roman" pitchFamily="18" charset="0"/>
              </a:rPr>
            </a:br>
            <a:r>
              <a:rPr lang="en-US" sz="1600" dirty="0">
                <a:solidFill>
                  <a:srgbClr val="3D474C"/>
                </a:solidFill>
                <a:cs typeface="Times New Roman" pitchFamily="18" charset="0"/>
              </a:rPr>
              <a:t>The Hebrew University of Jerusalem</a:t>
            </a:r>
          </a:p>
          <a:p>
            <a:pPr algn="l" rtl="0">
              <a:spcBef>
                <a:spcPct val="60000"/>
              </a:spcBef>
            </a:pPr>
            <a:r>
              <a:rPr lang="en-US" sz="1600" b="1" dirty="0">
                <a:solidFill>
                  <a:srgbClr val="3D474C"/>
                </a:solidFill>
                <a:cs typeface="Times New Roman" pitchFamily="18" charset="0"/>
              </a:rPr>
              <a:t>Prof. Alberto </a:t>
            </a:r>
            <a:r>
              <a:rPr lang="en-US" sz="1600" b="1" dirty="0" err="1">
                <a:solidFill>
                  <a:srgbClr val="3D474C"/>
                </a:solidFill>
                <a:cs typeface="Times New Roman" pitchFamily="18" charset="0"/>
              </a:rPr>
              <a:t>Gabizon</a:t>
            </a:r>
            <a:r>
              <a:rPr lang="en-US" sz="1600" b="1" dirty="0">
                <a:solidFill>
                  <a:srgbClr val="3D474C"/>
                </a:solidFill>
                <a:cs typeface="Times New Roman" pitchFamily="18" charset="0"/>
              </a:rPr>
              <a:t> </a:t>
            </a:r>
          </a:p>
          <a:p>
            <a:pPr algn="l" rtl="0">
              <a:spcBef>
                <a:spcPct val="10000"/>
              </a:spcBef>
            </a:pPr>
            <a:r>
              <a:rPr lang="en-US" sz="1600" dirty="0">
                <a:solidFill>
                  <a:srgbClr val="3D474C"/>
                </a:solidFill>
                <a:cs typeface="Times New Roman" pitchFamily="18" charset="0"/>
              </a:rPr>
              <a:t>Hadassah University Hospital Jerusalem</a:t>
            </a:r>
          </a:p>
          <a:p>
            <a:pPr algn="l" rtl="0">
              <a:spcBef>
                <a:spcPct val="60000"/>
              </a:spcBef>
            </a:pPr>
            <a:r>
              <a:rPr lang="en-US" sz="1600" b="1" dirty="0" smtClean="0">
                <a:solidFill>
                  <a:srgbClr val="3D474C"/>
                </a:solidFill>
                <a:cs typeface="Times New Roman" pitchFamily="18" charset="0"/>
              </a:rPr>
              <a:t>2012 </a:t>
            </a:r>
            <a:r>
              <a:rPr lang="en-US" sz="1600" b="1" dirty="0">
                <a:solidFill>
                  <a:srgbClr val="3D474C"/>
                </a:solidFill>
                <a:cs typeface="Times New Roman" pitchFamily="18" charset="0"/>
              </a:rPr>
              <a:t>sales </a:t>
            </a:r>
            <a:r>
              <a:rPr lang="en-US" sz="1600" b="1" dirty="0" smtClean="0">
                <a:solidFill>
                  <a:srgbClr val="3D474C"/>
                </a:solidFill>
                <a:cs typeface="Times New Roman" pitchFamily="18" charset="0"/>
              </a:rPr>
              <a:t>over $500 </a:t>
            </a:r>
            <a:r>
              <a:rPr lang="en-US" sz="1600" b="1" dirty="0">
                <a:solidFill>
                  <a:srgbClr val="3D474C"/>
                </a:solidFill>
                <a:cs typeface="Times New Roman" pitchFamily="18" charset="0"/>
              </a:rPr>
              <a:t>million</a:t>
            </a:r>
          </a:p>
        </p:txBody>
      </p:sp>
      <p:sp>
        <p:nvSpPr>
          <p:cNvPr id="48140" name="Line 13"/>
          <p:cNvSpPr>
            <a:spLocks noChangeShapeType="1"/>
          </p:cNvSpPr>
          <p:nvPr/>
        </p:nvSpPr>
        <p:spPr bwMode="auto">
          <a:xfrm rot="-5400000">
            <a:off x="1455738" y="1854200"/>
            <a:ext cx="0" cy="1857375"/>
          </a:xfrm>
          <a:prstGeom prst="line">
            <a:avLst/>
          </a:prstGeom>
          <a:noFill/>
          <a:ln w="9525">
            <a:solidFill>
              <a:schemeClr val="bg2"/>
            </a:solidFill>
            <a:round/>
            <a:headEnd/>
            <a:tailEnd/>
          </a:ln>
        </p:spPr>
        <p:txBody>
          <a:bodyPr/>
          <a:lstStyle/>
          <a:p>
            <a:endParaRPr lang="en-US"/>
          </a:p>
        </p:txBody>
      </p:sp>
      <p:sp>
        <p:nvSpPr>
          <p:cNvPr id="48141" name="Line 16"/>
          <p:cNvSpPr>
            <a:spLocks noChangeShapeType="1"/>
          </p:cNvSpPr>
          <p:nvPr/>
        </p:nvSpPr>
        <p:spPr bwMode="auto">
          <a:xfrm rot="-5400000">
            <a:off x="1455738" y="962025"/>
            <a:ext cx="0" cy="1857375"/>
          </a:xfrm>
          <a:prstGeom prst="line">
            <a:avLst/>
          </a:prstGeom>
          <a:noFill/>
          <a:ln w="9525">
            <a:solidFill>
              <a:schemeClr val="bg2"/>
            </a:solidFill>
            <a:round/>
            <a:headEnd/>
            <a:tailEnd/>
          </a:ln>
        </p:spPr>
        <p:txBody>
          <a:bodyPr/>
          <a:lstStyle/>
          <a:p>
            <a:endParaRPr lang="en-US"/>
          </a:p>
        </p:txBody>
      </p:sp>
      <p:sp>
        <p:nvSpPr>
          <p:cNvPr id="48142" name="Line 17"/>
          <p:cNvSpPr>
            <a:spLocks noChangeShapeType="1"/>
          </p:cNvSpPr>
          <p:nvPr/>
        </p:nvSpPr>
        <p:spPr bwMode="auto">
          <a:xfrm rot="-5400000">
            <a:off x="1455738" y="234950"/>
            <a:ext cx="0" cy="1857375"/>
          </a:xfrm>
          <a:prstGeom prst="line">
            <a:avLst/>
          </a:prstGeom>
          <a:noFill/>
          <a:ln w="9525">
            <a:solidFill>
              <a:schemeClr val="bg2"/>
            </a:solidFill>
            <a:round/>
            <a:headEnd/>
            <a:tailEnd/>
          </a:ln>
        </p:spPr>
        <p:txBody>
          <a:bodyPr/>
          <a:lstStyle/>
          <a:p>
            <a:endParaRPr lang="en-US"/>
          </a:p>
        </p:txBody>
      </p:sp>
      <p:sp>
        <p:nvSpPr>
          <p:cNvPr id="48143" name="Rectangle 8"/>
          <p:cNvSpPr>
            <a:spLocks noChangeArrowheads="1"/>
          </p:cNvSpPr>
          <p:nvPr/>
        </p:nvSpPr>
        <p:spPr bwMode="auto">
          <a:xfrm>
            <a:off x="3116263" y="3040063"/>
            <a:ext cx="5505450" cy="325437"/>
          </a:xfrm>
          <a:prstGeom prst="rect">
            <a:avLst/>
          </a:prstGeom>
          <a:noFill/>
          <a:ln w="9525">
            <a:noFill/>
            <a:miter lim="800000"/>
            <a:headEnd/>
            <a:tailEnd/>
          </a:ln>
        </p:spPr>
        <p:txBody>
          <a:bodyPr>
            <a:spAutoFit/>
          </a:bodyPr>
          <a:lstStyle/>
          <a:p>
            <a:pPr algn="l" rtl="0">
              <a:lnSpc>
                <a:spcPct val="85000"/>
              </a:lnSpc>
            </a:pPr>
            <a:r>
              <a:rPr lang="en-US" b="1">
                <a:solidFill>
                  <a:schemeClr val="tx2"/>
                </a:solidFill>
              </a:rPr>
              <a:t>DOXIL</a:t>
            </a:r>
            <a:r>
              <a:rPr lang="en-US" b="1" baseline="30000">
                <a:solidFill>
                  <a:schemeClr val="tx2"/>
                </a:solidFill>
              </a:rPr>
              <a:t>®</a:t>
            </a:r>
            <a:r>
              <a:rPr lang="en-US" b="1">
                <a:solidFill>
                  <a:schemeClr val="tx2"/>
                </a:solidFill>
              </a:rPr>
              <a:t> - Doxorubicin HCI liposome injection</a:t>
            </a:r>
          </a:p>
        </p:txBody>
      </p:sp>
      <p:pic>
        <p:nvPicPr>
          <p:cNvPr id="48144" name="Picture 2"/>
          <p:cNvPicPr>
            <a:picLocks noChangeAspect="1" noChangeArrowheads="1"/>
          </p:cNvPicPr>
          <p:nvPr/>
        </p:nvPicPr>
        <p:blipFill>
          <a:blip r:embed="rId4" cstate="print"/>
          <a:srcRect r="175" b="47"/>
          <a:stretch>
            <a:fillRect/>
          </a:stretch>
        </p:blipFill>
        <p:spPr bwMode="auto">
          <a:xfrm>
            <a:off x="4421188" y="1163638"/>
            <a:ext cx="1079500" cy="1619250"/>
          </a:xfrm>
          <a:prstGeom prst="rect">
            <a:avLst/>
          </a:prstGeom>
          <a:noFill/>
          <a:ln w="9525">
            <a:noFill/>
            <a:miter lim="800000"/>
            <a:headEnd/>
            <a:tailEnd/>
          </a:ln>
        </p:spPr>
      </p:pic>
      <p:pic>
        <p:nvPicPr>
          <p:cNvPr id="48145" name="Picture 12" descr="j&amp;j-logo"/>
          <p:cNvPicPr>
            <a:picLocks noChangeAspect="1" noChangeArrowheads="1"/>
          </p:cNvPicPr>
          <p:nvPr/>
        </p:nvPicPr>
        <p:blipFill>
          <a:blip r:embed="rId5" cstate="print"/>
          <a:srcRect/>
          <a:stretch>
            <a:fillRect/>
          </a:stretch>
        </p:blipFill>
        <p:spPr bwMode="auto">
          <a:xfrm>
            <a:off x="496888" y="1303338"/>
            <a:ext cx="1917700" cy="447675"/>
          </a:xfrm>
          <a:prstGeom prst="rect">
            <a:avLst/>
          </a:prstGeom>
          <a:noFill/>
          <a:ln w="9525">
            <a:noFill/>
            <a:miter lim="800000"/>
            <a:headEnd/>
            <a:tailEnd/>
          </a:ln>
        </p:spPr>
      </p:pic>
      <p:pic>
        <p:nvPicPr>
          <p:cNvPr id="48146" name="Picture 13" descr="schering-plough-logo"/>
          <p:cNvPicPr>
            <a:picLocks noChangeAspect="1" noChangeArrowheads="1"/>
          </p:cNvPicPr>
          <p:nvPr/>
        </p:nvPicPr>
        <p:blipFill>
          <a:blip r:embed="rId6" cstate="print"/>
          <a:srcRect/>
          <a:stretch>
            <a:fillRect/>
          </a:stretch>
        </p:blipFill>
        <p:spPr bwMode="auto">
          <a:xfrm>
            <a:off x="760413" y="2030413"/>
            <a:ext cx="1389062" cy="612775"/>
          </a:xfrm>
          <a:prstGeom prst="rect">
            <a:avLst/>
          </a:prstGeom>
          <a:noFill/>
          <a:ln w="9525">
            <a:noFill/>
            <a:miter lim="800000"/>
            <a:headEnd/>
            <a:tailEnd/>
          </a:ln>
        </p:spPr>
      </p:pic>
      <p:pic>
        <p:nvPicPr>
          <p:cNvPr id="48147" name="Picture 19" descr="Prof. Gabizon.JPG"/>
          <p:cNvPicPr>
            <a:picLocks noChangeAspect="1"/>
          </p:cNvPicPr>
          <p:nvPr/>
        </p:nvPicPr>
        <p:blipFill>
          <a:blip r:embed="rId7" cstate="print"/>
          <a:srcRect l="30074" t="8887" r="31924" b="8066"/>
          <a:stretch>
            <a:fillRect/>
          </a:stretch>
        </p:blipFill>
        <p:spPr bwMode="auto">
          <a:xfrm>
            <a:off x="3189288" y="1163638"/>
            <a:ext cx="1112837"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1"/>
          <p:cNvSpPr>
            <a:spLocks noGrp="1"/>
          </p:cNvSpPr>
          <p:nvPr>
            <p:ph type="sldNum" sz="quarter" idx="10"/>
          </p:nvPr>
        </p:nvSpPr>
        <p:spPr>
          <a:noFill/>
        </p:spPr>
        <p:txBody>
          <a:bodyPr/>
          <a:lstStyle/>
          <a:p>
            <a:fld id="{BF54EEC4-5182-4950-B306-DC0998402A09}" type="slidenum">
              <a:rPr lang="he-IL" smtClean="0"/>
              <a:pPr/>
              <a:t>27</a:t>
            </a:fld>
            <a:endParaRPr lang="en-US" smtClean="0"/>
          </a:p>
        </p:txBody>
      </p:sp>
      <p:grpSp>
        <p:nvGrpSpPr>
          <p:cNvPr id="46083" name="Group 58"/>
          <p:cNvGrpSpPr>
            <a:grpSpLocks/>
          </p:cNvGrpSpPr>
          <p:nvPr/>
        </p:nvGrpSpPr>
        <p:grpSpPr bwMode="auto">
          <a:xfrm>
            <a:off x="3116263" y="2947988"/>
            <a:ext cx="5518150" cy="2984500"/>
            <a:chOff x="1963" y="1857"/>
            <a:chExt cx="2336" cy="1880"/>
          </a:xfrm>
        </p:grpSpPr>
        <p:sp>
          <p:nvSpPr>
            <p:cNvPr id="46099" name="Rectangle 47"/>
            <p:cNvSpPr>
              <a:spLocks noChangeArrowheads="1"/>
            </p:cNvSpPr>
            <p:nvPr/>
          </p:nvSpPr>
          <p:spPr bwMode="auto">
            <a:xfrm>
              <a:off x="1963" y="2140"/>
              <a:ext cx="2336" cy="1597"/>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46100" name="Rectangle 48"/>
            <p:cNvSpPr>
              <a:spLocks noChangeArrowheads="1"/>
            </p:cNvSpPr>
            <p:nvPr/>
          </p:nvSpPr>
          <p:spPr bwMode="auto">
            <a:xfrm>
              <a:off x="1963" y="1857"/>
              <a:ext cx="2336" cy="281"/>
            </a:xfrm>
            <a:prstGeom prst="rect">
              <a:avLst/>
            </a:prstGeom>
            <a:solidFill>
              <a:srgbClr val="DDDDDD"/>
            </a:solidFill>
            <a:ln w="9525">
              <a:noFill/>
              <a:miter lim="800000"/>
              <a:headEnd/>
              <a:tailEnd/>
            </a:ln>
          </p:spPr>
          <p:txBody>
            <a:bodyPr wrap="none" anchor="ctr"/>
            <a:lstStyle/>
            <a:p>
              <a:endParaRPr lang="en-US"/>
            </a:p>
          </p:txBody>
        </p:sp>
        <p:sp>
          <p:nvSpPr>
            <p:cNvPr id="46101" name="Line 49"/>
            <p:cNvSpPr>
              <a:spLocks noChangeShapeType="1"/>
            </p:cNvSpPr>
            <p:nvPr/>
          </p:nvSpPr>
          <p:spPr bwMode="auto">
            <a:xfrm rot="-5400000">
              <a:off x="3131" y="973"/>
              <a:ext cx="0" cy="2336"/>
            </a:xfrm>
            <a:prstGeom prst="line">
              <a:avLst/>
            </a:prstGeom>
            <a:noFill/>
            <a:ln w="9525">
              <a:solidFill>
                <a:schemeClr val="bg2"/>
              </a:solidFill>
              <a:round/>
              <a:headEnd/>
              <a:tailEnd/>
            </a:ln>
          </p:spPr>
          <p:txBody>
            <a:bodyPr/>
            <a:lstStyle/>
            <a:p>
              <a:endParaRPr lang="en-US"/>
            </a:p>
          </p:txBody>
        </p:sp>
        <p:sp>
          <p:nvSpPr>
            <p:cNvPr id="46102" name="Line 50"/>
            <p:cNvSpPr>
              <a:spLocks noChangeShapeType="1"/>
            </p:cNvSpPr>
            <p:nvPr/>
          </p:nvSpPr>
          <p:spPr bwMode="auto">
            <a:xfrm rot="-5400000">
              <a:off x="3131" y="2567"/>
              <a:ext cx="0" cy="2336"/>
            </a:xfrm>
            <a:prstGeom prst="line">
              <a:avLst/>
            </a:prstGeom>
            <a:noFill/>
            <a:ln w="9525">
              <a:solidFill>
                <a:schemeClr val="bg2"/>
              </a:solidFill>
              <a:round/>
              <a:headEnd/>
              <a:tailEnd/>
            </a:ln>
          </p:spPr>
          <p:txBody>
            <a:bodyPr/>
            <a:lstStyle/>
            <a:p>
              <a:endParaRPr lang="en-US"/>
            </a:p>
          </p:txBody>
        </p:sp>
        <p:sp>
          <p:nvSpPr>
            <p:cNvPr id="46103" name="Line 51"/>
            <p:cNvSpPr>
              <a:spLocks noChangeShapeType="1"/>
            </p:cNvSpPr>
            <p:nvPr/>
          </p:nvSpPr>
          <p:spPr bwMode="auto">
            <a:xfrm rot="-5400000">
              <a:off x="3131" y="689"/>
              <a:ext cx="0" cy="2336"/>
            </a:xfrm>
            <a:prstGeom prst="line">
              <a:avLst/>
            </a:prstGeom>
            <a:noFill/>
            <a:ln w="9525">
              <a:solidFill>
                <a:schemeClr val="bg2"/>
              </a:solidFill>
              <a:round/>
              <a:headEnd/>
              <a:tailEnd/>
            </a:ln>
          </p:spPr>
          <p:txBody>
            <a:bodyPr/>
            <a:lstStyle/>
            <a:p>
              <a:endParaRPr lang="en-US"/>
            </a:p>
          </p:txBody>
        </p:sp>
      </p:grpSp>
      <p:sp>
        <p:nvSpPr>
          <p:cNvPr id="46084" name="Rectangle 14"/>
          <p:cNvSpPr>
            <a:spLocks noGrp="1" noChangeArrowheads="1"/>
          </p:cNvSpPr>
          <p:nvPr>
            <p:ph type="title" idx="4294967295"/>
          </p:nvPr>
        </p:nvSpPr>
        <p:spPr/>
        <p:txBody>
          <a:bodyPr/>
          <a:lstStyle/>
          <a:p>
            <a:pPr eaLnBrk="1" hangingPunct="1"/>
            <a:r>
              <a:rPr lang="en-US" smtClean="0"/>
              <a:t>Success Stories - Tomatoes</a:t>
            </a:r>
          </a:p>
        </p:txBody>
      </p:sp>
      <p:sp>
        <p:nvSpPr>
          <p:cNvPr id="46085" name="Line 29"/>
          <p:cNvSpPr>
            <a:spLocks noChangeShapeType="1"/>
          </p:cNvSpPr>
          <p:nvPr/>
        </p:nvSpPr>
        <p:spPr bwMode="auto">
          <a:xfrm rot="10800000">
            <a:off x="2744788" y="1163638"/>
            <a:ext cx="0" cy="4852987"/>
          </a:xfrm>
          <a:prstGeom prst="line">
            <a:avLst/>
          </a:prstGeom>
          <a:noFill/>
          <a:ln w="9525">
            <a:solidFill>
              <a:schemeClr val="bg2"/>
            </a:solidFill>
            <a:prstDash val="dash"/>
            <a:round/>
            <a:headEnd/>
            <a:tailEnd/>
          </a:ln>
        </p:spPr>
        <p:txBody>
          <a:bodyPr/>
          <a:lstStyle/>
          <a:p>
            <a:endParaRPr lang="en-US"/>
          </a:p>
        </p:txBody>
      </p:sp>
      <p:pic>
        <p:nvPicPr>
          <p:cNvPr id="46086" name="Picture 15" descr="bontom-pic-1"/>
          <p:cNvPicPr>
            <a:picLocks noChangeArrowheads="1"/>
          </p:cNvPicPr>
          <p:nvPr/>
        </p:nvPicPr>
        <p:blipFill>
          <a:blip r:embed="rId3" cstate="print"/>
          <a:srcRect l="18025" t="5367" r="20526" b="5367"/>
          <a:stretch>
            <a:fillRect/>
          </a:stretch>
        </p:blipFill>
        <p:spPr bwMode="auto">
          <a:xfrm>
            <a:off x="5751513" y="1163638"/>
            <a:ext cx="1414462" cy="1619250"/>
          </a:xfrm>
          <a:prstGeom prst="rect">
            <a:avLst/>
          </a:prstGeom>
          <a:noFill/>
          <a:ln w="9525">
            <a:noFill/>
            <a:miter lim="800000"/>
            <a:headEnd/>
            <a:tailEnd/>
          </a:ln>
        </p:spPr>
      </p:pic>
      <p:sp>
        <p:nvSpPr>
          <p:cNvPr id="46087" name="Rectangle 8"/>
          <p:cNvSpPr>
            <a:spLocks noChangeArrowheads="1"/>
          </p:cNvSpPr>
          <p:nvPr/>
        </p:nvSpPr>
        <p:spPr bwMode="auto">
          <a:xfrm>
            <a:off x="3135313" y="3568700"/>
            <a:ext cx="5033962" cy="2295525"/>
          </a:xfrm>
          <a:prstGeom prst="rect">
            <a:avLst/>
          </a:prstGeom>
          <a:noFill/>
          <a:ln w="9525">
            <a:noFill/>
            <a:miter lim="800000"/>
            <a:headEnd/>
            <a:tailEnd/>
          </a:ln>
        </p:spPr>
        <p:txBody>
          <a:bodyPr>
            <a:spAutoFit/>
          </a:bodyPr>
          <a:lstStyle/>
          <a:p>
            <a:pPr algn="l" rtl="0">
              <a:lnSpc>
                <a:spcPct val="90000"/>
              </a:lnSpc>
              <a:spcBef>
                <a:spcPct val="60000"/>
              </a:spcBef>
            </a:pPr>
            <a:r>
              <a:rPr lang="en-US" sz="1600" dirty="0">
                <a:solidFill>
                  <a:srgbClr val="3D474C"/>
                </a:solidFill>
                <a:cs typeface="Times New Roman" pitchFamily="18" charset="0"/>
              </a:rPr>
              <a:t>The world’s most popular cocktail hybrids for </a:t>
            </a:r>
            <a:r>
              <a:rPr lang="en-US" sz="1600" dirty="0" smtClean="0">
                <a:solidFill>
                  <a:srgbClr val="3D474C"/>
                </a:solidFill>
                <a:cs typeface="Times New Roman" pitchFamily="18" charset="0"/>
              </a:rPr>
              <a:t>year round greenhouse production</a:t>
            </a:r>
            <a:endParaRPr lang="en-US" sz="1600" dirty="0">
              <a:solidFill>
                <a:srgbClr val="3D474C"/>
              </a:solidFill>
              <a:cs typeface="Times New Roman" pitchFamily="18" charset="0"/>
            </a:endParaRPr>
          </a:p>
          <a:p>
            <a:pPr algn="l" rtl="0">
              <a:lnSpc>
                <a:spcPct val="90000"/>
              </a:lnSpc>
              <a:spcBef>
                <a:spcPct val="60000"/>
              </a:spcBef>
            </a:pPr>
            <a:r>
              <a:rPr lang="en-US" sz="1600" b="1" dirty="0">
                <a:solidFill>
                  <a:srgbClr val="3D474C"/>
                </a:solidFill>
                <a:cs typeface="Times New Roman" pitchFamily="18" charset="0"/>
              </a:rPr>
              <a:t>Prof. </a:t>
            </a:r>
            <a:r>
              <a:rPr lang="en-US" sz="1600" b="1" dirty="0" err="1">
                <a:solidFill>
                  <a:srgbClr val="3D474C"/>
                </a:solidFill>
                <a:cs typeface="Times New Roman" pitchFamily="18" charset="0"/>
              </a:rPr>
              <a:t>Nachum</a:t>
            </a:r>
            <a:r>
              <a:rPr lang="en-US" sz="1600" b="1" dirty="0">
                <a:solidFill>
                  <a:srgbClr val="3D474C"/>
                </a:solidFill>
                <a:cs typeface="Times New Roman" pitchFamily="18" charset="0"/>
              </a:rPr>
              <a:t> </a:t>
            </a:r>
            <a:r>
              <a:rPr lang="en-US" sz="1600" b="1" dirty="0" err="1">
                <a:solidFill>
                  <a:srgbClr val="3D474C"/>
                </a:solidFill>
                <a:cs typeface="Times New Roman" pitchFamily="18" charset="0"/>
              </a:rPr>
              <a:t>Kedar</a:t>
            </a:r>
            <a:endParaRPr lang="en-US" sz="1600" dirty="0">
              <a:solidFill>
                <a:srgbClr val="3D474C"/>
              </a:solidFill>
              <a:cs typeface="Times New Roman" pitchFamily="18" charset="0"/>
            </a:endParaRPr>
          </a:p>
          <a:p>
            <a:pPr algn="l" rtl="0">
              <a:lnSpc>
                <a:spcPct val="90000"/>
              </a:lnSpc>
              <a:spcBef>
                <a:spcPct val="30000"/>
              </a:spcBef>
            </a:pPr>
            <a:r>
              <a:rPr lang="en-US" sz="1600" b="1" dirty="0">
                <a:solidFill>
                  <a:srgbClr val="3D474C"/>
                </a:solidFill>
                <a:cs typeface="Times New Roman" pitchFamily="18" charset="0"/>
              </a:rPr>
              <a:t>Prof. Haim </a:t>
            </a:r>
            <a:r>
              <a:rPr lang="en-US" sz="1600" b="1" dirty="0" err="1">
                <a:solidFill>
                  <a:srgbClr val="3D474C"/>
                </a:solidFill>
                <a:cs typeface="Times New Roman" pitchFamily="18" charset="0"/>
              </a:rPr>
              <a:t>Rabinowich</a:t>
            </a:r>
            <a:endParaRPr lang="en-US" sz="1600" dirty="0">
              <a:solidFill>
                <a:srgbClr val="3D474C"/>
              </a:solidFill>
              <a:cs typeface="Times New Roman" pitchFamily="18" charset="0"/>
            </a:endParaRPr>
          </a:p>
          <a:p>
            <a:pPr algn="l" rtl="0">
              <a:lnSpc>
                <a:spcPct val="90000"/>
              </a:lnSpc>
              <a:spcBef>
                <a:spcPct val="30000"/>
              </a:spcBef>
            </a:pPr>
            <a:r>
              <a:rPr lang="en-US" sz="1600" dirty="0">
                <a:solidFill>
                  <a:srgbClr val="3D474C"/>
                </a:solidFill>
                <a:cs typeface="Times New Roman" pitchFamily="18" charset="0"/>
              </a:rPr>
              <a:t>Department of Field Crops, Vegetables and Genetics:</a:t>
            </a:r>
          </a:p>
          <a:p>
            <a:pPr algn="l" rtl="0">
              <a:lnSpc>
                <a:spcPct val="90000"/>
              </a:lnSpc>
              <a:spcBef>
                <a:spcPct val="30000"/>
              </a:spcBef>
            </a:pPr>
            <a:r>
              <a:rPr lang="en-US" sz="1600" dirty="0">
                <a:solidFill>
                  <a:srgbClr val="3D474C"/>
                </a:solidFill>
                <a:cs typeface="Times New Roman" pitchFamily="18" charset="0"/>
              </a:rPr>
              <a:t>Faculty of Agriculture, Food and Environmental Sciences</a:t>
            </a:r>
          </a:p>
          <a:p>
            <a:pPr algn="l" rtl="0">
              <a:lnSpc>
                <a:spcPct val="90000"/>
              </a:lnSpc>
              <a:spcBef>
                <a:spcPct val="30000"/>
              </a:spcBef>
            </a:pPr>
            <a:r>
              <a:rPr lang="en-US" sz="1600" dirty="0">
                <a:solidFill>
                  <a:srgbClr val="3D474C"/>
                </a:solidFill>
                <a:cs typeface="Times New Roman" pitchFamily="18" charset="0"/>
              </a:rPr>
              <a:t>The Hebrew University </a:t>
            </a:r>
            <a:r>
              <a:rPr lang="en-US" sz="1600" dirty="0" err="1">
                <a:solidFill>
                  <a:srgbClr val="3D474C"/>
                </a:solidFill>
                <a:cs typeface="Times New Roman" pitchFamily="18" charset="0"/>
              </a:rPr>
              <a:t>Rehovot</a:t>
            </a:r>
            <a:r>
              <a:rPr lang="en-US" sz="1600" dirty="0">
                <a:solidFill>
                  <a:srgbClr val="3D474C"/>
                </a:solidFill>
                <a:cs typeface="Times New Roman" pitchFamily="18" charset="0"/>
              </a:rPr>
              <a:t> Campus</a:t>
            </a:r>
          </a:p>
        </p:txBody>
      </p:sp>
      <p:sp>
        <p:nvSpPr>
          <p:cNvPr id="46088" name="Line 53"/>
          <p:cNvSpPr>
            <a:spLocks noChangeShapeType="1"/>
          </p:cNvSpPr>
          <p:nvPr/>
        </p:nvSpPr>
        <p:spPr bwMode="auto">
          <a:xfrm rot="-5400000">
            <a:off x="1470026" y="1830387"/>
            <a:ext cx="0" cy="1857375"/>
          </a:xfrm>
          <a:prstGeom prst="line">
            <a:avLst/>
          </a:prstGeom>
          <a:noFill/>
          <a:ln w="9525">
            <a:solidFill>
              <a:schemeClr val="bg2"/>
            </a:solidFill>
            <a:round/>
            <a:headEnd/>
            <a:tailEnd/>
          </a:ln>
        </p:spPr>
        <p:txBody>
          <a:bodyPr/>
          <a:lstStyle/>
          <a:p>
            <a:endParaRPr lang="en-US"/>
          </a:p>
        </p:txBody>
      </p:sp>
      <p:pic>
        <p:nvPicPr>
          <p:cNvPr id="46089" name="Picture 12" descr="http://www.barley-malt.com/Images/syngenta%20logo.jpg"/>
          <p:cNvPicPr>
            <a:picLocks noChangeAspect="1" noChangeArrowheads="1"/>
          </p:cNvPicPr>
          <p:nvPr/>
        </p:nvPicPr>
        <p:blipFill>
          <a:blip r:embed="rId4" cstate="print"/>
          <a:srcRect/>
          <a:stretch>
            <a:fillRect/>
          </a:stretch>
        </p:blipFill>
        <p:spPr bwMode="auto">
          <a:xfrm>
            <a:off x="684213" y="2039938"/>
            <a:ext cx="1573212" cy="549275"/>
          </a:xfrm>
          <a:prstGeom prst="rect">
            <a:avLst/>
          </a:prstGeom>
          <a:noFill/>
          <a:ln w="9525">
            <a:noFill/>
            <a:miter lim="800000"/>
            <a:headEnd/>
            <a:tailEnd/>
          </a:ln>
        </p:spPr>
      </p:pic>
      <p:pic>
        <p:nvPicPr>
          <p:cNvPr id="46090" name="Picture 16" descr="Vilmorin"/>
          <p:cNvPicPr>
            <a:picLocks noChangeAspect="1" noChangeArrowheads="1"/>
          </p:cNvPicPr>
          <p:nvPr/>
        </p:nvPicPr>
        <p:blipFill>
          <a:blip r:embed="rId5" cstate="print"/>
          <a:srcRect/>
          <a:stretch>
            <a:fillRect/>
          </a:stretch>
        </p:blipFill>
        <p:spPr bwMode="auto">
          <a:xfrm>
            <a:off x="612775" y="1320800"/>
            <a:ext cx="1714500" cy="438150"/>
          </a:xfrm>
          <a:prstGeom prst="rect">
            <a:avLst/>
          </a:prstGeom>
          <a:noFill/>
          <a:ln w="9525">
            <a:noFill/>
            <a:miter lim="800000"/>
            <a:headEnd/>
            <a:tailEnd/>
          </a:ln>
        </p:spPr>
      </p:pic>
      <p:sp>
        <p:nvSpPr>
          <p:cNvPr id="46091" name="Line 56"/>
          <p:cNvSpPr>
            <a:spLocks noChangeShapeType="1"/>
          </p:cNvSpPr>
          <p:nvPr/>
        </p:nvSpPr>
        <p:spPr bwMode="auto">
          <a:xfrm rot="-5400000">
            <a:off x="1470026" y="1031875"/>
            <a:ext cx="0" cy="1857375"/>
          </a:xfrm>
          <a:prstGeom prst="line">
            <a:avLst/>
          </a:prstGeom>
          <a:noFill/>
          <a:ln w="9525">
            <a:solidFill>
              <a:schemeClr val="bg2"/>
            </a:solidFill>
            <a:round/>
            <a:headEnd/>
            <a:tailEnd/>
          </a:ln>
        </p:spPr>
        <p:txBody>
          <a:bodyPr/>
          <a:lstStyle/>
          <a:p>
            <a:endParaRPr lang="en-US"/>
          </a:p>
        </p:txBody>
      </p:sp>
      <p:sp>
        <p:nvSpPr>
          <p:cNvPr id="46092" name="Line 57"/>
          <p:cNvSpPr>
            <a:spLocks noChangeShapeType="1"/>
          </p:cNvSpPr>
          <p:nvPr/>
        </p:nvSpPr>
        <p:spPr bwMode="auto">
          <a:xfrm rot="-5400000">
            <a:off x="1470026" y="234950"/>
            <a:ext cx="0" cy="1857375"/>
          </a:xfrm>
          <a:prstGeom prst="line">
            <a:avLst/>
          </a:prstGeom>
          <a:noFill/>
          <a:ln w="9525">
            <a:solidFill>
              <a:schemeClr val="bg2"/>
            </a:solidFill>
            <a:round/>
            <a:headEnd/>
            <a:tailEnd/>
          </a:ln>
        </p:spPr>
        <p:txBody>
          <a:bodyPr/>
          <a:lstStyle/>
          <a:p>
            <a:endParaRPr lang="en-US"/>
          </a:p>
        </p:txBody>
      </p:sp>
      <p:sp>
        <p:nvSpPr>
          <p:cNvPr id="46093" name="Rectangle 8"/>
          <p:cNvSpPr>
            <a:spLocks noChangeArrowheads="1"/>
          </p:cNvSpPr>
          <p:nvPr/>
        </p:nvSpPr>
        <p:spPr bwMode="auto">
          <a:xfrm>
            <a:off x="3116263" y="3040063"/>
            <a:ext cx="4872037" cy="300037"/>
          </a:xfrm>
          <a:prstGeom prst="rect">
            <a:avLst/>
          </a:prstGeom>
          <a:noFill/>
          <a:ln w="9525">
            <a:noFill/>
            <a:miter lim="800000"/>
            <a:headEnd/>
            <a:tailEnd/>
          </a:ln>
        </p:spPr>
        <p:txBody>
          <a:bodyPr>
            <a:spAutoFit/>
          </a:bodyPr>
          <a:lstStyle/>
          <a:p>
            <a:pPr algn="l" rtl="0">
              <a:lnSpc>
                <a:spcPct val="85000"/>
              </a:lnSpc>
            </a:pPr>
            <a:r>
              <a:rPr lang="en-US" sz="1600" b="1">
                <a:solidFill>
                  <a:schemeClr val="tx2"/>
                </a:solidFill>
                <a:cs typeface="Times New Roman" pitchFamily="18" charset="0"/>
              </a:rPr>
              <a:t>Long Shelf Life Tomatoes</a:t>
            </a:r>
            <a:endParaRPr lang="en-US" sz="1600">
              <a:solidFill>
                <a:schemeClr val="tx2"/>
              </a:solidFill>
              <a:cs typeface="Times New Roman" pitchFamily="18" charset="0"/>
            </a:endParaRPr>
          </a:p>
        </p:txBody>
      </p:sp>
      <p:pic>
        <p:nvPicPr>
          <p:cNvPr id="46094" name="Picture 20" descr="Cherry 4.jpg"/>
          <p:cNvPicPr>
            <a:picLocks noChangeAspect="1"/>
          </p:cNvPicPr>
          <p:nvPr/>
        </p:nvPicPr>
        <p:blipFill>
          <a:blip r:embed="rId6" cstate="print"/>
          <a:srcRect r="-130"/>
          <a:stretch>
            <a:fillRect/>
          </a:stretch>
        </p:blipFill>
        <p:spPr bwMode="auto">
          <a:xfrm>
            <a:off x="7285038" y="1163638"/>
            <a:ext cx="1349375" cy="1620837"/>
          </a:xfrm>
          <a:prstGeom prst="rect">
            <a:avLst/>
          </a:prstGeom>
          <a:noFill/>
          <a:ln w="9525">
            <a:noFill/>
            <a:miter lim="800000"/>
            <a:headEnd/>
            <a:tailEnd/>
          </a:ln>
        </p:spPr>
      </p:pic>
      <p:pic>
        <p:nvPicPr>
          <p:cNvPr id="46095" name="Picture 11"/>
          <p:cNvPicPr>
            <a:picLocks noChangeAspect="1" noChangeArrowheads="1"/>
          </p:cNvPicPr>
          <p:nvPr/>
        </p:nvPicPr>
        <p:blipFill>
          <a:blip r:embed="rId7" cstate="print"/>
          <a:srcRect r="46"/>
          <a:stretch>
            <a:fillRect/>
          </a:stretch>
        </p:blipFill>
        <p:spPr bwMode="auto">
          <a:xfrm>
            <a:off x="4349750" y="1169988"/>
            <a:ext cx="1249363" cy="1620837"/>
          </a:xfrm>
          <a:prstGeom prst="rect">
            <a:avLst/>
          </a:prstGeom>
          <a:noFill/>
          <a:ln w="9525">
            <a:noFill/>
            <a:miter lim="800000"/>
            <a:headEnd/>
            <a:tailEnd/>
          </a:ln>
        </p:spPr>
      </p:pic>
      <p:pic>
        <p:nvPicPr>
          <p:cNvPr id="46096" name="Picture 25" descr="00085640"/>
          <p:cNvPicPr>
            <a:picLocks noChangeAspect="1" noChangeArrowheads="1"/>
          </p:cNvPicPr>
          <p:nvPr/>
        </p:nvPicPr>
        <p:blipFill>
          <a:blip r:embed="rId8" cstate="print"/>
          <a:srcRect/>
          <a:stretch>
            <a:fillRect/>
          </a:stretch>
        </p:blipFill>
        <p:spPr bwMode="auto">
          <a:xfrm>
            <a:off x="3116263" y="1163638"/>
            <a:ext cx="1147762" cy="1617662"/>
          </a:xfrm>
          <a:prstGeom prst="rect">
            <a:avLst/>
          </a:prstGeom>
          <a:noFill/>
          <a:ln w="9525">
            <a:noFill/>
            <a:miter lim="800000"/>
            <a:headEnd/>
            <a:tailEnd/>
          </a:ln>
        </p:spPr>
      </p:pic>
      <p:pic>
        <p:nvPicPr>
          <p:cNvPr id="46097" name="Picture 22"/>
          <p:cNvPicPr>
            <a:picLocks noChangeAspect="1" noChangeArrowheads="1"/>
          </p:cNvPicPr>
          <p:nvPr/>
        </p:nvPicPr>
        <p:blipFill>
          <a:blip r:embed="rId9" cstate="print"/>
          <a:srcRect/>
          <a:stretch>
            <a:fillRect/>
          </a:stretch>
        </p:blipFill>
        <p:spPr bwMode="auto">
          <a:xfrm>
            <a:off x="630238" y="2890838"/>
            <a:ext cx="1679575" cy="549275"/>
          </a:xfrm>
          <a:prstGeom prst="rect">
            <a:avLst/>
          </a:prstGeom>
          <a:noFill/>
          <a:ln w="9525">
            <a:noFill/>
            <a:miter lim="800000"/>
            <a:headEnd/>
            <a:tailEnd/>
          </a:ln>
        </p:spPr>
      </p:pic>
      <p:sp>
        <p:nvSpPr>
          <p:cNvPr id="46098" name="Line 53"/>
          <p:cNvSpPr>
            <a:spLocks noChangeShapeType="1"/>
          </p:cNvSpPr>
          <p:nvPr/>
        </p:nvSpPr>
        <p:spPr bwMode="auto">
          <a:xfrm rot="-5400000">
            <a:off x="1470026" y="2627312"/>
            <a:ext cx="0" cy="1857375"/>
          </a:xfrm>
          <a:prstGeom prst="line">
            <a:avLst/>
          </a:prstGeom>
          <a:noFill/>
          <a:ln w="9525">
            <a:solidFill>
              <a:schemeClr val="bg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32" descr="logo zeraim"/>
          <p:cNvPicPr>
            <a:picLocks noChangeAspect="1" noChangeArrowheads="1"/>
          </p:cNvPicPr>
          <p:nvPr/>
        </p:nvPicPr>
        <p:blipFill>
          <a:blip r:embed="rId3" cstate="print"/>
          <a:srcRect/>
          <a:stretch>
            <a:fillRect/>
          </a:stretch>
        </p:blipFill>
        <p:spPr bwMode="auto">
          <a:xfrm>
            <a:off x="709613" y="1111250"/>
            <a:ext cx="1544637" cy="1062038"/>
          </a:xfrm>
          <a:prstGeom prst="rect">
            <a:avLst/>
          </a:prstGeom>
          <a:noFill/>
          <a:ln w="9525">
            <a:noFill/>
            <a:miter lim="800000"/>
            <a:headEnd/>
            <a:tailEnd/>
          </a:ln>
        </p:spPr>
      </p:pic>
      <p:sp>
        <p:nvSpPr>
          <p:cNvPr id="47107" name="Slide Number Placeholder 1"/>
          <p:cNvSpPr>
            <a:spLocks noGrp="1"/>
          </p:cNvSpPr>
          <p:nvPr>
            <p:ph type="sldNum" sz="quarter" idx="10"/>
          </p:nvPr>
        </p:nvSpPr>
        <p:spPr>
          <a:noFill/>
        </p:spPr>
        <p:txBody>
          <a:bodyPr/>
          <a:lstStyle/>
          <a:p>
            <a:fld id="{AA51AF6C-345F-410B-BD8F-0A0F69AF9CA2}" type="slidenum">
              <a:rPr lang="he-IL" smtClean="0"/>
              <a:pPr/>
              <a:t>28</a:t>
            </a:fld>
            <a:endParaRPr lang="en-US" smtClean="0"/>
          </a:p>
        </p:txBody>
      </p:sp>
      <p:pic>
        <p:nvPicPr>
          <p:cNvPr id="47108" name="Picture 11" descr="Peppers 3.bmp"/>
          <p:cNvPicPr>
            <a:picLocks/>
          </p:cNvPicPr>
          <p:nvPr/>
        </p:nvPicPr>
        <p:blipFill>
          <a:blip r:embed="rId4" cstate="print"/>
          <a:srcRect l="30846" r="2965"/>
          <a:stretch>
            <a:fillRect/>
          </a:stretch>
        </p:blipFill>
        <p:spPr bwMode="auto">
          <a:xfrm>
            <a:off x="7296150" y="1173163"/>
            <a:ext cx="1338263" cy="1619250"/>
          </a:xfrm>
          <a:prstGeom prst="rect">
            <a:avLst/>
          </a:prstGeom>
          <a:noFill/>
          <a:ln w="9525">
            <a:noFill/>
            <a:miter lim="800000"/>
            <a:headEnd/>
            <a:tailEnd/>
          </a:ln>
        </p:spPr>
      </p:pic>
      <p:grpSp>
        <p:nvGrpSpPr>
          <p:cNvPr id="47109" name="Group 2"/>
          <p:cNvGrpSpPr>
            <a:grpSpLocks/>
          </p:cNvGrpSpPr>
          <p:nvPr/>
        </p:nvGrpSpPr>
        <p:grpSpPr bwMode="auto">
          <a:xfrm>
            <a:off x="3116263" y="2947988"/>
            <a:ext cx="5518150" cy="2984500"/>
            <a:chOff x="1963" y="1857"/>
            <a:chExt cx="2336" cy="1880"/>
          </a:xfrm>
        </p:grpSpPr>
        <p:sp>
          <p:nvSpPr>
            <p:cNvPr id="47121" name="Rectangle 3"/>
            <p:cNvSpPr>
              <a:spLocks noChangeArrowheads="1"/>
            </p:cNvSpPr>
            <p:nvPr/>
          </p:nvSpPr>
          <p:spPr bwMode="auto">
            <a:xfrm>
              <a:off x="1963" y="2140"/>
              <a:ext cx="2336" cy="1597"/>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47122" name="Rectangle 4"/>
            <p:cNvSpPr>
              <a:spLocks noChangeArrowheads="1"/>
            </p:cNvSpPr>
            <p:nvPr/>
          </p:nvSpPr>
          <p:spPr bwMode="auto">
            <a:xfrm>
              <a:off x="1963" y="1857"/>
              <a:ext cx="2336" cy="281"/>
            </a:xfrm>
            <a:prstGeom prst="rect">
              <a:avLst/>
            </a:prstGeom>
            <a:solidFill>
              <a:srgbClr val="DDDDDD"/>
            </a:solidFill>
            <a:ln w="9525">
              <a:noFill/>
              <a:miter lim="800000"/>
              <a:headEnd/>
              <a:tailEnd/>
            </a:ln>
          </p:spPr>
          <p:txBody>
            <a:bodyPr wrap="none" anchor="ctr"/>
            <a:lstStyle/>
            <a:p>
              <a:endParaRPr lang="en-US"/>
            </a:p>
          </p:txBody>
        </p:sp>
        <p:sp>
          <p:nvSpPr>
            <p:cNvPr id="47123" name="Line 5"/>
            <p:cNvSpPr>
              <a:spLocks noChangeShapeType="1"/>
            </p:cNvSpPr>
            <p:nvPr/>
          </p:nvSpPr>
          <p:spPr bwMode="auto">
            <a:xfrm rot="-5400000">
              <a:off x="3131" y="973"/>
              <a:ext cx="0" cy="2336"/>
            </a:xfrm>
            <a:prstGeom prst="line">
              <a:avLst/>
            </a:prstGeom>
            <a:noFill/>
            <a:ln w="9525">
              <a:solidFill>
                <a:schemeClr val="bg2"/>
              </a:solidFill>
              <a:round/>
              <a:headEnd/>
              <a:tailEnd/>
            </a:ln>
          </p:spPr>
          <p:txBody>
            <a:bodyPr/>
            <a:lstStyle/>
            <a:p>
              <a:endParaRPr lang="en-US"/>
            </a:p>
          </p:txBody>
        </p:sp>
        <p:sp>
          <p:nvSpPr>
            <p:cNvPr id="47124" name="Line 6"/>
            <p:cNvSpPr>
              <a:spLocks noChangeShapeType="1"/>
            </p:cNvSpPr>
            <p:nvPr/>
          </p:nvSpPr>
          <p:spPr bwMode="auto">
            <a:xfrm rot="-5400000">
              <a:off x="3131" y="2567"/>
              <a:ext cx="0" cy="2336"/>
            </a:xfrm>
            <a:prstGeom prst="line">
              <a:avLst/>
            </a:prstGeom>
            <a:noFill/>
            <a:ln w="9525">
              <a:solidFill>
                <a:schemeClr val="bg2"/>
              </a:solidFill>
              <a:round/>
              <a:headEnd/>
              <a:tailEnd/>
            </a:ln>
          </p:spPr>
          <p:txBody>
            <a:bodyPr/>
            <a:lstStyle/>
            <a:p>
              <a:endParaRPr lang="en-US"/>
            </a:p>
          </p:txBody>
        </p:sp>
        <p:sp>
          <p:nvSpPr>
            <p:cNvPr id="47125" name="Line 7"/>
            <p:cNvSpPr>
              <a:spLocks noChangeShapeType="1"/>
            </p:cNvSpPr>
            <p:nvPr/>
          </p:nvSpPr>
          <p:spPr bwMode="auto">
            <a:xfrm rot="-5400000">
              <a:off x="3131" y="689"/>
              <a:ext cx="0" cy="2336"/>
            </a:xfrm>
            <a:prstGeom prst="line">
              <a:avLst/>
            </a:prstGeom>
            <a:noFill/>
            <a:ln w="9525">
              <a:solidFill>
                <a:schemeClr val="bg2"/>
              </a:solidFill>
              <a:round/>
              <a:headEnd/>
              <a:tailEnd/>
            </a:ln>
          </p:spPr>
          <p:txBody>
            <a:bodyPr/>
            <a:lstStyle/>
            <a:p>
              <a:endParaRPr lang="en-US"/>
            </a:p>
          </p:txBody>
        </p:sp>
      </p:grpSp>
      <p:sp>
        <p:nvSpPr>
          <p:cNvPr id="47110" name="Rectangle 8"/>
          <p:cNvSpPr>
            <a:spLocks noGrp="1" noChangeArrowheads="1"/>
          </p:cNvSpPr>
          <p:nvPr>
            <p:ph type="title" idx="4294967295"/>
          </p:nvPr>
        </p:nvSpPr>
        <p:spPr/>
        <p:txBody>
          <a:bodyPr/>
          <a:lstStyle/>
          <a:p>
            <a:pPr eaLnBrk="1" hangingPunct="1"/>
            <a:r>
              <a:rPr lang="en-US" dirty="0" smtClean="0"/>
              <a:t>Success Stories - Peppers</a:t>
            </a:r>
          </a:p>
        </p:txBody>
      </p:sp>
      <p:sp>
        <p:nvSpPr>
          <p:cNvPr id="47111" name="Line 9"/>
          <p:cNvSpPr>
            <a:spLocks noChangeShapeType="1"/>
          </p:cNvSpPr>
          <p:nvPr/>
        </p:nvSpPr>
        <p:spPr bwMode="auto">
          <a:xfrm rot="10800000">
            <a:off x="2744788" y="1163638"/>
            <a:ext cx="0" cy="4852987"/>
          </a:xfrm>
          <a:prstGeom prst="line">
            <a:avLst/>
          </a:prstGeom>
          <a:noFill/>
          <a:ln w="9525">
            <a:solidFill>
              <a:schemeClr val="bg2"/>
            </a:solidFill>
            <a:prstDash val="dash"/>
            <a:round/>
            <a:headEnd/>
            <a:tailEnd/>
          </a:ln>
        </p:spPr>
        <p:txBody>
          <a:bodyPr/>
          <a:lstStyle/>
          <a:p>
            <a:endParaRPr lang="en-US"/>
          </a:p>
        </p:txBody>
      </p:sp>
      <p:sp>
        <p:nvSpPr>
          <p:cNvPr id="47112" name="Rectangle 8"/>
          <p:cNvSpPr>
            <a:spLocks noChangeArrowheads="1"/>
          </p:cNvSpPr>
          <p:nvPr/>
        </p:nvSpPr>
        <p:spPr bwMode="auto">
          <a:xfrm>
            <a:off x="3192463" y="3459163"/>
            <a:ext cx="5456237" cy="2413000"/>
          </a:xfrm>
          <a:prstGeom prst="rect">
            <a:avLst/>
          </a:prstGeom>
          <a:noFill/>
          <a:ln w="9525">
            <a:noFill/>
            <a:miter lim="800000"/>
            <a:headEnd/>
            <a:tailEnd/>
          </a:ln>
        </p:spPr>
        <p:txBody>
          <a:bodyPr>
            <a:spAutoFit/>
          </a:bodyPr>
          <a:lstStyle/>
          <a:p>
            <a:pPr algn="l" rtl="0">
              <a:spcBef>
                <a:spcPct val="60000"/>
              </a:spcBef>
            </a:pPr>
            <a:r>
              <a:rPr lang="en-US" sz="1600" dirty="0">
                <a:solidFill>
                  <a:srgbClr val="3D474C"/>
                </a:solidFill>
                <a:cs typeface="Times New Roman" pitchFamily="18" charset="0"/>
              </a:rPr>
              <a:t>Breeding of Blocky type pepper hybrids for growing under mild winter conditions. Market leader in Spain, Israel &amp; Mexico In collaboration with </a:t>
            </a:r>
            <a:r>
              <a:rPr lang="en-US" sz="1600" dirty="0" err="1">
                <a:solidFill>
                  <a:srgbClr val="3D474C"/>
                </a:solidFill>
                <a:cs typeface="Times New Roman" pitchFamily="18" charset="0"/>
              </a:rPr>
              <a:t>Zeraim</a:t>
            </a:r>
            <a:r>
              <a:rPr lang="en-US" sz="1600" dirty="0">
                <a:solidFill>
                  <a:srgbClr val="3D474C"/>
                </a:solidFill>
                <a:cs typeface="Times New Roman" pitchFamily="18" charset="0"/>
              </a:rPr>
              <a:t> </a:t>
            </a:r>
            <a:r>
              <a:rPr lang="en-US" sz="1600" dirty="0" err="1">
                <a:solidFill>
                  <a:srgbClr val="3D474C"/>
                </a:solidFill>
                <a:cs typeface="Times New Roman" pitchFamily="18" charset="0"/>
              </a:rPr>
              <a:t>Gedera</a:t>
            </a:r>
            <a:r>
              <a:rPr lang="en-US" sz="1600" dirty="0">
                <a:solidFill>
                  <a:srgbClr val="3D474C"/>
                </a:solidFill>
                <a:cs typeface="Times New Roman" pitchFamily="18" charset="0"/>
              </a:rPr>
              <a:t> (Fully owned by </a:t>
            </a:r>
            <a:r>
              <a:rPr lang="en-US" sz="1600" dirty="0" err="1">
                <a:solidFill>
                  <a:srgbClr val="3D474C"/>
                </a:solidFill>
                <a:cs typeface="Times New Roman" pitchFamily="18" charset="0"/>
              </a:rPr>
              <a:t>Syngenta</a:t>
            </a:r>
            <a:r>
              <a:rPr lang="en-US" sz="1600" dirty="0">
                <a:solidFill>
                  <a:srgbClr val="3D474C"/>
                </a:solidFill>
                <a:cs typeface="Times New Roman" pitchFamily="18" charset="0"/>
              </a:rPr>
              <a:t>)</a:t>
            </a:r>
          </a:p>
          <a:p>
            <a:pPr algn="l" rtl="0">
              <a:spcBef>
                <a:spcPct val="60000"/>
              </a:spcBef>
            </a:pPr>
            <a:r>
              <a:rPr lang="en-US" sz="1600" b="1" dirty="0">
                <a:solidFill>
                  <a:srgbClr val="3D474C"/>
                </a:solidFill>
                <a:cs typeface="Times New Roman" pitchFamily="18" charset="0"/>
              </a:rPr>
              <a:t>Dr. Yonatan </a:t>
            </a:r>
            <a:r>
              <a:rPr lang="en-US" sz="1600" b="1" dirty="0" err="1">
                <a:solidFill>
                  <a:srgbClr val="3D474C"/>
                </a:solidFill>
                <a:cs typeface="Times New Roman" pitchFamily="18" charset="0"/>
              </a:rPr>
              <a:t>Elkind</a:t>
            </a:r>
            <a:endParaRPr lang="en-US" sz="1600" dirty="0">
              <a:solidFill>
                <a:srgbClr val="3D474C"/>
              </a:solidFill>
              <a:cs typeface="Times New Roman" pitchFamily="18" charset="0"/>
            </a:endParaRPr>
          </a:p>
          <a:p>
            <a:pPr algn="l" rtl="0">
              <a:spcBef>
                <a:spcPct val="30000"/>
              </a:spcBef>
            </a:pPr>
            <a:r>
              <a:rPr lang="en-US" sz="1600" dirty="0">
                <a:solidFill>
                  <a:srgbClr val="3D474C"/>
                </a:solidFill>
                <a:cs typeface="Times New Roman" pitchFamily="18" charset="0"/>
              </a:rPr>
              <a:t>Department of Field Crops, Vegetables and Genetics:</a:t>
            </a:r>
          </a:p>
          <a:p>
            <a:pPr algn="l" rtl="0">
              <a:spcBef>
                <a:spcPct val="30000"/>
              </a:spcBef>
            </a:pPr>
            <a:r>
              <a:rPr lang="en-US" sz="1600" dirty="0">
                <a:solidFill>
                  <a:srgbClr val="3D474C"/>
                </a:solidFill>
                <a:cs typeface="Times New Roman" pitchFamily="18" charset="0"/>
              </a:rPr>
              <a:t>Faculty of Agriculture, Food and Environmental Sciences</a:t>
            </a:r>
          </a:p>
          <a:p>
            <a:pPr algn="l" rtl="0">
              <a:spcBef>
                <a:spcPct val="30000"/>
              </a:spcBef>
            </a:pPr>
            <a:r>
              <a:rPr lang="en-US" sz="1600" dirty="0">
                <a:solidFill>
                  <a:srgbClr val="3D474C"/>
                </a:solidFill>
                <a:cs typeface="Times New Roman" pitchFamily="18" charset="0"/>
              </a:rPr>
              <a:t>The Hebrew University </a:t>
            </a:r>
            <a:r>
              <a:rPr lang="en-US" sz="1600" dirty="0" err="1">
                <a:solidFill>
                  <a:srgbClr val="3D474C"/>
                </a:solidFill>
                <a:cs typeface="Times New Roman" pitchFamily="18" charset="0"/>
              </a:rPr>
              <a:t>Rehovot</a:t>
            </a:r>
            <a:r>
              <a:rPr lang="en-US" sz="1600" dirty="0">
                <a:solidFill>
                  <a:srgbClr val="3D474C"/>
                </a:solidFill>
                <a:cs typeface="Times New Roman" pitchFamily="18" charset="0"/>
              </a:rPr>
              <a:t> Campus</a:t>
            </a:r>
          </a:p>
        </p:txBody>
      </p:sp>
      <p:sp>
        <p:nvSpPr>
          <p:cNvPr id="47113" name="Line 13"/>
          <p:cNvSpPr>
            <a:spLocks noChangeShapeType="1"/>
          </p:cNvSpPr>
          <p:nvPr/>
        </p:nvSpPr>
        <p:spPr bwMode="auto">
          <a:xfrm rot="-5400000">
            <a:off x="1470026" y="2039937"/>
            <a:ext cx="0" cy="1857375"/>
          </a:xfrm>
          <a:prstGeom prst="line">
            <a:avLst/>
          </a:prstGeom>
          <a:noFill/>
          <a:ln w="9525">
            <a:solidFill>
              <a:schemeClr val="bg2"/>
            </a:solidFill>
            <a:round/>
            <a:headEnd/>
            <a:tailEnd/>
          </a:ln>
        </p:spPr>
        <p:txBody>
          <a:bodyPr/>
          <a:lstStyle/>
          <a:p>
            <a:endParaRPr lang="en-US"/>
          </a:p>
        </p:txBody>
      </p:sp>
      <p:pic>
        <p:nvPicPr>
          <p:cNvPr id="47114" name="Picture 12" descr="http://www.barley-malt.com/Images/syngenta%20logo.jpg"/>
          <p:cNvPicPr>
            <a:picLocks noChangeAspect="1" noChangeArrowheads="1"/>
          </p:cNvPicPr>
          <p:nvPr/>
        </p:nvPicPr>
        <p:blipFill>
          <a:blip r:embed="rId5" cstate="print"/>
          <a:srcRect/>
          <a:stretch>
            <a:fillRect/>
          </a:stretch>
        </p:blipFill>
        <p:spPr bwMode="auto">
          <a:xfrm>
            <a:off x="654050" y="2260600"/>
            <a:ext cx="1573213" cy="549275"/>
          </a:xfrm>
          <a:prstGeom prst="rect">
            <a:avLst/>
          </a:prstGeom>
          <a:noFill/>
          <a:ln w="9525">
            <a:noFill/>
            <a:miter lim="800000"/>
            <a:headEnd/>
            <a:tailEnd/>
          </a:ln>
        </p:spPr>
      </p:pic>
      <p:sp>
        <p:nvSpPr>
          <p:cNvPr id="47115" name="Line 16"/>
          <p:cNvSpPr>
            <a:spLocks noChangeShapeType="1"/>
          </p:cNvSpPr>
          <p:nvPr/>
        </p:nvSpPr>
        <p:spPr bwMode="auto">
          <a:xfrm rot="-5400000">
            <a:off x="1470026" y="1246187"/>
            <a:ext cx="0" cy="1857375"/>
          </a:xfrm>
          <a:prstGeom prst="line">
            <a:avLst/>
          </a:prstGeom>
          <a:noFill/>
          <a:ln w="9525">
            <a:solidFill>
              <a:schemeClr val="bg2"/>
            </a:solidFill>
            <a:round/>
            <a:headEnd/>
            <a:tailEnd/>
          </a:ln>
        </p:spPr>
        <p:txBody>
          <a:bodyPr/>
          <a:lstStyle/>
          <a:p>
            <a:endParaRPr lang="en-US"/>
          </a:p>
        </p:txBody>
      </p:sp>
      <p:sp>
        <p:nvSpPr>
          <p:cNvPr id="47116" name="Line 17"/>
          <p:cNvSpPr>
            <a:spLocks noChangeShapeType="1"/>
          </p:cNvSpPr>
          <p:nvPr/>
        </p:nvSpPr>
        <p:spPr bwMode="auto">
          <a:xfrm rot="-5400000">
            <a:off x="1470026" y="234950"/>
            <a:ext cx="0" cy="1857375"/>
          </a:xfrm>
          <a:prstGeom prst="line">
            <a:avLst/>
          </a:prstGeom>
          <a:noFill/>
          <a:ln w="9525">
            <a:solidFill>
              <a:schemeClr val="bg2"/>
            </a:solidFill>
            <a:round/>
            <a:headEnd/>
            <a:tailEnd/>
          </a:ln>
        </p:spPr>
        <p:txBody>
          <a:bodyPr/>
          <a:lstStyle/>
          <a:p>
            <a:endParaRPr lang="en-US"/>
          </a:p>
        </p:txBody>
      </p:sp>
      <p:sp>
        <p:nvSpPr>
          <p:cNvPr id="47117" name="Rectangle 8"/>
          <p:cNvSpPr>
            <a:spLocks noChangeArrowheads="1"/>
          </p:cNvSpPr>
          <p:nvPr/>
        </p:nvSpPr>
        <p:spPr bwMode="auto">
          <a:xfrm>
            <a:off x="3116263" y="3040063"/>
            <a:ext cx="4872037" cy="325437"/>
          </a:xfrm>
          <a:prstGeom prst="rect">
            <a:avLst/>
          </a:prstGeom>
          <a:noFill/>
          <a:ln w="9525">
            <a:noFill/>
            <a:miter lim="800000"/>
            <a:headEnd/>
            <a:tailEnd/>
          </a:ln>
        </p:spPr>
        <p:txBody>
          <a:bodyPr>
            <a:spAutoFit/>
          </a:bodyPr>
          <a:lstStyle/>
          <a:p>
            <a:pPr algn="l" rtl="0">
              <a:lnSpc>
                <a:spcPct val="85000"/>
              </a:lnSpc>
            </a:pPr>
            <a:r>
              <a:rPr lang="en-US" b="1">
                <a:solidFill>
                  <a:schemeClr val="tx2"/>
                </a:solidFill>
              </a:rPr>
              <a:t>Hybrid Peppers</a:t>
            </a:r>
          </a:p>
        </p:txBody>
      </p:sp>
      <p:pic>
        <p:nvPicPr>
          <p:cNvPr id="47118" name="Picture 22" descr="DSCF0059"/>
          <p:cNvPicPr>
            <a:picLocks noChangeAspect="1" noChangeArrowheads="1"/>
          </p:cNvPicPr>
          <p:nvPr/>
        </p:nvPicPr>
        <p:blipFill>
          <a:blip r:embed="rId6" cstate="print"/>
          <a:srcRect l="7275" t="10452" r="9756" b="2748"/>
          <a:stretch>
            <a:fillRect/>
          </a:stretch>
        </p:blipFill>
        <p:spPr bwMode="auto">
          <a:xfrm>
            <a:off x="3116263" y="1176338"/>
            <a:ext cx="1152525" cy="1606550"/>
          </a:xfrm>
          <a:prstGeom prst="rect">
            <a:avLst/>
          </a:prstGeom>
          <a:noFill/>
          <a:ln w="9525">
            <a:noFill/>
            <a:miter lim="800000"/>
            <a:headEnd/>
            <a:tailEnd/>
          </a:ln>
        </p:spPr>
      </p:pic>
      <p:pic>
        <p:nvPicPr>
          <p:cNvPr id="47119" name="Picture 34" descr="FAR107"/>
          <p:cNvPicPr>
            <a:picLocks noChangeAspect="1" noChangeArrowheads="1"/>
          </p:cNvPicPr>
          <p:nvPr/>
        </p:nvPicPr>
        <p:blipFill>
          <a:blip r:embed="rId7" cstate="print"/>
          <a:srcRect l="6303" t="-10484" r="6070" b="-1498"/>
          <a:stretch>
            <a:fillRect/>
          </a:stretch>
        </p:blipFill>
        <p:spPr bwMode="auto">
          <a:xfrm>
            <a:off x="5835650" y="1169988"/>
            <a:ext cx="1357313" cy="1622425"/>
          </a:xfrm>
          <a:prstGeom prst="rect">
            <a:avLst/>
          </a:prstGeom>
          <a:noFill/>
          <a:ln w="9525">
            <a:solidFill>
              <a:schemeClr val="bg1"/>
            </a:solidFill>
            <a:miter lim="800000"/>
            <a:headEnd/>
            <a:tailEnd/>
          </a:ln>
        </p:spPr>
      </p:pic>
      <p:pic>
        <p:nvPicPr>
          <p:cNvPr id="47120" name="Picture 35" descr="7165-at nisim saban yel"/>
          <p:cNvPicPr>
            <a:picLocks noChangeAspect="1" noChangeArrowheads="1"/>
          </p:cNvPicPr>
          <p:nvPr/>
        </p:nvPicPr>
        <p:blipFill>
          <a:blip r:embed="rId8" cstate="print"/>
          <a:srcRect t="14410"/>
          <a:stretch>
            <a:fillRect/>
          </a:stretch>
        </p:blipFill>
        <p:spPr bwMode="auto">
          <a:xfrm>
            <a:off x="4370388" y="1169988"/>
            <a:ext cx="1362075" cy="1619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0"/>
          </p:nvPr>
        </p:nvSpPr>
        <p:spPr>
          <a:xfrm>
            <a:off x="0" y="6897601"/>
            <a:ext cx="465138" cy="300037"/>
          </a:xfrm>
          <a:noFill/>
        </p:spPr>
        <p:txBody>
          <a:bodyPr/>
          <a:lstStyle/>
          <a:p>
            <a:fld id="{CD7E3AD7-7D3C-47F6-85A4-0C28D230615B}" type="slidenum">
              <a:rPr lang="he-IL" smtClean="0"/>
              <a:pPr/>
              <a:t>29</a:t>
            </a:fld>
            <a:endParaRPr lang="en-US" smtClean="0"/>
          </a:p>
        </p:txBody>
      </p:sp>
      <p:sp>
        <p:nvSpPr>
          <p:cNvPr id="50180" name="Rectangle 3"/>
          <p:cNvSpPr>
            <a:spLocks noChangeArrowheads="1"/>
          </p:cNvSpPr>
          <p:nvPr/>
        </p:nvSpPr>
        <p:spPr bwMode="auto">
          <a:xfrm>
            <a:off x="3116263" y="3397250"/>
            <a:ext cx="5518150" cy="2535238"/>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50181" name="Line 6"/>
          <p:cNvSpPr>
            <a:spLocks noChangeShapeType="1"/>
          </p:cNvSpPr>
          <p:nvPr/>
        </p:nvSpPr>
        <p:spPr bwMode="auto">
          <a:xfrm rot="-5400000">
            <a:off x="5875338" y="3509876"/>
            <a:ext cx="0" cy="5518150"/>
          </a:xfrm>
          <a:prstGeom prst="line">
            <a:avLst/>
          </a:prstGeom>
          <a:noFill/>
          <a:ln w="9525">
            <a:solidFill>
              <a:schemeClr val="bg2"/>
            </a:solidFill>
            <a:round/>
            <a:headEnd/>
            <a:tailEnd/>
          </a:ln>
        </p:spPr>
        <p:txBody>
          <a:bodyPr/>
          <a:lstStyle/>
          <a:p>
            <a:endParaRPr lang="en-US"/>
          </a:p>
        </p:txBody>
      </p:sp>
      <p:sp>
        <p:nvSpPr>
          <p:cNvPr id="50183" name="Line 9"/>
          <p:cNvSpPr>
            <a:spLocks noChangeShapeType="1"/>
          </p:cNvSpPr>
          <p:nvPr/>
        </p:nvSpPr>
        <p:spPr bwMode="auto">
          <a:xfrm rot="10800000">
            <a:off x="2744788" y="1503276"/>
            <a:ext cx="0" cy="4852987"/>
          </a:xfrm>
          <a:prstGeom prst="line">
            <a:avLst/>
          </a:prstGeom>
          <a:noFill/>
          <a:ln w="9525">
            <a:solidFill>
              <a:schemeClr val="bg2"/>
            </a:solidFill>
            <a:prstDash val="dash"/>
            <a:round/>
            <a:headEnd/>
            <a:tailEnd/>
          </a:ln>
        </p:spPr>
        <p:txBody>
          <a:bodyPr/>
          <a:lstStyle/>
          <a:p>
            <a:endParaRPr lang="en-US"/>
          </a:p>
        </p:txBody>
      </p:sp>
      <p:sp>
        <p:nvSpPr>
          <p:cNvPr id="50184" name="Rectangle 8"/>
          <p:cNvSpPr>
            <a:spLocks noChangeArrowheads="1"/>
          </p:cNvSpPr>
          <p:nvPr/>
        </p:nvSpPr>
        <p:spPr bwMode="auto">
          <a:xfrm>
            <a:off x="3192463" y="3859126"/>
            <a:ext cx="5456237" cy="2111347"/>
          </a:xfrm>
          <a:prstGeom prst="rect">
            <a:avLst/>
          </a:prstGeom>
          <a:noFill/>
          <a:ln w="9525">
            <a:noFill/>
            <a:miter lim="800000"/>
            <a:headEnd/>
            <a:tailEnd/>
          </a:ln>
        </p:spPr>
        <p:txBody>
          <a:bodyPr>
            <a:spAutoFit/>
          </a:bodyPr>
          <a:lstStyle/>
          <a:p>
            <a:pPr algn="l" rtl="0">
              <a:spcBef>
                <a:spcPct val="60000"/>
              </a:spcBef>
            </a:pPr>
            <a:r>
              <a:rPr lang="en-US" sz="1600" dirty="0" smtClean="0"/>
              <a:t>Zero </a:t>
            </a:r>
            <a:r>
              <a:rPr lang="en-US" sz="1600" dirty="0" smtClean="0"/>
              <a:t>Discharge Recirculating System for intensive culture of freshwater and marine fish. The system prevents environmental pollution, uses water economically, and can be operated in any climatic conditions. </a:t>
            </a:r>
          </a:p>
          <a:p>
            <a:pPr algn="l" rtl="0">
              <a:spcBef>
                <a:spcPct val="60000"/>
              </a:spcBef>
            </a:pPr>
            <a:r>
              <a:rPr lang="en-US" sz="1600" b="1" dirty="0" smtClean="0">
                <a:solidFill>
                  <a:srgbClr val="3D474C"/>
                </a:solidFill>
                <a:cs typeface="Times New Roman" pitchFamily="18" charset="0"/>
              </a:rPr>
              <a:t>Prof</a:t>
            </a:r>
            <a:r>
              <a:rPr lang="en-US" sz="1600" b="1" dirty="0">
                <a:solidFill>
                  <a:srgbClr val="3D474C"/>
                </a:solidFill>
                <a:cs typeface="Times New Roman" pitchFamily="18" charset="0"/>
              </a:rPr>
              <a:t>. </a:t>
            </a:r>
            <a:r>
              <a:rPr lang="en-US" sz="1600" b="1" dirty="0" smtClean="0">
                <a:solidFill>
                  <a:srgbClr val="3D474C"/>
                </a:solidFill>
                <a:cs typeface="Times New Roman" pitchFamily="18" charset="0"/>
              </a:rPr>
              <a:t>Jaap van Rijn</a:t>
            </a:r>
            <a:endParaRPr lang="en-US" sz="1600" b="1" dirty="0">
              <a:solidFill>
                <a:srgbClr val="3D474C"/>
              </a:solidFill>
              <a:cs typeface="Times New Roman" pitchFamily="18" charset="0"/>
            </a:endParaRPr>
          </a:p>
          <a:p>
            <a:pPr algn="l" rtl="0">
              <a:spcBef>
                <a:spcPct val="30000"/>
              </a:spcBef>
            </a:pPr>
            <a:r>
              <a:rPr lang="en-US" sz="1600" dirty="0" smtClean="0">
                <a:solidFill>
                  <a:srgbClr val="3D474C"/>
                </a:solidFill>
                <a:cs typeface="Times New Roman" pitchFamily="18" charset="0"/>
              </a:rPr>
              <a:t>Faculty of Agriculture, Food and Environmental Sciences</a:t>
            </a:r>
          </a:p>
          <a:p>
            <a:pPr algn="l" rtl="0">
              <a:spcBef>
                <a:spcPct val="30000"/>
              </a:spcBef>
            </a:pPr>
            <a:r>
              <a:rPr lang="en-US" sz="1600" dirty="0" smtClean="0">
                <a:solidFill>
                  <a:srgbClr val="3D474C"/>
                </a:solidFill>
                <a:cs typeface="Times New Roman" pitchFamily="18" charset="0"/>
              </a:rPr>
              <a:t>The Hebrew University </a:t>
            </a:r>
            <a:r>
              <a:rPr lang="en-US" sz="1600" dirty="0" err="1" smtClean="0">
                <a:solidFill>
                  <a:srgbClr val="3D474C"/>
                </a:solidFill>
                <a:cs typeface="Times New Roman" pitchFamily="18" charset="0"/>
              </a:rPr>
              <a:t>Rehovot</a:t>
            </a:r>
            <a:r>
              <a:rPr lang="en-US" sz="1600" dirty="0" smtClean="0">
                <a:solidFill>
                  <a:srgbClr val="3D474C"/>
                </a:solidFill>
                <a:cs typeface="Times New Roman" pitchFamily="18" charset="0"/>
              </a:rPr>
              <a:t> Campus</a:t>
            </a:r>
            <a:endParaRPr lang="en-US" sz="1600" dirty="0">
              <a:solidFill>
                <a:srgbClr val="3D474C"/>
              </a:solidFill>
              <a:cs typeface="Times New Roman" pitchFamily="18" charset="0"/>
            </a:endParaRPr>
          </a:p>
        </p:txBody>
      </p:sp>
      <p:sp>
        <p:nvSpPr>
          <p:cNvPr id="50190" name="Rectangle 6"/>
          <p:cNvSpPr>
            <a:spLocks noChangeArrowheads="1"/>
          </p:cNvSpPr>
          <p:nvPr/>
        </p:nvSpPr>
        <p:spPr bwMode="auto">
          <a:xfrm>
            <a:off x="3116263" y="3313752"/>
            <a:ext cx="5518150" cy="446087"/>
          </a:xfrm>
          <a:prstGeom prst="rect">
            <a:avLst/>
          </a:prstGeom>
          <a:solidFill>
            <a:srgbClr val="DDDDDD"/>
          </a:solidFill>
          <a:ln w="9525">
            <a:noFill/>
            <a:miter lim="800000"/>
            <a:headEnd/>
            <a:tailEnd/>
          </a:ln>
        </p:spPr>
        <p:txBody>
          <a:bodyPr wrap="none" anchor="ctr"/>
          <a:lstStyle/>
          <a:p>
            <a:endParaRPr lang="en-US"/>
          </a:p>
        </p:txBody>
      </p:sp>
      <p:sp>
        <p:nvSpPr>
          <p:cNvPr id="50191" name="Line 7"/>
          <p:cNvSpPr>
            <a:spLocks noChangeShapeType="1"/>
          </p:cNvSpPr>
          <p:nvPr/>
        </p:nvSpPr>
        <p:spPr bwMode="auto">
          <a:xfrm rot="-5400000">
            <a:off x="5849212" y="979401"/>
            <a:ext cx="0" cy="5518150"/>
          </a:xfrm>
          <a:prstGeom prst="line">
            <a:avLst/>
          </a:prstGeom>
          <a:noFill/>
          <a:ln w="9525">
            <a:solidFill>
              <a:schemeClr val="bg2"/>
            </a:solidFill>
            <a:round/>
            <a:headEnd/>
            <a:tailEnd/>
          </a:ln>
        </p:spPr>
        <p:txBody>
          <a:bodyPr/>
          <a:lstStyle/>
          <a:p>
            <a:endParaRPr lang="en-US"/>
          </a:p>
        </p:txBody>
      </p:sp>
      <p:sp>
        <p:nvSpPr>
          <p:cNvPr id="50192" name="Line 9"/>
          <p:cNvSpPr>
            <a:spLocks noChangeShapeType="1"/>
          </p:cNvSpPr>
          <p:nvPr/>
        </p:nvSpPr>
        <p:spPr bwMode="auto">
          <a:xfrm rot="-5400000">
            <a:off x="5875338" y="528551"/>
            <a:ext cx="0" cy="5518150"/>
          </a:xfrm>
          <a:prstGeom prst="line">
            <a:avLst/>
          </a:prstGeom>
          <a:noFill/>
          <a:ln w="9525">
            <a:solidFill>
              <a:schemeClr val="bg2"/>
            </a:solidFill>
            <a:round/>
            <a:headEnd/>
            <a:tailEnd/>
          </a:ln>
        </p:spPr>
        <p:txBody>
          <a:bodyPr/>
          <a:lstStyle/>
          <a:p>
            <a:endParaRPr lang="en-US"/>
          </a:p>
        </p:txBody>
      </p:sp>
      <p:sp>
        <p:nvSpPr>
          <p:cNvPr id="50193" name="Rectangle 8"/>
          <p:cNvSpPr>
            <a:spLocks noChangeArrowheads="1"/>
          </p:cNvSpPr>
          <p:nvPr/>
        </p:nvSpPr>
        <p:spPr bwMode="auto">
          <a:xfrm>
            <a:off x="3116263" y="3379701"/>
            <a:ext cx="5505450" cy="325437"/>
          </a:xfrm>
          <a:prstGeom prst="rect">
            <a:avLst/>
          </a:prstGeom>
          <a:noFill/>
          <a:ln w="9525" algn="ctr">
            <a:noFill/>
            <a:miter lim="800000"/>
            <a:headEnd/>
            <a:tailEnd/>
          </a:ln>
        </p:spPr>
        <p:txBody>
          <a:bodyPr>
            <a:spAutoFit/>
          </a:bodyPr>
          <a:lstStyle/>
          <a:p>
            <a:pPr algn="l" rtl="0">
              <a:lnSpc>
                <a:spcPct val="85000"/>
              </a:lnSpc>
            </a:pPr>
            <a:r>
              <a:rPr lang="en-US" dirty="0" smtClean="0"/>
              <a:t>GFA Advanced System Ltd.</a:t>
            </a:r>
            <a:endParaRPr lang="en-US" b="1" dirty="0">
              <a:solidFill>
                <a:schemeClr val="tx2"/>
              </a:solidFill>
            </a:endParaRPr>
          </a:p>
        </p:txBody>
      </p:sp>
      <p:sp>
        <p:nvSpPr>
          <p:cNvPr id="19" name="Title 1"/>
          <p:cNvSpPr txBox="1">
            <a:spLocks/>
          </p:cNvSpPr>
          <p:nvPr/>
        </p:nvSpPr>
        <p:spPr>
          <a:xfrm>
            <a:off x="693737" y="204381"/>
            <a:ext cx="8280445" cy="631644"/>
          </a:xfrm>
          <a:prstGeom prst="rect">
            <a:avLst/>
          </a:prstGeom>
        </p:spPr>
        <p:txBody>
          <a:bodyPr/>
          <a:lstStyle/>
          <a:p>
            <a:pPr lvl="0" algn="l" rtl="0" eaLnBrk="0" hangingPunct="0"/>
            <a:r>
              <a:rPr lang="en-US" sz="2800" b="1" dirty="0" smtClean="0">
                <a:solidFill>
                  <a:schemeClr val="bg1"/>
                </a:solidFill>
              </a:rPr>
              <a:t>Success Stories</a:t>
            </a:r>
            <a:r>
              <a:rPr lang="en-US" sz="2800" dirty="0" smtClean="0"/>
              <a:t> </a:t>
            </a:r>
            <a:r>
              <a:rPr lang="en-US" sz="2800" b="1" dirty="0" smtClean="0">
                <a:solidFill>
                  <a:schemeClr val="bg1"/>
                </a:solidFill>
              </a:rPr>
              <a:t>-</a:t>
            </a:r>
            <a:r>
              <a:rPr lang="en-US" sz="2800" dirty="0" smtClean="0"/>
              <a:t> </a:t>
            </a:r>
            <a:r>
              <a:rPr kumimoji="0" lang="en-US" sz="2800" b="1" i="0" u="none" strike="noStrike" kern="0" cap="none" spc="0" normalizeH="0" baseline="0" noProof="0" dirty="0" smtClean="0">
                <a:ln>
                  <a:noFill/>
                </a:ln>
                <a:solidFill>
                  <a:schemeClr val="bg1"/>
                </a:solidFill>
                <a:effectLst/>
                <a:uLnTx/>
                <a:uFillTx/>
                <a:latin typeface="+mj-lt"/>
                <a:ea typeface="+mj-ea"/>
                <a:cs typeface="+mj-cs"/>
              </a:rPr>
              <a:t>Grow Fish Anywhere (G.F.A)</a:t>
            </a:r>
            <a:endParaRPr kumimoji="0" lang="he-IL" sz="2800" b="1" i="0" u="none" strike="noStrike" kern="0" cap="none" spc="0" normalizeH="0" baseline="0" noProof="0" dirty="0" smtClean="0">
              <a:ln>
                <a:noFill/>
              </a:ln>
              <a:solidFill>
                <a:schemeClr val="bg1"/>
              </a:solidFill>
              <a:effectLst/>
              <a:uLnTx/>
              <a:uFillTx/>
              <a:latin typeface="+mj-lt"/>
              <a:ea typeface="+mj-ea"/>
              <a:cs typeface="+mj-cs"/>
            </a:endParaRPr>
          </a:p>
        </p:txBody>
      </p:sp>
      <p:pic>
        <p:nvPicPr>
          <p:cNvPr id="744450" name="Picture 2"/>
          <p:cNvPicPr>
            <a:picLocks noChangeAspect="1" noChangeArrowheads="1"/>
          </p:cNvPicPr>
          <p:nvPr/>
        </p:nvPicPr>
        <p:blipFill>
          <a:blip r:embed="rId3" cstate="print"/>
          <a:srcRect/>
          <a:stretch>
            <a:fillRect/>
          </a:stretch>
        </p:blipFill>
        <p:spPr bwMode="auto">
          <a:xfrm>
            <a:off x="589190" y="1410517"/>
            <a:ext cx="1695450" cy="1581150"/>
          </a:xfrm>
          <a:prstGeom prst="rect">
            <a:avLst/>
          </a:prstGeom>
          <a:noFill/>
          <a:ln w="9525">
            <a:noFill/>
            <a:miter lim="800000"/>
            <a:headEnd/>
            <a:tailEnd/>
          </a:ln>
        </p:spPr>
      </p:pic>
      <p:pic>
        <p:nvPicPr>
          <p:cNvPr id="744451" name="Picture 3"/>
          <p:cNvPicPr>
            <a:picLocks noChangeAspect="1" noChangeArrowheads="1"/>
          </p:cNvPicPr>
          <p:nvPr/>
        </p:nvPicPr>
        <p:blipFill>
          <a:blip r:embed="rId4" cstate="print"/>
          <a:srcRect/>
          <a:stretch>
            <a:fillRect/>
          </a:stretch>
        </p:blipFill>
        <p:spPr bwMode="auto">
          <a:xfrm>
            <a:off x="3078617" y="1128441"/>
            <a:ext cx="1852612" cy="1640885"/>
          </a:xfrm>
          <a:prstGeom prst="rect">
            <a:avLst/>
          </a:prstGeom>
          <a:noFill/>
          <a:ln w="9525">
            <a:noFill/>
            <a:miter lim="800000"/>
            <a:headEnd/>
            <a:tailEnd/>
          </a:ln>
        </p:spPr>
      </p:pic>
      <p:pic>
        <p:nvPicPr>
          <p:cNvPr id="744452" name="Picture 4"/>
          <p:cNvPicPr>
            <a:picLocks noChangeAspect="1" noChangeArrowheads="1"/>
          </p:cNvPicPr>
          <p:nvPr/>
        </p:nvPicPr>
        <p:blipFill>
          <a:blip r:embed="rId5" cstate="print"/>
          <a:srcRect/>
          <a:stretch>
            <a:fillRect/>
          </a:stretch>
        </p:blipFill>
        <p:spPr bwMode="auto">
          <a:xfrm>
            <a:off x="5596346" y="915625"/>
            <a:ext cx="3143971" cy="2271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5"/>
          <p:cNvSpPr>
            <a:spLocks noGrp="1" noChangeArrowheads="1"/>
          </p:cNvSpPr>
          <p:nvPr>
            <p:ph type="ctrTitle"/>
          </p:nvPr>
        </p:nvSpPr>
        <p:spPr/>
        <p:txBody>
          <a:bodyPr/>
          <a:lstStyle/>
          <a:p>
            <a:pPr eaLnBrk="1" hangingPunct="1"/>
            <a:r>
              <a:rPr lang="en-US" sz="2500" smtClean="0"/>
              <a:t>Yissum</a:t>
            </a:r>
          </a:p>
        </p:txBody>
      </p:sp>
      <p:sp>
        <p:nvSpPr>
          <p:cNvPr id="11267" name="Rectangle 6"/>
          <p:cNvSpPr>
            <a:spLocks noGrp="1" noChangeArrowheads="1"/>
          </p:cNvSpPr>
          <p:nvPr>
            <p:ph type="subTitle" idx="1"/>
          </p:nvPr>
        </p:nvSpPr>
        <p:spPr/>
        <p:txBody>
          <a:bodyPr/>
          <a:lstStyle/>
          <a:p>
            <a:pPr eaLnBrk="1" hangingPunct="1"/>
            <a:r>
              <a:rPr lang="en-US" smtClean="0"/>
              <a:t>Applying Knowledge</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0"/>
          </p:nvPr>
        </p:nvSpPr>
        <p:spPr>
          <a:noFill/>
        </p:spPr>
        <p:txBody>
          <a:bodyPr/>
          <a:lstStyle/>
          <a:p>
            <a:fld id="{CD7E3AD7-7D3C-47F6-85A4-0C28D230615B}" type="slidenum">
              <a:rPr lang="he-IL" smtClean="0"/>
              <a:pPr/>
              <a:t>30</a:t>
            </a:fld>
            <a:endParaRPr lang="en-US" smtClean="0"/>
          </a:p>
        </p:txBody>
      </p:sp>
      <p:pic>
        <p:nvPicPr>
          <p:cNvPr id="50179" name="Picture 2"/>
          <p:cNvPicPr>
            <a:picLocks noChangeAspect="1" noChangeArrowheads="1"/>
          </p:cNvPicPr>
          <p:nvPr/>
        </p:nvPicPr>
        <p:blipFill>
          <a:blip r:embed="rId3" cstate="print"/>
          <a:srcRect r="21" b="84"/>
          <a:stretch>
            <a:fillRect/>
          </a:stretch>
        </p:blipFill>
        <p:spPr bwMode="auto">
          <a:xfrm>
            <a:off x="4933950" y="1163638"/>
            <a:ext cx="2738438" cy="1612900"/>
          </a:xfrm>
          <a:prstGeom prst="rect">
            <a:avLst/>
          </a:prstGeom>
          <a:noFill/>
          <a:ln w="9525">
            <a:noFill/>
            <a:miter lim="800000"/>
            <a:headEnd/>
            <a:tailEnd/>
          </a:ln>
        </p:spPr>
      </p:pic>
      <p:sp>
        <p:nvSpPr>
          <p:cNvPr id="50180" name="Rectangle 3"/>
          <p:cNvSpPr>
            <a:spLocks noChangeArrowheads="1"/>
          </p:cNvSpPr>
          <p:nvPr/>
        </p:nvSpPr>
        <p:spPr bwMode="auto">
          <a:xfrm>
            <a:off x="3116263" y="3397250"/>
            <a:ext cx="5518150" cy="2535238"/>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50181" name="Line 6"/>
          <p:cNvSpPr>
            <a:spLocks noChangeShapeType="1"/>
          </p:cNvSpPr>
          <p:nvPr/>
        </p:nvSpPr>
        <p:spPr bwMode="auto">
          <a:xfrm rot="-5400000">
            <a:off x="5875338" y="3170238"/>
            <a:ext cx="0" cy="5518150"/>
          </a:xfrm>
          <a:prstGeom prst="line">
            <a:avLst/>
          </a:prstGeom>
          <a:noFill/>
          <a:ln w="9525">
            <a:solidFill>
              <a:schemeClr val="bg2"/>
            </a:solidFill>
            <a:round/>
            <a:headEnd/>
            <a:tailEnd/>
          </a:ln>
        </p:spPr>
        <p:txBody>
          <a:bodyPr/>
          <a:lstStyle/>
          <a:p>
            <a:endParaRPr lang="en-US"/>
          </a:p>
        </p:txBody>
      </p:sp>
      <p:sp>
        <p:nvSpPr>
          <p:cNvPr id="50182" name="Rectangle 8"/>
          <p:cNvSpPr>
            <a:spLocks noGrp="1" noChangeArrowheads="1"/>
          </p:cNvSpPr>
          <p:nvPr>
            <p:ph type="title" idx="4294967295"/>
          </p:nvPr>
        </p:nvSpPr>
        <p:spPr/>
        <p:txBody>
          <a:bodyPr/>
          <a:lstStyle/>
          <a:p>
            <a:pPr eaLnBrk="1" hangingPunct="1"/>
            <a:r>
              <a:rPr lang="en-US" smtClean="0"/>
              <a:t>Success Stories - Mobileye</a:t>
            </a:r>
          </a:p>
        </p:txBody>
      </p:sp>
      <p:sp>
        <p:nvSpPr>
          <p:cNvPr id="50183" name="Line 9"/>
          <p:cNvSpPr>
            <a:spLocks noChangeShapeType="1"/>
          </p:cNvSpPr>
          <p:nvPr/>
        </p:nvSpPr>
        <p:spPr bwMode="auto">
          <a:xfrm rot="10800000">
            <a:off x="2744788" y="1163638"/>
            <a:ext cx="0" cy="4852987"/>
          </a:xfrm>
          <a:prstGeom prst="line">
            <a:avLst/>
          </a:prstGeom>
          <a:noFill/>
          <a:ln w="9525">
            <a:solidFill>
              <a:schemeClr val="bg2"/>
            </a:solidFill>
            <a:prstDash val="dash"/>
            <a:round/>
            <a:headEnd/>
            <a:tailEnd/>
          </a:ln>
        </p:spPr>
        <p:txBody>
          <a:bodyPr/>
          <a:lstStyle/>
          <a:p>
            <a:endParaRPr lang="en-US"/>
          </a:p>
        </p:txBody>
      </p:sp>
      <p:sp>
        <p:nvSpPr>
          <p:cNvPr id="50184" name="Rectangle 8"/>
          <p:cNvSpPr>
            <a:spLocks noChangeArrowheads="1"/>
          </p:cNvSpPr>
          <p:nvPr/>
        </p:nvSpPr>
        <p:spPr bwMode="auto">
          <a:xfrm>
            <a:off x="3192463" y="3519488"/>
            <a:ext cx="5456237" cy="2241550"/>
          </a:xfrm>
          <a:prstGeom prst="rect">
            <a:avLst/>
          </a:prstGeom>
          <a:noFill/>
          <a:ln w="9525">
            <a:noFill/>
            <a:miter lim="800000"/>
            <a:headEnd/>
            <a:tailEnd/>
          </a:ln>
        </p:spPr>
        <p:txBody>
          <a:bodyPr>
            <a:spAutoFit/>
          </a:bodyPr>
          <a:lstStyle/>
          <a:p>
            <a:pPr algn="l" rtl="0">
              <a:spcBef>
                <a:spcPct val="60000"/>
              </a:spcBef>
            </a:pPr>
            <a:r>
              <a:rPr lang="en-US" sz="1600" dirty="0">
                <a:solidFill>
                  <a:srgbClr val="3D474C"/>
                </a:solidFill>
                <a:cs typeface="Times New Roman" pitchFamily="18" charset="0"/>
              </a:rPr>
              <a:t>Advanced vision based driver assistance system for accident prevention</a:t>
            </a:r>
          </a:p>
          <a:p>
            <a:pPr algn="l" rtl="0">
              <a:spcBef>
                <a:spcPct val="60000"/>
              </a:spcBef>
            </a:pPr>
            <a:r>
              <a:rPr lang="en-US" sz="1600" b="1" dirty="0">
                <a:solidFill>
                  <a:srgbClr val="3D474C"/>
                </a:solidFill>
                <a:cs typeface="Times New Roman" pitchFamily="18" charset="0"/>
              </a:rPr>
              <a:t>Prof. Amnon Shashua</a:t>
            </a:r>
          </a:p>
          <a:p>
            <a:pPr algn="l" rtl="0">
              <a:spcBef>
                <a:spcPct val="30000"/>
              </a:spcBef>
            </a:pPr>
            <a:r>
              <a:rPr lang="en-US" sz="1600" dirty="0">
                <a:solidFill>
                  <a:srgbClr val="3D474C"/>
                </a:solidFill>
                <a:cs typeface="Times New Roman" pitchFamily="18" charset="0"/>
              </a:rPr>
              <a:t>Computer Science &amp; Engineering, Faculty of Science </a:t>
            </a:r>
          </a:p>
          <a:p>
            <a:pPr algn="l" rtl="0">
              <a:spcBef>
                <a:spcPct val="30000"/>
              </a:spcBef>
            </a:pPr>
            <a:r>
              <a:rPr lang="en-US" sz="1600" dirty="0">
                <a:solidFill>
                  <a:srgbClr val="3D474C"/>
                </a:solidFill>
                <a:cs typeface="Times New Roman" pitchFamily="18" charset="0"/>
              </a:rPr>
              <a:t>The Hebrew University of Jerusalem</a:t>
            </a:r>
          </a:p>
          <a:p>
            <a:pPr algn="l" rtl="0">
              <a:spcBef>
                <a:spcPct val="60000"/>
              </a:spcBef>
            </a:pPr>
            <a:r>
              <a:rPr lang="en-US" sz="1600" b="1" dirty="0" smtClean="0">
                <a:solidFill>
                  <a:srgbClr val="3D474C"/>
                </a:solidFill>
                <a:cs typeface="Times New Roman" pitchFamily="18" charset="0"/>
              </a:rPr>
              <a:t>2010 </a:t>
            </a:r>
            <a:r>
              <a:rPr lang="en-US" sz="1600" b="1" dirty="0">
                <a:solidFill>
                  <a:srgbClr val="3D474C"/>
                </a:solidFill>
                <a:cs typeface="Times New Roman" pitchFamily="18" charset="0"/>
              </a:rPr>
              <a:t>Valuation of </a:t>
            </a:r>
            <a:r>
              <a:rPr lang="en-US" sz="1600" b="1" dirty="0" smtClean="0">
                <a:solidFill>
                  <a:srgbClr val="3D474C"/>
                </a:solidFill>
                <a:cs typeface="Times New Roman" pitchFamily="18" charset="0"/>
              </a:rPr>
              <a:t>$740 </a:t>
            </a:r>
            <a:r>
              <a:rPr lang="en-US" sz="1600" b="1" dirty="0">
                <a:solidFill>
                  <a:srgbClr val="3D474C"/>
                </a:solidFill>
                <a:cs typeface="Times New Roman" pitchFamily="18" charset="0"/>
              </a:rPr>
              <a:t>million</a:t>
            </a:r>
            <a:br>
              <a:rPr lang="en-US" sz="1600" b="1" dirty="0">
                <a:solidFill>
                  <a:srgbClr val="3D474C"/>
                </a:solidFill>
                <a:cs typeface="Times New Roman" pitchFamily="18" charset="0"/>
              </a:rPr>
            </a:br>
            <a:r>
              <a:rPr lang="en-US" sz="1600" b="1" dirty="0" smtClean="0">
                <a:solidFill>
                  <a:srgbClr val="3D474C"/>
                </a:solidFill>
                <a:cs typeface="Times New Roman" pitchFamily="18" charset="0"/>
              </a:rPr>
              <a:t>(Investment by Goldman </a:t>
            </a:r>
            <a:r>
              <a:rPr lang="en-US" sz="1600" b="1" dirty="0">
                <a:solidFill>
                  <a:srgbClr val="3D474C"/>
                </a:solidFill>
                <a:cs typeface="Times New Roman" pitchFamily="18" charset="0"/>
              </a:rPr>
              <a:t>Sachs </a:t>
            </a:r>
            <a:r>
              <a:rPr lang="en-US" sz="1600" b="1" dirty="0" smtClean="0">
                <a:solidFill>
                  <a:srgbClr val="3D474C"/>
                </a:solidFill>
                <a:cs typeface="Times New Roman" pitchFamily="18" charset="0"/>
              </a:rPr>
              <a:t>&amp; others)</a:t>
            </a:r>
            <a:endParaRPr lang="en-US" sz="1600" b="1" dirty="0">
              <a:solidFill>
                <a:srgbClr val="3D474C"/>
              </a:solidFill>
              <a:cs typeface="Times New Roman" pitchFamily="18" charset="0"/>
            </a:endParaRPr>
          </a:p>
        </p:txBody>
      </p:sp>
      <p:sp>
        <p:nvSpPr>
          <p:cNvPr id="50185" name="Line 11"/>
          <p:cNvSpPr>
            <a:spLocks noChangeShapeType="1"/>
          </p:cNvSpPr>
          <p:nvPr/>
        </p:nvSpPr>
        <p:spPr bwMode="auto">
          <a:xfrm rot="-5400000">
            <a:off x="1455738" y="1854200"/>
            <a:ext cx="0" cy="1857375"/>
          </a:xfrm>
          <a:prstGeom prst="line">
            <a:avLst/>
          </a:prstGeom>
          <a:noFill/>
          <a:ln w="9525">
            <a:solidFill>
              <a:schemeClr val="bg2"/>
            </a:solidFill>
            <a:round/>
            <a:headEnd/>
            <a:tailEnd/>
          </a:ln>
        </p:spPr>
        <p:txBody>
          <a:bodyPr/>
          <a:lstStyle/>
          <a:p>
            <a:endParaRPr lang="en-US"/>
          </a:p>
        </p:txBody>
      </p:sp>
      <p:sp>
        <p:nvSpPr>
          <p:cNvPr id="50186" name="Line 12"/>
          <p:cNvSpPr>
            <a:spLocks noChangeShapeType="1"/>
          </p:cNvSpPr>
          <p:nvPr/>
        </p:nvSpPr>
        <p:spPr bwMode="auto">
          <a:xfrm rot="-5400000">
            <a:off x="1455738" y="1062037"/>
            <a:ext cx="0" cy="1857375"/>
          </a:xfrm>
          <a:prstGeom prst="line">
            <a:avLst/>
          </a:prstGeom>
          <a:noFill/>
          <a:ln w="9525">
            <a:solidFill>
              <a:schemeClr val="bg2"/>
            </a:solidFill>
            <a:round/>
            <a:headEnd/>
            <a:tailEnd/>
          </a:ln>
        </p:spPr>
        <p:txBody>
          <a:bodyPr/>
          <a:lstStyle/>
          <a:p>
            <a:endParaRPr lang="en-US"/>
          </a:p>
        </p:txBody>
      </p:sp>
      <p:sp>
        <p:nvSpPr>
          <p:cNvPr id="50187" name="Line 13"/>
          <p:cNvSpPr>
            <a:spLocks noChangeShapeType="1"/>
          </p:cNvSpPr>
          <p:nvPr/>
        </p:nvSpPr>
        <p:spPr bwMode="auto">
          <a:xfrm rot="-5400000">
            <a:off x="1455738" y="234950"/>
            <a:ext cx="0" cy="1857375"/>
          </a:xfrm>
          <a:prstGeom prst="line">
            <a:avLst/>
          </a:prstGeom>
          <a:noFill/>
          <a:ln w="9525">
            <a:solidFill>
              <a:schemeClr val="bg2"/>
            </a:solidFill>
            <a:round/>
            <a:headEnd/>
            <a:tailEnd/>
          </a:ln>
        </p:spPr>
        <p:txBody>
          <a:bodyPr/>
          <a:lstStyle/>
          <a:p>
            <a:endParaRPr lang="en-US"/>
          </a:p>
        </p:txBody>
      </p:sp>
      <p:pic>
        <p:nvPicPr>
          <p:cNvPr id="50188" name="Picture 3" descr="http://www.mobileye.com/images/HomeLogo.gif"/>
          <p:cNvPicPr>
            <a:picLocks noChangeAspect="1" noChangeArrowheads="1"/>
          </p:cNvPicPr>
          <p:nvPr/>
        </p:nvPicPr>
        <p:blipFill>
          <a:blip r:embed="rId4" cstate="print"/>
          <a:srcRect/>
          <a:stretch>
            <a:fillRect/>
          </a:stretch>
        </p:blipFill>
        <p:spPr bwMode="auto">
          <a:xfrm>
            <a:off x="1012825" y="1198563"/>
            <a:ext cx="885825" cy="755650"/>
          </a:xfrm>
          <a:prstGeom prst="rect">
            <a:avLst/>
          </a:prstGeom>
          <a:noFill/>
          <a:ln w="9525">
            <a:noFill/>
            <a:miter lim="800000"/>
            <a:headEnd/>
            <a:tailEnd/>
          </a:ln>
        </p:spPr>
      </p:pic>
      <p:pic>
        <p:nvPicPr>
          <p:cNvPr id="50189" name="Picture 2" descr="http://tbn0.google.com/images?q=tbn:BaMIbhpKJVsz3M:http://www.americanaustralian.org/attachments/wysiwyg/15701/goldman.jpg">
            <a:hlinkClick r:id="rId5"/>
          </p:cNvPr>
          <p:cNvPicPr>
            <a:picLocks noChangeAspect="1" noChangeArrowheads="1"/>
          </p:cNvPicPr>
          <p:nvPr/>
        </p:nvPicPr>
        <p:blipFill>
          <a:blip r:embed="rId6" cstate="print"/>
          <a:srcRect/>
          <a:stretch>
            <a:fillRect/>
          </a:stretch>
        </p:blipFill>
        <p:spPr bwMode="auto">
          <a:xfrm>
            <a:off x="1147763" y="2078038"/>
            <a:ext cx="615950" cy="615950"/>
          </a:xfrm>
          <a:prstGeom prst="rect">
            <a:avLst/>
          </a:prstGeom>
          <a:noFill/>
          <a:ln w="9525">
            <a:noFill/>
            <a:miter lim="800000"/>
            <a:headEnd/>
            <a:tailEnd/>
          </a:ln>
        </p:spPr>
      </p:pic>
      <p:sp>
        <p:nvSpPr>
          <p:cNvPr id="50190" name="Rectangle 6"/>
          <p:cNvSpPr>
            <a:spLocks noChangeArrowheads="1"/>
          </p:cNvSpPr>
          <p:nvPr/>
        </p:nvSpPr>
        <p:spPr bwMode="auto">
          <a:xfrm>
            <a:off x="3116263" y="2947988"/>
            <a:ext cx="5518150" cy="446087"/>
          </a:xfrm>
          <a:prstGeom prst="rect">
            <a:avLst/>
          </a:prstGeom>
          <a:solidFill>
            <a:srgbClr val="DDDDDD"/>
          </a:solidFill>
          <a:ln w="9525">
            <a:noFill/>
            <a:miter lim="800000"/>
            <a:headEnd/>
            <a:tailEnd/>
          </a:ln>
        </p:spPr>
        <p:txBody>
          <a:bodyPr wrap="none" anchor="ctr"/>
          <a:lstStyle/>
          <a:p>
            <a:endParaRPr lang="en-US"/>
          </a:p>
        </p:txBody>
      </p:sp>
      <p:sp>
        <p:nvSpPr>
          <p:cNvPr id="50191" name="Line 7"/>
          <p:cNvSpPr>
            <a:spLocks noChangeShapeType="1"/>
          </p:cNvSpPr>
          <p:nvPr/>
        </p:nvSpPr>
        <p:spPr bwMode="auto">
          <a:xfrm rot="-5400000">
            <a:off x="5875338" y="639763"/>
            <a:ext cx="0" cy="5518150"/>
          </a:xfrm>
          <a:prstGeom prst="line">
            <a:avLst/>
          </a:prstGeom>
          <a:noFill/>
          <a:ln w="9525">
            <a:solidFill>
              <a:schemeClr val="bg2"/>
            </a:solidFill>
            <a:round/>
            <a:headEnd/>
            <a:tailEnd/>
          </a:ln>
        </p:spPr>
        <p:txBody>
          <a:bodyPr/>
          <a:lstStyle/>
          <a:p>
            <a:endParaRPr lang="en-US"/>
          </a:p>
        </p:txBody>
      </p:sp>
      <p:sp>
        <p:nvSpPr>
          <p:cNvPr id="50192" name="Line 9"/>
          <p:cNvSpPr>
            <a:spLocks noChangeShapeType="1"/>
          </p:cNvSpPr>
          <p:nvPr/>
        </p:nvSpPr>
        <p:spPr bwMode="auto">
          <a:xfrm rot="-5400000">
            <a:off x="5875338" y="188913"/>
            <a:ext cx="0" cy="5518150"/>
          </a:xfrm>
          <a:prstGeom prst="line">
            <a:avLst/>
          </a:prstGeom>
          <a:noFill/>
          <a:ln w="9525">
            <a:solidFill>
              <a:schemeClr val="bg2"/>
            </a:solidFill>
            <a:round/>
            <a:headEnd/>
            <a:tailEnd/>
          </a:ln>
        </p:spPr>
        <p:txBody>
          <a:bodyPr/>
          <a:lstStyle/>
          <a:p>
            <a:endParaRPr lang="en-US"/>
          </a:p>
        </p:txBody>
      </p:sp>
      <p:sp>
        <p:nvSpPr>
          <p:cNvPr id="50193" name="Rectangle 8"/>
          <p:cNvSpPr>
            <a:spLocks noChangeArrowheads="1"/>
          </p:cNvSpPr>
          <p:nvPr/>
        </p:nvSpPr>
        <p:spPr bwMode="auto">
          <a:xfrm>
            <a:off x="3116263" y="3040063"/>
            <a:ext cx="5505450" cy="325437"/>
          </a:xfrm>
          <a:prstGeom prst="rect">
            <a:avLst/>
          </a:prstGeom>
          <a:noFill/>
          <a:ln w="9525" algn="ctr">
            <a:noFill/>
            <a:miter lim="800000"/>
            <a:headEnd/>
            <a:tailEnd/>
          </a:ln>
        </p:spPr>
        <p:txBody>
          <a:bodyPr>
            <a:spAutoFit/>
          </a:bodyPr>
          <a:lstStyle/>
          <a:p>
            <a:pPr algn="l" rtl="0">
              <a:lnSpc>
                <a:spcPct val="85000"/>
              </a:lnSpc>
            </a:pPr>
            <a:r>
              <a:rPr lang="en-US" b="1">
                <a:solidFill>
                  <a:schemeClr val="tx2"/>
                </a:solidFill>
              </a:rPr>
              <a:t>Mobileye</a:t>
            </a:r>
          </a:p>
        </p:txBody>
      </p:sp>
      <p:pic>
        <p:nvPicPr>
          <p:cNvPr id="50194" name="Picture 22" descr="Amnon-Shashua-pic-med"/>
          <p:cNvPicPr>
            <a:picLocks noChangeAspect="1" noChangeArrowheads="1"/>
          </p:cNvPicPr>
          <p:nvPr/>
        </p:nvPicPr>
        <p:blipFill>
          <a:blip r:embed="rId7" cstate="print"/>
          <a:srcRect r="82" b="-168"/>
          <a:stretch>
            <a:fillRect/>
          </a:stretch>
        </p:blipFill>
        <p:spPr bwMode="auto">
          <a:xfrm>
            <a:off x="3116263" y="1163638"/>
            <a:ext cx="1317625" cy="162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0"/>
          </p:nvPr>
        </p:nvSpPr>
        <p:spPr>
          <a:noFill/>
        </p:spPr>
        <p:txBody>
          <a:bodyPr/>
          <a:lstStyle/>
          <a:p>
            <a:fld id="{8A3588D5-5CA6-49D9-99B7-80A8C64CFFB1}" type="slidenum">
              <a:rPr lang="he-IL" smtClean="0"/>
              <a:pPr/>
              <a:t>31</a:t>
            </a:fld>
            <a:endParaRPr lang="en-US" smtClean="0"/>
          </a:p>
        </p:txBody>
      </p:sp>
      <p:sp>
        <p:nvSpPr>
          <p:cNvPr id="48132" name="Rectangle 5"/>
          <p:cNvSpPr>
            <a:spLocks noChangeArrowheads="1"/>
          </p:cNvSpPr>
          <p:nvPr/>
        </p:nvSpPr>
        <p:spPr bwMode="auto">
          <a:xfrm>
            <a:off x="3116263" y="3435350"/>
            <a:ext cx="5518150" cy="2535238"/>
          </a:xfrm>
          <a:prstGeom prst="rect">
            <a:avLst/>
          </a:prstGeom>
          <a:gradFill rotWithShape="1">
            <a:gsLst>
              <a:gs pos="0">
                <a:schemeClr val="bg1"/>
              </a:gs>
              <a:gs pos="100000">
                <a:srgbClr val="DDDDDD"/>
              </a:gs>
            </a:gsLst>
            <a:lin ang="5400000" scaled="1"/>
          </a:gradFill>
          <a:ln w="9525" algn="ctr">
            <a:noFill/>
            <a:miter lim="800000"/>
            <a:headEnd/>
            <a:tailEnd/>
          </a:ln>
        </p:spPr>
        <p:txBody>
          <a:bodyPr wrap="none" anchor="ctr"/>
          <a:lstStyle/>
          <a:p>
            <a:endParaRPr lang="en-US"/>
          </a:p>
        </p:txBody>
      </p:sp>
      <p:sp>
        <p:nvSpPr>
          <p:cNvPr id="48133" name="Rectangle 6"/>
          <p:cNvSpPr>
            <a:spLocks noChangeArrowheads="1"/>
          </p:cNvSpPr>
          <p:nvPr/>
        </p:nvSpPr>
        <p:spPr bwMode="auto">
          <a:xfrm>
            <a:off x="3116263" y="2947988"/>
            <a:ext cx="5518150" cy="604837"/>
          </a:xfrm>
          <a:prstGeom prst="rect">
            <a:avLst/>
          </a:prstGeom>
          <a:solidFill>
            <a:srgbClr val="DDDDDD"/>
          </a:solidFill>
          <a:ln w="9525">
            <a:noFill/>
            <a:miter lim="800000"/>
            <a:headEnd/>
            <a:tailEnd/>
          </a:ln>
        </p:spPr>
        <p:txBody>
          <a:bodyPr wrap="none" anchor="ctr"/>
          <a:lstStyle/>
          <a:p>
            <a:endParaRPr lang="en-US"/>
          </a:p>
        </p:txBody>
      </p:sp>
      <p:sp>
        <p:nvSpPr>
          <p:cNvPr id="48134" name="Line 7"/>
          <p:cNvSpPr>
            <a:spLocks noChangeShapeType="1"/>
          </p:cNvSpPr>
          <p:nvPr/>
        </p:nvSpPr>
        <p:spPr bwMode="auto">
          <a:xfrm rot="-5400000">
            <a:off x="5875338" y="792163"/>
            <a:ext cx="0" cy="5518150"/>
          </a:xfrm>
          <a:prstGeom prst="line">
            <a:avLst/>
          </a:prstGeom>
          <a:noFill/>
          <a:ln w="9525">
            <a:solidFill>
              <a:schemeClr val="bg2"/>
            </a:solidFill>
            <a:round/>
            <a:headEnd/>
            <a:tailEnd/>
          </a:ln>
        </p:spPr>
        <p:txBody>
          <a:bodyPr/>
          <a:lstStyle/>
          <a:p>
            <a:endParaRPr lang="en-US"/>
          </a:p>
        </p:txBody>
      </p:sp>
      <p:sp>
        <p:nvSpPr>
          <p:cNvPr id="48135" name="Line 8"/>
          <p:cNvSpPr>
            <a:spLocks noChangeShapeType="1"/>
          </p:cNvSpPr>
          <p:nvPr/>
        </p:nvSpPr>
        <p:spPr bwMode="auto">
          <a:xfrm rot="-5400000">
            <a:off x="5875338" y="3217863"/>
            <a:ext cx="0" cy="5518150"/>
          </a:xfrm>
          <a:prstGeom prst="line">
            <a:avLst/>
          </a:prstGeom>
          <a:noFill/>
          <a:ln w="9525">
            <a:solidFill>
              <a:schemeClr val="bg2"/>
            </a:solidFill>
            <a:round/>
            <a:headEnd/>
            <a:tailEnd/>
          </a:ln>
        </p:spPr>
        <p:txBody>
          <a:bodyPr/>
          <a:lstStyle/>
          <a:p>
            <a:endParaRPr lang="en-US"/>
          </a:p>
        </p:txBody>
      </p:sp>
      <p:sp>
        <p:nvSpPr>
          <p:cNvPr id="48136" name="Line 9"/>
          <p:cNvSpPr>
            <a:spLocks noChangeShapeType="1"/>
          </p:cNvSpPr>
          <p:nvPr/>
        </p:nvSpPr>
        <p:spPr bwMode="auto">
          <a:xfrm rot="-5400000">
            <a:off x="5875338" y="188913"/>
            <a:ext cx="0" cy="5518150"/>
          </a:xfrm>
          <a:prstGeom prst="line">
            <a:avLst/>
          </a:prstGeom>
          <a:noFill/>
          <a:ln w="9525">
            <a:solidFill>
              <a:schemeClr val="bg2"/>
            </a:solidFill>
            <a:round/>
            <a:headEnd/>
            <a:tailEnd/>
          </a:ln>
        </p:spPr>
        <p:txBody>
          <a:bodyPr/>
          <a:lstStyle/>
          <a:p>
            <a:endParaRPr lang="en-US"/>
          </a:p>
        </p:txBody>
      </p:sp>
      <p:sp>
        <p:nvSpPr>
          <p:cNvPr id="48137" name="Rectangle 10"/>
          <p:cNvSpPr>
            <a:spLocks noGrp="1" noChangeArrowheads="1"/>
          </p:cNvSpPr>
          <p:nvPr>
            <p:ph type="title" idx="4294967295"/>
          </p:nvPr>
        </p:nvSpPr>
        <p:spPr/>
        <p:txBody>
          <a:bodyPr/>
          <a:lstStyle/>
          <a:p>
            <a:pPr eaLnBrk="1" hangingPunct="1"/>
            <a:r>
              <a:rPr lang="en-US" dirty="0" smtClean="0"/>
              <a:t>Success Stories – Hippy International</a:t>
            </a:r>
          </a:p>
        </p:txBody>
      </p:sp>
      <p:sp>
        <p:nvSpPr>
          <p:cNvPr id="48138" name="Line 11"/>
          <p:cNvSpPr>
            <a:spLocks noChangeShapeType="1"/>
          </p:cNvSpPr>
          <p:nvPr/>
        </p:nvSpPr>
        <p:spPr bwMode="auto">
          <a:xfrm rot="10800000">
            <a:off x="2744788" y="1163638"/>
            <a:ext cx="0" cy="4852987"/>
          </a:xfrm>
          <a:prstGeom prst="line">
            <a:avLst/>
          </a:prstGeom>
          <a:noFill/>
          <a:ln w="9525">
            <a:solidFill>
              <a:schemeClr val="bg2"/>
            </a:solidFill>
            <a:prstDash val="dash"/>
            <a:round/>
            <a:headEnd/>
            <a:tailEnd/>
          </a:ln>
        </p:spPr>
        <p:txBody>
          <a:bodyPr/>
          <a:lstStyle/>
          <a:p>
            <a:endParaRPr lang="en-US"/>
          </a:p>
        </p:txBody>
      </p:sp>
      <p:sp>
        <p:nvSpPr>
          <p:cNvPr id="48139" name="Rectangle 8"/>
          <p:cNvSpPr>
            <a:spLocks noChangeArrowheads="1"/>
          </p:cNvSpPr>
          <p:nvPr/>
        </p:nvSpPr>
        <p:spPr bwMode="auto">
          <a:xfrm>
            <a:off x="3192463" y="3605213"/>
            <a:ext cx="5456237" cy="2465290"/>
          </a:xfrm>
          <a:prstGeom prst="rect">
            <a:avLst/>
          </a:prstGeom>
          <a:noFill/>
          <a:ln w="9525">
            <a:noFill/>
            <a:miter lim="800000"/>
            <a:headEnd/>
            <a:tailEnd/>
          </a:ln>
        </p:spPr>
        <p:txBody>
          <a:bodyPr>
            <a:spAutoFit/>
          </a:bodyPr>
          <a:lstStyle/>
          <a:p>
            <a:pPr algn="l" rtl="0">
              <a:spcBef>
                <a:spcPct val="60000"/>
              </a:spcBef>
            </a:pPr>
            <a:r>
              <a:rPr lang="en-US" sz="1600" dirty="0" smtClean="0">
                <a:solidFill>
                  <a:srgbClr val="3D474C"/>
                </a:solidFill>
                <a:cs typeface="Times New Roman" pitchFamily="18" charset="0"/>
              </a:rPr>
              <a:t>Providing parents the tools and support they need to help their children learn in their own homes.</a:t>
            </a:r>
            <a:endParaRPr lang="en-US" sz="1600" dirty="0">
              <a:solidFill>
                <a:srgbClr val="3D474C"/>
              </a:solidFill>
              <a:cs typeface="Times New Roman" pitchFamily="18" charset="0"/>
            </a:endParaRPr>
          </a:p>
          <a:p>
            <a:pPr algn="l" rtl="0">
              <a:spcBef>
                <a:spcPct val="60000"/>
              </a:spcBef>
            </a:pPr>
            <a:r>
              <a:rPr lang="en-US" sz="1600" b="1" dirty="0" smtClean="0">
                <a:solidFill>
                  <a:srgbClr val="3D474C"/>
                </a:solidFill>
                <a:cs typeface="Times New Roman" pitchFamily="18" charset="0"/>
              </a:rPr>
              <a:t>Dr. Miriam </a:t>
            </a:r>
            <a:r>
              <a:rPr lang="en-US" sz="1600" b="1" dirty="0" err="1" smtClean="0">
                <a:solidFill>
                  <a:srgbClr val="3D474C"/>
                </a:solidFill>
                <a:cs typeface="Times New Roman" pitchFamily="18" charset="0"/>
              </a:rPr>
              <a:t>Westheimer</a:t>
            </a:r>
            <a:endParaRPr lang="en-US" sz="1600" dirty="0">
              <a:solidFill>
                <a:srgbClr val="3D474C"/>
              </a:solidFill>
              <a:cs typeface="Times New Roman" pitchFamily="18" charset="0"/>
            </a:endParaRPr>
          </a:p>
          <a:p>
            <a:pPr algn="l" rtl="0">
              <a:spcBef>
                <a:spcPct val="10000"/>
              </a:spcBef>
              <a:spcAft>
                <a:spcPts val="1800"/>
              </a:spcAft>
            </a:pPr>
            <a:r>
              <a:rPr lang="en-US" sz="1600" dirty="0" smtClean="0">
                <a:solidFill>
                  <a:srgbClr val="3D474C"/>
                </a:solidFill>
                <a:cs typeface="Times New Roman" pitchFamily="18" charset="0"/>
              </a:rPr>
              <a:t>NCJW Research Institute for Innovation in Education</a:t>
            </a:r>
            <a:br>
              <a:rPr lang="en-US" sz="1600" dirty="0" smtClean="0">
                <a:solidFill>
                  <a:srgbClr val="3D474C"/>
                </a:solidFill>
                <a:cs typeface="Times New Roman" pitchFamily="18" charset="0"/>
              </a:rPr>
            </a:br>
            <a:r>
              <a:rPr lang="en-US" sz="1600" dirty="0" smtClean="0">
                <a:solidFill>
                  <a:srgbClr val="3D474C"/>
                </a:solidFill>
                <a:cs typeface="Times New Roman" pitchFamily="18" charset="0"/>
              </a:rPr>
              <a:t>The Hebrew University of Jerusalem</a:t>
            </a:r>
          </a:p>
          <a:p>
            <a:pPr algn="l" rtl="0">
              <a:spcBef>
                <a:spcPts val="0"/>
              </a:spcBef>
              <a:spcAft>
                <a:spcPts val="0"/>
              </a:spcAft>
            </a:pPr>
            <a:r>
              <a:rPr lang="en-US" sz="1600" b="1" dirty="0" smtClean="0">
                <a:solidFill>
                  <a:srgbClr val="3D474C"/>
                </a:solidFill>
                <a:cs typeface="Times New Roman" pitchFamily="18" charset="0"/>
              </a:rPr>
              <a:t>HIPPY programs are currently operating in Australia, Austria, Argentina, Canada, Denmark, Germany, Italy, New Zealand South Africa Switzerland and the USA. </a:t>
            </a:r>
            <a:endParaRPr lang="en-US" sz="1600" b="1" dirty="0">
              <a:solidFill>
                <a:srgbClr val="3D474C"/>
              </a:solidFill>
              <a:cs typeface="Times New Roman" pitchFamily="18" charset="0"/>
            </a:endParaRPr>
          </a:p>
        </p:txBody>
      </p:sp>
      <p:sp>
        <p:nvSpPr>
          <p:cNvPr id="48141" name="Line 16"/>
          <p:cNvSpPr>
            <a:spLocks noChangeShapeType="1"/>
          </p:cNvSpPr>
          <p:nvPr/>
        </p:nvSpPr>
        <p:spPr bwMode="auto">
          <a:xfrm rot="-5400000">
            <a:off x="1455738" y="1495425"/>
            <a:ext cx="0" cy="1857375"/>
          </a:xfrm>
          <a:prstGeom prst="line">
            <a:avLst/>
          </a:prstGeom>
          <a:noFill/>
          <a:ln w="9525">
            <a:solidFill>
              <a:schemeClr val="bg2"/>
            </a:solidFill>
            <a:round/>
            <a:headEnd/>
            <a:tailEnd/>
          </a:ln>
        </p:spPr>
        <p:txBody>
          <a:bodyPr/>
          <a:lstStyle/>
          <a:p>
            <a:endParaRPr lang="en-US"/>
          </a:p>
        </p:txBody>
      </p:sp>
      <p:sp>
        <p:nvSpPr>
          <p:cNvPr id="48142" name="Line 17"/>
          <p:cNvSpPr>
            <a:spLocks noChangeShapeType="1"/>
          </p:cNvSpPr>
          <p:nvPr/>
        </p:nvSpPr>
        <p:spPr bwMode="auto">
          <a:xfrm rot="-5400000">
            <a:off x="1455738" y="234950"/>
            <a:ext cx="0" cy="1857375"/>
          </a:xfrm>
          <a:prstGeom prst="line">
            <a:avLst/>
          </a:prstGeom>
          <a:noFill/>
          <a:ln w="9525">
            <a:solidFill>
              <a:schemeClr val="bg2"/>
            </a:solidFill>
            <a:round/>
            <a:headEnd/>
            <a:tailEnd/>
          </a:ln>
        </p:spPr>
        <p:txBody>
          <a:bodyPr/>
          <a:lstStyle/>
          <a:p>
            <a:endParaRPr lang="en-US"/>
          </a:p>
        </p:txBody>
      </p:sp>
      <p:sp>
        <p:nvSpPr>
          <p:cNvPr id="48143" name="Rectangle 8"/>
          <p:cNvSpPr>
            <a:spLocks noChangeArrowheads="1"/>
          </p:cNvSpPr>
          <p:nvPr/>
        </p:nvSpPr>
        <p:spPr bwMode="auto">
          <a:xfrm>
            <a:off x="3116263" y="3011488"/>
            <a:ext cx="5505450" cy="563231"/>
          </a:xfrm>
          <a:prstGeom prst="rect">
            <a:avLst/>
          </a:prstGeom>
          <a:noFill/>
          <a:ln w="9525">
            <a:noFill/>
            <a:miter lim="800000"/>
            <a:headEnd/>
            <a:tailEnd/>
          </a:ln>
        </p:spPr>
        <p:txBody>
          <a:bodyPr>
            <a:spAutoFit/>
          </a:bodyPr>
          <a:lstStyle/>
          <a:p>
            <a:pPr algn="l" rtl="0">
              <a:lnSpc>
                <a:spcPct val="85000"/>
              </a:lnSpc>
            </a:pPr>
            <a:r>
              <a:rPr lang="en-US" b="1" dirty="0" smtClean="0">
                <a:solidFill>
                  <a:schemeClr val="tx2"/>
                </a:solidFill>
              </a:rPr>
              <a:t>HIPPY</a:t>
            </a:r>
            <a:r>
              <a:rPr lang="en-US" b="1" baseline="30000" dirty="0" smtClean="0">
                <a:solidFill>
                  <a:schemeClr val="tx2"/>
                </a:solidFill>
              </a:rPr>
              <a:t>®</a:t>
            </a:r>
            <a:r>
              <a:rPr lang="en-US" b="1" dirty="0" smtClean="0">
                <a:solidFill>
                  <a:schemeClr val="tx2"/>
                </a:solidFill>
              </a:rPr>
              <a:t> </a:t>
            </a:r>
            <a:r>
              <a:rPr lang="en-US" b="1" dirty="0">
                <a:solidFill>
                  <a:schemeClr val="tx2"/>
                </a:solidFill>
              </a:rPr>
              <a:t>- </a:t>
            </a:r>
            <a:r>
              <a:rPr lang="en-US" b="1" dirty="0" smtClean="0">
                <a:solidFill>
                  <a:schemeClr val="tx2"/>
                </a:solidFill>
              </a:rPr>
              <a:t>Home Instruction for Parents of Preschool  Youngsters</a:t>
            </a:r>
            <a:endParaRPr lang="en-US" b="1" dirty="0">
              <a:solidFill>
                <a:schemeClr val="tx2"/>
              </a:solidFill>
            </a:endParaRPr>
          </a:p>
        </p:txBody>
      </p:sp>
      <p:pic>
        <p:nvPicPr>
          <p:cNvPr id="21" name="Picture 20" descr="hippy18g8cb.gif"/>
          <p:cNvPicPr>
            <a:picLocks noChangeAspect="1"/>
          </p:cNvPicPr>
          <p:nvPr/>
        </p:nvPicPr>
        <p:blipFill>
          <a:blip r:embed="rId3" cstate="print"/>
          <a:stretch>
            <a:fillRect/>
          </a:stretch>
        </p:blipFill>
        <p:spPr>
          <a:xfrm>
            <a:off x="784860" y="1184910"/>
            <a:ext cx="1211580" cy="1211580"/>
          </a:xfrm>
          <a:prstGeom prst="rect">
            <a:avLst/>
          </a:prstGeom>
        </p:spPr>
      </p:pic>
      <p:pic>
        <p:nvPicPr>
          <p:cNvPr id="338946" name="Picture 2" descr="Miriam Westheimer"/>
          <p:cNvPicPr>
            <a:picLocks noChangeAspect="1" noChangeArrowheads="1"/>
          </p:cNvPicPr>
          <p:nvPr/>
        </p:nvPicPr>
        <p:blipFill>
          <a:blip r:embed="rId4" cstate="print"/>
          <a:srcRect l="5758" r="8846"/>
          <a:stretch>
            <a:fillRect/>
          </a:stretch>
        </p:blipFill>
        <p:spPr bwMode="auto">
          <a:xfrm>
            <a:off x="3133725" y="1038468"/>
            <a:ext cx="1295400" cy="1789992"/>
          </a:xfrm>
          <a:prstGeom prst="rect">
            <a:avLst/>
          </a:prstGeom>
          <a:noFill/>
        </p:spPr>
      </p:pic>
      <p:pic>
        <p:nvPicPr>
          <p:cNvPr id="24" name="Picture 23" descr="Parent Child.JPG"/>
          <p:cNvPicPr>
            <a:picLocks noChangeAspect="1"/>
          </p:cNvPicPr>
          <p:nvPr/>
        </p:nvPicPr>
        <p:blipFill>
          <a:blip r:embed="rId5" cstate="print"/>
          <a:stretch>
            <a:fillRect/>
          </a:stretch>
        </p:blipFill>
        <p:spPr>
          <a:xfrm>
            <a:off x="6848475" y="1038469"/>
            <a:ext cx="1736512" cy="1780932"/>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0"/>
          </p:nvPr>
        </p:nvSpPr>
        <p:spPr>
          <a:noFill/>
        </p:spPr>
        <p:txBody>
          <a:bodyPr/>
          <a:lstStyle/>
          <a:p>
            <a:fld id="{DC317D1F-F139-4803-BCC3-40BB50DDCA2C}" type="slidenum">
              <a:rPr lang="he-IL" smtClean="0"/>
              <a:pPr/>
              <a:t>32</a:t>
            </a:fld>
            <a:endParaRPr lang="en-US" smtClean="0"/>
          </a:p>
        </p:txBody>
      </p:sp>
      <p:pic>
        <p:nvPicPr>
          <p:cNvPr id="51203" name="Picture 2" descr="http://www.genopole.fr/media/images/common/actualites/cationorm.gif"/>
          <p:cNvPicPr>
            <a:picLocks noChangeAspect="1" noChangeArrowheads="1"/>
          </p:cNvPicPr>
          <p:nvPr/>
        </p:nvPicPr>
        <p:blipFill>
          <a:blip r:embed="rId3" cstate="print"/>
          <a:srcRect/>
          <a:stretch>
            <a:fillRect/>
          </a:stretch>
        </p:blipFill>
        <p:spPr bwMode="auto">
          <a:xfrm>
            <a:off x="2594811" y="2214563"/>
            <a:ext cx="1306513" cy="1098550"/>
          </a:xfrm>
          <a:prstGeom prst="rect">
            <a:avLst/>
          </a:prstGeom>
          <a:noFill/>
          <a:ln w="9525">
            <a:noFill/>
            <a:miter lim="800000"/>
            <a:headEnd/>
            <a:tailEnd/>
          </a:ln>
        </p:spPr>
      </p:pic>
      <p:pic>
        <p:nvPicPr>
          <p:cNvPr id="51204" name="Picture 3"/>
          <p:cNvPicPr>
            <a:picLocks noChangeAspect="1" noChangeArrowheads="1"/>
          </p:cNvPicPr>
          <p:nvPr/>
        </p:nvPicPr>
        <p:blipFill>
          <a:blip r:embed="rId4" cstate="print"/>
          <a:srcRect/>
          <a:stretch>
            <a:fillRect/>
          </a:stretch>
        </p:blipFill>
        <p:spPr bwMode="auto">
          <a:xfrm>
            <a:off x="550899" y="1106488"/>
            <a:ext cx="2266950" cy="534987"/>
          </a:xfrm>
          <a:prstGeom prst="rect">
            <a:avLst/>
          </a:prstGeom>
          <a:noFill/>
          <a:ln w="9525">
            <a:noFill/>
            <a:miter lim="800000"/>
            <a:headEnd/>
            <a:tailEnd/>
          </a:ln>
        </p:spPr>
      </p:pic>
      <p:sp>
        <p:nvSpPr>
          <p:cNvPr id="51205" name="Rectangle 4"/>
          <p:cNvSpPr>
            <a:spLocks noChangeArrowheads="1"/>
          </p:cNvSpPr>
          <p:nvPr/>
        </p:nvSpPr>
        <p:spPr bwMode="auto">
          <a:xfrm>
            <a:off x="550899" y="1647641"/>
            <a:ext cx="2638425" cy="1495794"/>
          </a:xfrm>
          <a:prstGeom prst="rect">
            <a:avLst/>
          </a:prstGeom>
          <a:noFill/>
          <a:ln w="9525">
            <a:noFill/>
            <a:miter lim="800000"/>
            <a:headEnd/>
            <a:tailEnd/>
          </a:ln>
        </p:spPr>
        <p:txBody>
          <a:bodyPr anchor="ctr">
            <a:spAutoFit/>
          </a:bodyPr>
          <a:lstStyle/>
          <a:p>
            <a:pPr algn="l" rtl="0" eaLnBrk="0" hangingPunct="0"/>
            <a:r>
              <a:rPr lang="en-US" sz="1600" dirty="0" smtClean="0">
                <a:solidFill>
                  <a:srgbClr val="000000"/>
                </a:solidFill>
              </a:rPr>
              <a:t>Cationorm. The </a:t>
            </a:r>
            <a:r>
              <a:rPr lang="en-US" sz="1600" dirty="0">
                <a:solidFill>
                  <a:srgbClr val="000000"/>
                </a:solidFill>
              </a:rPr>
              <a:t>innovative cationic emulsion for the treatment of dry eye symptoms</a:t>
            </a:r>
            <a:r>
              <a:rPr lang="he-IL" sz="1600" dirty="0">
                <a:solidFill>
                  <a:srgbClr val="000000"/>
                </a:solidFill>
              </a:rPr>
              <a:t> </a:t>
            </a:r>
            <a:endParaRPr lang="en-US" sz="1600" b="1" dirty="0">
              <a:solidFill>
                <a:srgbClr val="000000"/>
              </a:solidFill>
            </a:endParaRPr>
          </a:p>
          <a:p>
            <a:pPr algn="l" rtl="0" eaLnBrk="0" hangingPunct="0">
              <a:spcBef>
                <a:spcPct val="70000"/>
              </a:spcBef>
            </a:pPr>
            <a:r>
              <a:rPr lang="en-US" sz="1600" b="1" dirty="0">
                <a:solidFill>
                  <a:srgbClr val="000000"/>
                </a:solidFill>
              </a:rPr>
              <a:t>Prof. Simon Benita</a:t>
            </a:r>
            <a:endParaRPr lang="he-IL" sz="1600" dirty="0">
              <a:solidFill>
                <a:srgbClr val="000000"/>
              </a:solidFill>
            </a:endParaRPr>
          </a:p>
        </p:txBody>
      </p:sp>
      <p:sp>
        <p:nvSpPr>
          <p:cNvPr id="51206" name="Text Box 19"/>
          <p:cNvSpPr txBox="1">
            <a:spLocks noChangeArrowheads="1"/>
          </p:cNvSpPr>
          <p:nvPr/>
        </p:nvSpPr>
        <p:spPr bwMode="auto">
          <a:xfrm>
            <a:off x="5195911" y="1774825"/>
            <a:ext cx="2714625" cy="1281113"/>
          </a:xfrm>
          <a:prstGeom prst="rect">
            <a:avLst/>
          </a:prstGeom>
          <a:noFill/>
          <a:ln w="9525">
            <a:noFill/>
            <a:miter lim="800000"/>
            <a:headEnd/>
            <a:tailEnd/>
          </a:ln>
        </p:spPr>
        <p:txBody>
          <a:bodyPr>
            <a:spAutoFit/>
          </a:bodyPr>
          <a:lstStyle/>
          <a:p>
            <a:pPr algn="l" rtl="0" eaLnBrk="0" hangingPunct="0"/>
            <a:r>
              <a:rPr lang="en-US" sz="1600" dirty="0" err="1">
                <a:solidFill>
                  <a:srgbClr val="000000"/>
                </a:solidFill>
              </a:rPr>
              <a:t>Periochip</a:t>
            </a:r>
            <a:r>
              <a:rPr lang="en-US" sz="1600" dirty="0">
                <a:solidFill>
                  <a:srgbClr val="000000"/>
                </a:solidFill>
              </a:rPr>
              <a:t> - slow drug release for </a:t>
            </a:r>
            <a:r>
              <a:rPr lang="en-US" sz="1600" dirty="0" err="1">
                <a:solidFill>
                  <a:srgbClr val="000000"/>
                </a:solidFill>
              </a:rPr>
              <a:t>periodentitis</a:t>
            </a:r>
            <a:endParaRPr lang="en-US" sz="1600" b="1" dirty="0">
              <a:solidFill>
                <a:srgbClr val="000000"/>
              </a:solidFill>
            </a:endParaRPr>
          </a:p>
          <a:p>
            <a:pPr algn="l" rtl="0" eaLnBrk="0" hangingPunct="0">
              <a:spcBef>
                <a:spcPct val="70000"/>
              </a:spcBef>
            </a:pPr>
            <a:r>
              <a:rPr lang="en-US" sz="1600" b="1" dirty="0">
                <a:solidFill>
                  <a:srgbClr val="000000"/>
                </a:solidFill>
              </a:rPr>
              <a:t>Prof. Michael Friedman &amp; Prof. Doron Steinberg</a:t>
            </a:r>
          </a:p>
        </p:txBody>
      </p:sp>
      <p:pic>
        <p:nvPicPr>
          <p:cNvPr id="51207" name="Picture 4" descr="http://www.dexcel.com/img/dyn/p407e519fb2324.jpg"/>
          <p:cNvPicPr>
            <a:picLocks noChangeAspect="1" noChangeArrowheads="1"/>
          </p:cNvPicPr>
          <p:nvPr/>
        </p:nvPicPr>
        <p:blipFill>
          <a:blip r:embed="rId5" cstate="print"/>
          <a:srcRect l="10001" t="10204" b="8163"/>
          <a:stretch>
            <a:fillRect/>
          </a:stretch>
        </p:blipFill>
        <p:spPr bwMode="auto">
          <a:xfrm>
            <a:off x="7762803" y="2297113"/>
            <a:ext cx="1343025" cy="895350"/>
          </a:xfrm>
          <a:prstGeom prst="rect">
            <a:avLst/>
          </a:prstGeom>
          <a:noFill/>
          <a:ln w="9525">
            <a:noFill/>
            <a:miter lim="800000"/>
            <a:headEnd/>
            <a:tailEnd/>
          </a:ln>
        </p:spPr>
      </p:pic>
      <p:pic>
        <p:nvPicPr>
          <p:cNvPr id="51208" name="Picture 2" descr="http://www.drugstore.co.il/images/products/L6238.gif"/>
          <p:cNvPicPr>
            <a:picLocks noChangeAspect="1" noChangeArrowheads="1"/>
          </p:cNvPicPr>
          <p:nvPr/>
        </p:nvPicPr>
        <p:blipFill>
          <a:blip r:embed="rId6" cstate="print"/>
          <a:srcRect t="26086" b="21739"/>
          <a:stretch>
            <a:fillRect/>
          </a:stretch>
        </p:blipFill>
        <p:spPr bwMode="auto">
          <a:xfrm>
            <a:off x="1055606" y="5378068"/>
            <a:ext cx="1311275" cy="684213"/>
          </a:xfrm>
          <a:prstGeom prst="rect">
            <a:avLst/>
          </a:prstGeom>
          <a:noFill/>
          <a:ln w="9525">
            <a:noFill/>
            <a:miter lim="800000"/>
            <a:headEnd/>
            <a:tailEnd/>
          </a:ln>
        </p:spPr>
      </p:pic>
      <p:sp>
        <p:nvSpPr>
          <p:cNvPr id="51209" name="Text Box 34"/>
          <p:cNvSpPr txBox="1">
            <a:spLocks noChangeArrowheads="1"/>
          </p:cNvSpPr>
          <p:nvPr/>
        </p:nvSpPr>
        <p:spPr bwMode="auto">
          <a:xfrm>
            <a:off x="462763" y="4367094"/>
            <a:ext cx="3000375" cy="996950"/>
          </a:xfrm>
          <a:prstGeom prst="rect">
            <a:avLst/>
          </a:prstGeom>
          <a:noFill/>
          <a:ln w="9525">
            <a:noFill/>
            <a:miter lim="800000"/>
            <a:headEnd/>
            <a:tailEnd/>
          </a:ln>
        </p:spPr>
        <p:txBody>
          <a:bodyPr>
            <a:spAutoFit/>
          </a:bodyPr>
          <a:lstStyle/>
          <a:p>
            <a:pPr algn="l" rtl="0" eaLnBrk="0" hangingPunct="0"/>
            <a:r>
              <a:rPr lang="en-US" sz="1600" dirty="0" smtClean="0">
                <a:solidFill>
                  <a:srgbClr val="000000"/>
                </a:solidFill>
              </a:rPr>
              <a:t>Supra-</a:t>
            </a:r>
            <a:r>
              <a:rPr lang="en-US" sz="1600" dirty="0" err="1" smtClean="0">
                <a:solidFill>
                  <a:srgbClr val="000000"/>
                </a:solidFill>
              </a:rPr>
              <a:t>Vir</a:t>
            </a:r>
            <a:r>
              <a:rPr lang="en-US" sz="1600" dirty="0" smtClean="0">
                <a:solidFill>
                  <a:srgbClr val="000000"/>
                </a:solidFill>
              </a:rPr>
              <a:t> </a:t>
            </a:r>
            <a:r>
              <a:rPr lang="en-US" sz="1600" dirty="0">
                <a:solidFill>
                  <a:srgbClr val="000000"/>
                </a:solidFill>
              </a:rPr>
              <a:t>- Acyclovir cream for HSV topical treatment</a:t>
            </a:r>
          </a:p>
          <a:p>
            <a:pPr algn="l" rtl="0" eaLnBrk="0" hangingPunct="0">
              <a:spcBef>
                <a:spcPct val="70000"/>
              </a:spcBef>
            </a:pPr>
            <a:r>
              <a:rPr lang="en-US" sz="1600" b="1" dirty="0">
                <a:solidFill>
                  <a:srgbClr val="000000"/>
                </a:solidFill>
              </a:rPr>
              <a:t>Prof. </a:t>
            </a:r>
            <a:r>
              <a:rPr lang="en-US" sz="1600" b="1" dirty="0" err="1">
                <a:solidFill>
                  <a:srgbClr val="000000"/>
                </a:solidFill>
              </a:rPr>
              <a:t>Elka</a:t>
            </a:r>
            <a:r>
              <a:rPr lang="en-US" sz="1600" b="1" dirty="0">
                <a:solidFill>
                  <a:srgbClr val="000000"/>
                </a:solidFill>
              </a:rPr>
              <a:t> Touitou</a:t>
            </a:r>
          </a:p>
        </p:txBody>
      </p:sp>
      <p:sp>
        <p:nvSpPr>
          <p:cNvPr id="51210" name="Rectangle 11"/>
          <p:cNvSpPr>
            <a:spLocks noChangeArrowheads="1"/>
          </p:cNvSpPr>
          <p:nvPr/>
        </p:nvSpPr>
        <p:spPr bwMode="auto">
          <a:xfrm>
            <a:off x="3664548" y="4719638"/>
            <a:ext cx="1678628" cy="1249573"/>
          </a:xfrm>
          <a:prstGeom prst="rect">
            <a:avLst/>
          </a:prstGeom>
          <a:noFill/>
          <a:ln w="9525">
            <a:noFill/>
            <a:miter lim="800000"/>
            <a:headEnd/>
            <a:tailEnd/>
          </a:ln>
        </p:spPr>
        <p:txBody>
          <a:bodyPr wrap="square">
            <a:spAutoFit/>
          </a:bodyPr>
          <a:lstStyle/>
          <a:p>
            <a:pPr algn="l" rtl="0" eaLnBrk="0" hangingPunct="0"/>
            <a:r>
              <a:rPr lang="en-US" sz="1600" dirty="0">
                <a:solidFill>
                  <a:srgbClr val="000000"/>
                </a:solidFill>
              </a:rPr>
              <a:t>Moisturizing  Eye Drops</a:t>
            </a:r>
          </a:p>
          <a:p>
            <a:pPr algn="l" rtl="0" eaLnBrk="0" hangingPunct="0">
              <a:spcBef>
                <a:spcPct val="70000"/>
              </a:spcBef>
            </a:pPr>
            <a:r>
              <a:rPr lang="en-US" sz="1600" b="1" dirty="0">
                <a:solidFill>
                  <a:srgbClr val="000000"/>
                </a:solidFill>
              </a:rPr>
              <a:t>Prof. </a:t>
            </a:r>
            <a:r>
              <a:rPr lang="en-US" sz="1600" b="1" dirty="0" err="1">
                <a:solidFill>
                  <a:srgbClr val="000000"/>
                </a:solidFill>
              </a:rPr>
              <a:t>Shabtay</a:t>
            </a:r>
            <a:r>
              <a:rPr lang="en-US" sz="1600" b="1" dirty="0">
                <a:solidFill>
                  <a:srgbClr val="000000"/>
                </a:solidFill>
              </a:rPr>
              <a:t> </a:t>
            </a:r>
            <a:r>
              <a:rPr lang="en-US" sz="1600" b="1" dirty="0" err="1">
                <a:solidFill>
                  <a:srgbClr val="000000"/>
                </a:solidFill>
              </a:rPr>
              <a:t>Dikstein</a:t>
            </a:r>
            <a:endParaRPr lang="en-US" sz="1600" b="1" dirty="0">
              <a:solidFill>
                <a:srgbClr val="000000"/>
              </a:solidFill>
            </a:endParaRPr>
          </a:p>
        </p:txBody>
      </p:sp>
      <p:pic>
        <p:nvPicPr>
          <p:cNvPr id="51211" name="Picture 4" descr="http://tbn0.google.com/images?q=tbn:KkTCsFLzDrC1tM:http://www.yissum.co.il/upload/(IMG)1170703760.gif">
            <a:hlinkClick r:id="rId7"/>
          </p:cNvPr>
          <p:cNvPicPr>
            <a:picLocks noChangeAspect="1" noChangeArrowheads="1"/>
          </p:cNvPicPr>
          <p:nvPr/>
        </p:nvPicPr>
        <p:blipFill>
          <a:blip r:embed="rId8" cstate="print"/>
          <a:srcRect r="2815" b="6259"/>
          <a:stretch>
            <a:fillRect/>
          </a:stretch>
        </p:blipFill>
        <p:spPr bwMode="auto">
          <a:xfrm>
            <a:off x="3763701" y="3613210"/>
            <a:ext cx="876300" cy="900112"/>
          </a:xfrm>
          <a:prstGeom prst="rect">
            <a:avLst/>
          </a:prstGeom>
          <a:noFill/>
          <a:ln w="9525">
            <a:noFill/>
            <a:miter lim="800000"/>
            <a:headEnd/>
            <a:tailEnd/>
          </a:ln>
        </p:spPr>
      </p:pic>
      <p:pic>
        <p:nvPicPr>
          <p:cNvPr id="51213" name="Picture 15" descr="http://tbn1.google.com/images?q=tbn:0LSVEOhYj0kjtM:http://www.chemipal.co.il/Heb/_Uploads/67LogoTrimaNew.jpg">
            <a:hlinkClick r:id="rId9"/>
          </p:cNvPr>
          <p:cNvPicPr>
            <a:picLocks noChangeAspect="1" noChangeArrowheads="1"/>
          </p:cNvPicPr>
          <p:nvPr/>
        </p:nvPicPr>
        <p:blipFill>
          <a:blip r:embed="rId10" cstate="print"/>
          <a:srcRect/>
          <a:stretch>
            <a:fillRect/>
          </a:stretch>
        </p:blipFill>
        <p:spPr bwMode="auto">
          <a:xfrm>
            <a:off x="639035" y="3425921"/>
            <a:ext cx="1514475" cy="1016000"/>
          </a:xfrm>
          <a:prstGeom prst="rect">
            <a:avLst/>
          </a:prstGeom>
          <a:noFill/>
          <a:ln w="9525">
            <a:noFill/>
            <a:miter lim="800000"/>
            <a:headEnd/>
            <a:tailEnd/>
          </a:ln>
        </p:spPr>
      </p:pic>
      <p:sp>
        <p:nvSpPr>
          <p:cNvPr id="51214" name="Rectangle 16"/>
          <p:cNvSpPr>
            <a:spLocks noGrp="1" noChangeArrowheads="1"/>
          </p:cNvSpPr>
          <p:nvPr>
            <p:ph type="title" idx="4294967295"/>
          </p:nvPr>
        </p:nvSpPr>
        <p:spPr/>
        <p:txBody>
          <a:bodyPr/>
          <a:lstStyle/>
          <a:p>
            <a:pPr eaLnBrk="1" hangingPunct="1"/>
            <a:r>
              <a:rPr lang="en-US" dirty="0" smtClean="0"/>
              <a:t>Other Products </a:t>
            </a:r>
            <a:r>
              <a:rPr lang="en-US" dirty="0" smtClean="0"/>
              <a:t>on the Market</a:t>
            </a:r>
          </a:p>
        </p:txBody>
      </p:sp>
      <p:pic>
        <p:nvPicPr>
          <p:cNvPr id="238594" name="Picture 2"/>
          <p:cNvPicPr>
            <a:picLocks noChangeAspect="1" noChangeArrowheads="1"/>
          </p:cNvPicPr>
          <p:nvPr/>
        </p:nvPicPr>
        <p:blipFill>
          <a:blip r:embed="rId11" cstate="print"/>
          <a:srcRect/>
          <a:stretch>
            <a:fillRect/>
          </a:stretch>
        </p:blipFill>
        <p:spPr bwMode="auto">
          <a:xfrm>
            <a:off x="5317098" y="1030166"/>
            <a:ext cx="1524000" cy="647700"/>
          </a:xfrm>
          <a:prstGeom prst="rect">
            <a:avLst/>
          </a:prstGeom>
          <a:noFill/>
          <a:ln w="9525">
            <a:noFill/>
            <a:miter lim="800000"/>
            <a:headEnd/>
            <a:tailEnd/>
          </a:ln>
        </p:spPr>
      </p:pic>
      <p:pic>
        <p:nvPicPr>
          <p:cNvPr id="17" name="Picture 16" descr="synthemed_logo.png"/>
          <p:cNvPicPr>
            <a:picLocks noChangeAspect="1"/>
          </p:cNvPicPr>
          <p:nvPr/>
        </p:nvPicPr>
        <p:blipFill>
          <a:blip r:embed="rId12" cstate="print"/>
          <a:stretch>
            <a:fillRect/>
          </a:stretch>
        </p:blipFill>
        <p:spPr>
          <a:xfrm>
            <a:off x="5392580" y="3613210"/>
            <a:ext cx="2082540" cy="330159"/>
          </a:xfrm>
          <a:prstGeom prst="rect">
            <a:avLst/>
          </a:prstGeom>
        </p:spPr>
      </p:pic>
      <p:pic>
        <p:nvPicPr>
          <p:cNvPr id="18" name="Picture 17" descr="Repel CV.bmp"/>
          <p:cNvPicPr>
            <a:picLocks noChangeAspect="1"/>
          </p:cNvPicPr>
          <p:nvPr/>
        </p:nvPicPr>
        <p:blipFill>
          <a:blip r:embed="rId13" cstate="print"/>
          <a:stretch>
            <a:fillRect/>
          </a:stretch>
        </p:blipFill>
        <p:spPr>
          <a:xfrm>
            <a:off x="7194017" y="4238687"/>
            <a:ext cx="1405423" cy="1045059"/>
          </a:xfrm>
          <a:prstGeom prst="rect">
            <a:avLst/>
          </a:prstGeom>
        </p:spPr>
      </p:pic>
      <p:sp>
        <p:nvSpPr>
          <p:cNvPr id="19" name="TextBox 18"/>
          <p:cNvSpPr txBox="1"/>
          <p:nvPr/>
        </p:nvSpPr>
        <p:spPr>
          <a:xfrm>
            <a:off x="5288096" y="4120303"/>
            <a:ext cx="2049140" cy="1815882"/>
          </a:xfrm>
          <a:prstGeom prst="rect">
            <a:avLst/>
          </a:prstGeom>
          <a:noFill/>
        </p:spPr>
        <p:txBody>
          <a:bodyPr wrap="square" rtlCol="0">
            <a:spAutoFit/>
          </a:bodyPr>
          <a:lstStyle/>
          <a:p>
            <a:pPr algn="l" rtl="0"/>
            <a:r>
              <a:rPr lang="en-US" sz="1600" dirty="0" err="1" smtClean="0">
                <a:solidFill>
                  <a:srgbClr val="000000"/>
                </a:solidFill>
              </a:rPr>
              <a:t>Bioresorbable</a:t>
            </a:r>
            <a:r>
              <a:rPr lang="en-US" sz="1600" dirty="0" smtClean="0">
                <a:solidFill>
                  <a:srgbClr val="000000"/>
                </a:solidFill>
              </a:rPr>
              <a:t> Adhesion Barrier reduces the severity of post-operative cardiac adhesions</a:t>
            </a:r>
          </a:p>
          <a:p>
            <a:pPr algn="l" rtl="0"/>
            <a:endParaRPr lang="en-US" sz="1600" dirty="0" smtClean="0">
              <a:solidFill>
                <a:srgbClr val="000000"/>
              </a:solidFill>
            </a:endParaRPr>
          </a:p>
          <a:p>
            <a:pPr algn="l" rtl="0"/>
            <a:r>
              <a:rPr lang="en-US" sz="1600" b="1" dirty="0" smtClean="0">
                <a:solidFill>
                  <a:srgbClr val="000000"/>
                </a:solidFill>
              </a:rPr>
              <a:t>Prof. Daniel Cohn</a:t>
            </a:r>
            <a:endParaRPr lang="en-US" sz="1600" b="1" dirty="0">
              <a:solidFill>
                <a:srgbClr val="000000"/>
              </a:solidFill>
            </a:endParaRPr>
          </a:p>
        </p:txBody>
      </p:sp>
      <p:sp>
        <p:nvSpPr>
          <p:cNvPr id="20" name="Line 17"/>
          <p:cNvSpPr>
            <a:spLocks noChangeShapeType="1"/>
          </p:cNvSpPr>
          <p:nvPr/>
        </p:nvSpPr>
        <p:spPr bwMode="auto">
          <a:xfrm rot="5400000">
            <a:off x="4572001" y="-661988"/>
            <a:ext cx="0" cy="8188325"/>
          </a:xfrm>
          <a:prstGeom prst="line">
            <a:avLst/>
          </a:prstGeom>
          <a:noFill/>
          <a:ln w="9525">
            <a:solidFill>
              <a:schemeClr val="bg2"/>
            </a:solidFill>
            <a:prstDash val="dash"/>
            <a:round/>
            <a:headEnd/>
            <a:tailEnd/>
          </a:ln>
        </p:spPr>
        <p:txBody>
          <a:bodyPr/>
          <a:lstStyle/>
          <a:p>
            <a:endParaRPr lang="en-US"/>
          </a:p>
        </p:txBody>
      </p:sp>
      <p:sp>
        <p:nvSpPr>
          <p:cNvPr id="21" name="Line 18"/>
          <p:cNvSpPr>
            <a:spLocks noChangeShapeType="1"/>
          </p:cNvSpPr>
          <p:nvPr/>
        </p:nvSpPr>
        <p:spPr bwMode="auto">
          <a:xfrm rot="10800000">
            <a:off x="5111827" y="3426245"/>
            <a:ext cx="11023" cy="2699917"/>
          </a:xfrm>
          <a:prstGeom prst="line">
            <a:avLst/>
          </a:prstGeom>
          <a:noFill/>
          <a:ln w="9525">
            <a:solidFill>
              <a:schemeClr val="bg2"/>
            </a:solidFill>
            <a:prstDash val="dash"/>
            <a:round/>
            <a:headEnd/>
            <a:tailEnd/>
          </a:ln>
        </p:spPr>
        <p:txBody>
          <a:bodyPr/>
          <a:lstStyle/>
          <a:p>
            <a:endParaRPr lang="en-US"/>
          </a:p>
        </p:txBody>
      </p:sp>
      <p:sp>
        <p:nvSpPr>
          <p:cNvPr id="22" name="Line 18"/>
          <p:cNvSpPr>
            <a:spLocks noChangeShapeType="1"/>
          </p:cNvSpPr>
          <p:nvPr/>
        </p:nvSpPr>
        <p:spPr bwMode="auto">
          <a:xfrm rot="10800000">
            <a:off x="3382164" y="3437263"/>
            <a:ext cx="11017" cy="2688900"/>
          </a:xfrm>
          <a:prstGeom prst="line">
            <a:avLst/>
          </a:prstGeom>
          <a:noFill/>
          <a:ln w="9525">
            <a:solidFill>
              <a:schemeClr val="bg2"/>
            </a:solidFill>
            <a:prstDash val="dash"/>
            <a:round/>
            <a:headEnd/>
            <a:tailEnd/>
          </a:ln>
        </p:spPr>
        <p:txBody>
          <a:bodyPr/>
          <a:lstStyle/>
          <a:p>
            <a:endParaRPr lang="en-US"/>
          </a:p>
        </p:txBody>
      </p:sp>
      <p:sp>
        <p:nvSpPr>
          <p:cNvPr id="23" name="Line 18"/>
          <p:cNvSpPr>
            <a:spLocks noChangeShapeType="1"/>
          </p:cNvSpPr>
          <p:nvPr/>
        </p:nvSpPr>
        <p:spPr bwMode="auto">
          <a:xfrm rot="10800000">
            <a:off x="4307592" y="1090613"/>
            <a:ext cx="11020" cy="2346650"/>
          </a:xfrm>
          <a:prstGeom prst="line">
            <a:avLst/>
          </a:prstGeom>
          <a:noFill/>
          <a:ln w="9525">
            <a:solidFill>
              <a:schemeClr val="bg2"/>
            </a:solidFill>
            <a:prstDash val="dash"/>
            <a:round/>
            <a:headEnd/>
            <a:tailEnd/>
          </a:ln>
        </p:spPr>
        <p:txBody>
          <a:bodyPr/>
          <a:lstStyle/>
          <a:p>
            <a:endParaRPr lang="en-US"/>
          </a:p>
        </p:txBody>
      </p:sp>
      <p:pic>
        <p:nvPicPr>
          <p:cNvPr id="745474" name="Picture 2"/>
          <p:cNvPicPr>
            <a:picLocks noChangeAspect="1" noChangeArrowheads="1"/>
          </p:cNvPicPr>
          <p:nvPr/>
        </p:nvPicPr>
        <p:blipFill>
          <a:blip r:embed="rId14" cstate="print"/>
          <a:srcRect/>
          <a:stretch>
            <a:fillRect/>
          </a:stretch>
        </p:blipFill>
        <p:spPr bwMode="auto">
          <a:xfrm>
            <a:off x="3082834" y="1300787"/>
            <a:ext cx="923245" cy="41180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3738" y="126003"/>
            <a:ext cx="7950200" cy="657769"/>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mj-cs"/>
              </a:rPr>
              <a:t>Successful Start Up</a:t>
            </a:r>
          </a:p>
        </p:txBody>
      </p:sp>
      <p:graphicFrame>
        <p:nvGraphicFramePr>
          <p:cNvPr id="3" name="Content Placeholder 4"/>
          <p:cNvGraphicFramePr>
            <a:graphicFrameLocks/>
          </p:cNvGraphicFramePr>
          <p:nvPr/>
        </p:nvGraphicFramePr>
        <p:xfrm>
          <a:off x="2403249" y="1126445"/>
          <a:ext cx="6394450" cy="2771775"/>
        </p:xfrm>
        <a:graphic>
          <a:graphicData uri="http://schemas.openxmlformats.org/drawingml/2006/table">
            <a:tbl>
              <a:tblPr/>
              <a:tblGrid>
                <a:gridCol w="208280"/>
                <a:gridCol w="5974080"/>
                <a:gridCol w="212090"/>
              </a:tblGrid>
              <a:tr h="0">
                <a:tc>
                  <a:txBody>
                    <a:bodyPr/>
                    <a:lstStyle/>
                    <a:p>
                      <a:endParaRPr lang="en-US" dirty="0">
                        <a:solidFill>
                          <a:schemeClr val="tx2"/>
                        </a:solidFill>
                      </a:endParaRPr>
                    </a:p>
                  </a:txBody>
                  <a:tcPr>
                    <a:lnL>
                      <a:noFill/>
                    </a:lnL>
                    <a:lnR>
                      <a:noFill/>
                    </a:lnR>
                    <a:lnT>
                      <a:noFill/>
                    </a:lnT>
                    <a:lnB>
                      <a:noFill/>
                    </a:lnB>
                  </a:tcPr>
                </a:tc>
                <a:tc>
                  <a:txBody>
                    <a:bodyPr/>
                    <a:lstStyle/>
                    <a:p>
                      <a:pPr algn="l" rtl="0"/>
                      <a:endParaRPr lang="en-US" b="1" dirty="0">
                        <a:solidFill>
                          <a:schemeClr val="tx2"/>
                        </a:solidFill>
                      </a:endParaRPr>
                    </a:p>
                  </a:txBody>
                  <a:tcPr>
                    <a:lnL>
                      <a:noFill/>
                    </a:lnL>
                    <a:lnR>
                      <a:noFill/>
                    </a:lnR>
                    <a:lnT>
                      <a:noFill/>
                    </a:lnT>
                    <a:lnB>
                      <a:noFill/>
                    </a:lnB>
                  </a:tcPr>
                </a:tc>
                <a:tc rowSpan="2">
                  <a:txBody>
                    <a:bodyPr/>
                    <a:lstStyle/>
                    <a:p>
                      <a:endParaRPr lang="en-US">
                        <a:solidFill>
                          <a:schemeClr val="tx2"/>
                        </a:solidFill>
                      </a:endParaRPr>
                    </a:p>
                  </a:txBody>
                  <a:tcPr marL="95250">
                    <a:lnL>
                      <a:noFill/>
                    </a:lnL>
                    <a:lnR>
                      <a:noFill/>
                    </a:lnR>
                    <a:lnT>
                      <a:noFill/>
                    </a:lnT>
                    <a:lnB>
                      <a:noFill/>
                    </a:lnB>
                  </a:tcPr>
                </a:tc>
              </a:tr>
              <a:tr h="0">
                <a:tc>
                  <a:txBody>
                    <a:bodyPr/>
                    <a:lstStyle/>
                    <a:p>
                      <a:endParaRPr lang="en-US">
                        <a:solidFill>
                          <a:schemeClr val="tx2"/>
                        </a:solidFill>
                      </a:endParaRPr>
                    </a:p>
                  </a:txBody>
                  <a:tcPr anchor="ctr">
                    <a:lnL>
                      <a:noFill/>
                    </a:lnL>
                    <a:lnR>
                      <a:noFill/>
                    </a:lnR>
                    <a:lnT>
                      <a:noFill/>
                    </a:lnT>
                    <a:lnB>
                      <a:noFill/>
                    </a:lnB>
                  </a:tcPr>
                </a:tc>
                <a:tc>
                  <a:txBody>
                    <a:bodyPr/>
                    <a:lstStyle/>
                    <a:p>
                      <a:pPr algn="l" rtl="0"/>
                      <a:r>
                        <a:rPr lang="en-US" sz="1700" dirty="0" err="1" smtClean="0">
                          <a:solidFill>
                            <a:schemeClr val="tx2"/>
                          </a:solidFill>
                        </a:rPr>
                        <a:t>Qlight</a:t>
                      </a:r>
                      <a:r>
                        <a:rPr lang="en-US" sz="1700" dirty="0" smtClean="0">
                          <a:solidFill>
                            <a:schemeClr val="tx2"/>
                          </a:solidFill>
                        </a:rPr>
                        <a:t> Nanotech develops Quantum Dots - semiconductor </a:t>
                      </a:r>
                      <a:r>
                        <a:rPr lang="en-US" sz="1700" dirty="0" err="1" smtClean="0">
                          <a:solidFill>
                            <a:schemeClr val="tx2"/>
                          </a:solidFill>
                        </a:rPr>
                        <a:t>nanocrystals</a:t>
                      </a:r>
                      <a:r>
                        <a:rPr lang="en-US" sz="1700" dirty="0" smtClean="0">
                          <a:solidFill>
                            <a:schemeClr val="tx2"/>
                          </a:solidFill>
                        </a:rPr>
                        <a:t> that display unique optical and electrical properties. </a:t>
                      </a:r>
                    </a:p>
                    <a:p>
                      <a:pPr algn="l" rtl="0"/>
                      <a:endParaRPr lang="en-US" sz="1700" dirty="0" smtClean="0">
                        <a:solidFill>
                          <a:schemeClr val="tx2"/>
                        </a:solidFill>
                      </a:endParaRPr>
                    </a:p>
                    <a:p>
                      <a:pPr algn="l" rtl="0"/>
                      <a:r>
                        <a:rPr lang="en-US" sz="1700" dirty="0" err="1" smtClean="0">
                          <a:solidFill>
                            <a:schemeClr val="tx2"/>
                          </a:solidFill>
                        </a:rPr>
                        <a:t>Qlight’s</a:t>
                      </a:r>
                      <a:r>
                        <a:rPr lang="en-US" sz="1700" dirty="0" smtClean="0">
                          <a:solidFill>
                            <a:schemeClr val="tx2"/>
                          </a:solidFill>
                        </a:rPr>
                        <a:t> </a:t>
                      </a:r>
                      <a:r>
                        <a:rPr lang="en-US" sz="1700" dirty="0" err="1" smtClean="0">
                          <a:solidFill>
                            <a:schemeClr val="tx2"/>
                          </a:solidFill>
                        </a:rPr>
                        <a:t>nanocrystals</a:t>
                      </a:r>
                      <a:r>
                        <a:rPr lang="en-US" sz="1700" dirty="0" smtClean="0">
                          <a:solidFill>
                            <a:schemeClr val="tx2"/>
                          </a:solidFill>
                        </a:rPr>
                        <a:t> enable light conversion from UV and blue wavelengths to any other wavelength in the visible range. This guarantees high energy efficiency and cost savings for solid state lighting (LED) systems, flat panel displays and various other optical applications.</a:t>
                      </a:r>
                    </a:p>
                  </a:txBody>
                  <a:tcPr marT="28575" anchor="ctr">
                    <a:lnL>
                      <a:noFill/>
                    </a:lnL>
                    <a:lnR>
                      <a:noFill/>
                    </a:lnR>
                    <a:lnT>
                      <a:noFill/>
                    </a:lnT>
                    <a:lnB>
                      <a:noFill/>
                    </a:lnB>
                  </a:tcPr>
                </a:tc>
                <a:tc vMerge="1">
                  <a:txBody>
                    <a:bodyPr/>
                    <a:lstStyle/>
                    <a:p>
                      <a:endParaRPr lang="en-US"/>
                    </a:p>
                  </a:txBody>
                  <a:tcPr/>
                </a:tc>
              </a:tr>
            </a:tbl>
          </a:graphicData>
        </a:graphic>
      </p:graphicFrame>
      <p:pic>
        <p:nvPicPr>
          <p:cNvPr id="4" name="Picture 7" descr="Qlight.jpg"/>
          <p:cNvPicPr>
            <a:picLocks noChangeAspect="1"/>
          </p:cNvPicPr>
          <p:nvPr/>
        </p:nvPicPr>
        <p:blipFill>
          <a:blip r:embed="rId2" cstate="print"/>
          <a:srcRect t="15239" r="12080"/>
          <a:stretch>
            <a:fillRect/>
          </a:stretch>
        </p:blipFill>
        <p:spPr bwMode="auto">
          <a:xfrm>
            <a:off x="219982" y="1349828"/>
            <a:ext cx="2193925" cy="920750"/>
          </a:xfrm>
          <a:prstGeom prst="rect">
            <a:avLst/>
          </a:prstGeom>
          <a:noFill/>
          <a:ln w="9525">
            <a:noFill/>
            <a:miter lim="800000"/>
            <a:headEnd/>
            <a:tailEnd/>
          </a:ln>
        </p:spPr>
      </p:pic>
      <p:pic>
        <p:nvPicPr>
          <p:cNvPr id="5" name="Picture 4" descr="Qlight 2.jpg"/>
          <p:cNvPicPr>
            <a:picLocks noChangeAspect="1"/>
          </p:cNvPicPr>
          <p:nvPr/>
        </p:nvPicPr>
        <p:blipFill>
          <a:blip r:embed="rId3" cstate="print"/>
          <a:srcRect l="7663" t="14720" r="52235" b="9493"/>
          <a:stretch>
            <a:fillRect/>
          </a:stretch>
        </p:blipFill>
        <p:spPr>
          <a:xfrm>
            <a:off x="3205728" y="4170240"/>
            <a:ext cx="3242931" cy="2158410"/>
          </a:xfrm>
          <a:prstGeom prst="rect">
            <a:avLst/>
          </a:prstGeom>
          <a:effectLst>
            <a:softEdge rad="12700"/>
          </a:effectLst>
        </p:spPr>
      </p:pic>
      <p:sp>
        <p:nvSpPr>
          <p:cNvPr id="6" name="TextBox 5"/>
          <p:cNvSpPr txBox="1"/>
          <p:nvPr/>
        </p:nvSpPr>
        <p:spPr>
          <a:xfrm>
            <a:off x="348343" y="3233058"/>
            <a:ext cx="1774371" cy="923330"/>
          </a:xfrm>
          <a:prstGeom prst="rect">
            <a:avLst/>
          </a:prstGeom>
          <a:noFill/>
        </p:spPr>
        <p:txBody>
          <a:bodyPr wrap="square" rtlCol="0">
            <a:spAutoFit/>
          </a:bodyPr>
          <a:lstStyle/>
          <a:p>
            <a:pPr algn="l" rtl="0"/>
            <a:r>
              <a:rPr lang="en-US" b="1" dirty="0" smtClean="0">
                <a:solidFill>
                  <a:srgbClr val="B72930"/>
                </a:solidFill>
              </a:rPr>
              <a:t>Long term collaboration with:</a:t>
            </a:r>
            <a:endParaRPr lang="en-US" b="1" dirty="0">
              <a:solidFill>
                <a:srgbClr val="B72930"/>
              </a:solidFill>
            </a:endParaRPr>
          </a:p>
        </p:txBody>
      </p:sp>
      <p:pic>
        <p:nvPicPr>
          <p:cNvPr id="7" name="Picture 2" descr="The Merck Group Website"/>
          <p:cNvPicPr>
            <a:picLocks noChangeAspect="1" noChangeArrowheads="1"/>
          </p:cNvPicPr>
          <p:nvPr/>
        </p:nvPicPr>
        <p:blipFill>
          <a:blip r:embed="rId4" cstate="print"/>
          <a:srcRect/>
          <a:stretch>
            <a:fillRect/>
          </a:stretch>
        </p:blipFill>
        <p:spPr bwMode="auto">
          <a:xfrm>
            <a:off x="416831" y="4221336"/>
            <a:ext cx="1248682" cy="867507"/>
          </a:xfrm>
          <a:prstGeom prst="rect">
            <a:avLst/>
          </a:prstGeom>
          <a:noFill/>
        </p:spPr>
      </p:pic>
      <p:sp>
        <p:nvSpPr>
          <p:cNvPr id="8" name="TextBox 7"/>
          <p:cNvSpPr txBox="1"/>
          <p:nvPr/>
        </p:nvSpPr>
        <p:spPr>
          <a:xfrm>
            <a:off x="348341" y="5453743"/>
            <a:ext cx="2166259" cy="646331"/>
          </a:xfrm>
          <a:prstGeom prst="rect">
            <a:avLst/>
          </a:prstGeom>
          <a:noFill/>
        </p:spPr>
        <p:txBody>
          <a:bodyPr wrap="square" rtlCol="0">
            <a:spAutoFit/>
          </a:bodyPr>
          <a:lstStyle/>
          <a:p>
            <a:pPr algn="l" rtl="0"/>
            <a:r>
              <a:rPr lang="en-US" b="1" dirty="0" smtClean="0">
                <a:solidFill>
                  <a:srgbClr val="000000"/>
                </a:solidFill>
              </a:rPr>
              <a:t>Inventor: </a:t>
            </a:r>
          </a:p>
          <a:p>
            <a:pPr algn="l" rtl="0"/>
            <a:r>
              <a:rPr lang="en-US" b="1" dirty="0" smtClean="0">
                <a:solidFill>
                  <a:srgbClr val="000000"/>
                </a:solidFill>
              </a:rPr>
              <a:t>Prof. Uri </a:t>
            </a:r>
            <a:r>
              <a:rPr lang="en-US" b="1" dirty="0" err="1" smtClean="0">
                <a:solidFill>
                  <a:srgbClr val="000000"/>
                </a:solidFill>
              </a:rPr>
              <a:t>Banin</a:t>
            </a:r>
            <a:endParaRPr lang="en-US" b="1" dirty="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3738" y="47625"/>
            <a:ext cx="7950200" cy="763588"/>
          </a:xfrm>
          <a:prstGeom prst="rect">
            <a:avLst/>
          </a:prstGeom>
        </p:spPr>
        <p:txBody>
          <a:bodyPr/>
          <a:lstStyle/>
          <a:p>
            <a:pPr lvl="0" algn="l" rtl="0" eaLnBrk="0" hangingPunct="0"/>
            <a:r>
              <a:rPr lang="en-US" sz="2800" b="1" kern="0" dirty="0" smtClean="0">
                <a:solidFill>
                  <a:schemeClr val="bg1"/>
                </a:solidFill>
                <a:latin typeface="+mj-lt"/>
                <a:ea typeface="+mj-ea"/>
                <a:cs typeface="+mj-cs"/>
              </a:rPr>
              <a:t>A Promising </a:t>
            </a:r>
            <a:r>
              <a:rPr kumimoji="0" lang="en-US" sz="2800" b="1" i="0" u="none" strike="noStrike" kern="0" cap="none" spc="0" normalizeH="0" baseline="0" noProof="0" dirty="0" smtClean="0">
                <a:ln>
                  <a:noFill/>
                </a:ln>
                <a:solidFill>
                  <a:schemeClr val="bg1"/>
                </a:solidFill>
                <a:effectLst/>
                <a:uLnTx/>
                <a:uFillTx/>
                <a:latin typeface="+mj-lt"/>
                <a:ea typeface="+mj-ea"/>
                <a:cs typeface="+mj-cs"/>
              </a:rPr>
              <a:t>Incubator Company</a:t>
            </a:r>
            <a:endParaRPr kumimoji="0" lang="en-US" sz="2800" b="1" i="0" u="none" strike="noStrike" kern="0" cap="none" spc="0" normalizeH="0" baseline="0" noProof="0" dirty="0">
              <a:ln>
                <a:noFill/>
              </a:ln>
              <a:solidFill>
                <a:schemeClr val="bg1"/>
              </a:solidFill>
              <a:effectLst/>
              <a:uLnTx/>
              <a:uFillTx/>
              <a:latin typeface="+mj-lt"/>
              <a:ea typeface="+mj-ea"/>
              <a:cs typeface="+mj-cs"/>
            </a:endParaRPr>
          </a:p>
        </p:txBody>
      </p:sp>
      <p:sp>
        <p:nvSpPr>
          <p:cNvPr id="3" name="Content Placeholder 2"/>
          <p:cNvSpPr txBox="1">
            <a:spLocks/>
          </p:cNvSpPr>
          <p:nvPr/>
        </p:nvSpPr>
        <p:spPr>
          <a:xfrm>
            <a:off x="272824" y="1121228"/>
            <a:ext cx="8248650" cy="3418115"/>
          </a:xfrm>
          <a:prstGeom prst="rect">
            <a:avLst/>
          </a:prstGeom>
        </p:spPr>
        <p:txBody>
          <a:bodyPr/>
          <a:lstStyle/>
          <a:p>
            <a:pPr marL="342900" marR="0" lvl="0" indent="-342900" algn="l" defTabSz="914400" rtl="0" eaLnBrk="0" fontAlgn="base" latinLnBrk="0" hangingPunct="0">
              <a:lnSpc>
                <a:spcPct val="100000"/>
              </a:lnSpc>
              <a:spcBef>
                <a:spcPct val="70000"/>
              </a:spcBef>
              <a:spcAft>
                <a:spcPct val="0"/>
              </a:spcAft>
              <a:buClr>
                <a:srgbClr val="00502C"/>
              </a:buClr>
              <a:buSzTx/>
              <a:buFont typeface="Wingdings" pitchFamily="2" charset="2"/>
              <a:buNone/>
              <a:tabLst/>
              <a:defRPr/>
            </a:pPr>
            <a:r>
              <a:rPr kumimoji="0" lang="en-US" sz="2200" b="1" i="1" u="none" strike="noStrike" kern="0" cap="none" spc="0" normalizeH="0" baseline="0" noProof="0" smtClean="0">
                <a:ln>
                  <a:noFill/>
                </a:ln>
                <a:solidFill>
                  <a:srgbClr val="FF0000"/>
                </a:solidFill>
                <a:effectLst/>
                <a:uLnTx/>
                <a:uFillTx/>
                <a:latin typeface="+mn-lt"/>
                <a:ea typeface="+mn-ea"/>
                <a:cs typeface="+mn-cs"/>
              </a:rPr>
              <a:t>	</a:t>
            </a:r>
          </a:p>
          <a:p>
            <a:pPr marL="342900" marR="0" lvl="0" indent="-342900" algn="l" defTabSz="914400" rtl="0" eaLnBrk="0" fontAlgn="base" latinLnBrk="0" hangingPunct="0">
              <a:lnSpc>
                <a:spcPct val="100000"/>
              </a:lnSpc>
              <a:spcBef>
                <a:spcPct val="70000"/>
              </a:spcBef>
              <a:spcAft>
                <a:spcPct val="0"/>
              </a:spcAft>
              <a:buClr>
                <a:srgbClr val="00502C"/>
              </a:buClr>
              <a:buSzTx/>
              <a:buFont typeface="Wingdings" pitchFamily="2" charset="2"/>
              <a:buNone/>
              <a:tabLst/>
              <a:defRPr/>
            </a:pPr>
            <a:r>
              <a:rPr kumimoji="0" lang="en-US" sz="2200" b="1" i="1" u="none" strike="noStrike" kern="0" cap="none" spc="0" normalizeH="0" baseline="0" noProof="0" smtClean="0">
                <a:ln>
                  <a:noFill/>
                </a:ln>
                <a:solidFill>
                  <a:srgbClr val="FF0000"/>
                </a:solidFill>
                <a:effectLst/>
                <a:uLnTx/>
                <a:uFillTx/>
                <a:latin typeface="+mn-lt"/>
                <a:ea typeface="+mn-ea"/>
                <a:cs typeface="+mn-cs"/>
              </a:rPr>
              <a:t>	Photocell </a:t>
            </a:r>
            <a:r>
              <a:rPr kumimoji="0" lang="en-US" sz="2200" b="1" i="0" u="none" strike="noStrike" kern="0" cap="none" spc="0" normalizeH="0" baseline="0" noProof="0" smtClean="0">
                <a:ln>
                  <a:noFill/>
                </a:ln>
                <a:solidFill>
                  <a:schemeClr val="tx2"/>
                </a:solidFill>
                <a:effectLst/>
                <a:uLnTx/>
                <a:uFillTx/>
                <a:latin typeface="+mn-lt"/>
                <a:ea typeface="+mn-ea"/>
                <a:cs typeface="+mn-cs"/>
              </a:rPr>
              <a:t>:</a:t>
            </a:r>
            <a:r>
              <a:rPr kumimoji="0" lang="en-US" sz="2200" b="1" i="1" u="none" strike="noStrike" kern="0" cap="none" spc="0" normalizeH="0" baseline="0" noProof="0" smtClean="0">
                <a:ln>
                  <a:noFill/>
                </a:ln>
                <a:solidFill>
                  <a:srgbClr val="FF0000"/>
                </a:solidFill>
                <a:effectLst/>
                <a:uLnTx/>
                <a:uFillTx/>
                <a:latin typeface="+mn-lt"/>
                <a:ea typeface="+mn-ea"/>
                <a:cs typeface="+mn-cs"/>
              </a:rPr>
              <a:t> </a:t>
            </a:r>
            <a:r>
              <a:rPr kumimoji="0" lang="en-GB" sz="2200" b="1" i="0" u="none" strike="noStrike" kern="0" cap="none" spc="0" normalizeH="0" baseline="0" noProof="0" smtClean="0">
                <a:ln>
                  <a:noFill/>
                </a:ln>
                <a:solidFill>
                  <a:schemeClr val="tx2"/>
                </a:solidFill>
                <a:effectLst/>
                <a:uLnTx/>
                <a:uFillTx/>
                <a:latin typeface="+mn-lt"/>
                <a:ea typeface="+mn-ea"/>
                <a:cs typeface="+mn-cs"/>
              </a:rPr>
              <a:t>Photovoltaic Cell from Thermophilic Cyanobacteria </a:t>
            </a:r>
            <a:r>
              <a:rPr kumimoji="0" lang="en-GB" sz="2200" b="0" i="0" u="none" strike="noStrike" kern="0" cap="none" spc="0" normalizeH="0" baseline="0" noProof="0" smtClean="0">
                <a:ln>
                  <a:noFill/>
                </a:ln>
                <a:solidFill>
                  <a:schemeClr val="tx2"/>
                </a:solidFill>
                <a:effectLst/>
                <a:uLnTx/>
                <a:uFillTx/>
                <a:latin typeface="+mn-lt"/>
                <a:ea typeface="+mn-ea"/>
                <a:cs typeface="+mn-cs"/>
              </a:rPr>
              <a:t>	</a:t>
            </a:r>
            <a:endParaRPr kumimoji="0" lang="en-US" sz="2200" b="0" i="0" u="none" strike="noStrike" kern="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70000"/>
              </a:spcBef>
              <a:spcAft>
                <a:spcPct val="0"/>
              </a:spcAft>
              <a:buClr>
                <a:srgbClr val="00502C"/>
              </a:buClr>
              <a:buSzTx/>
              <a:buFont typeface="Wingdings" pitchFamily="2" charset="2"/>
              <a:buBlip>
                <a:blip r:embed="rId2"/>
              </a:buBlip>
              <a:tabLst/>
              <a:defRPr/>
            </a:pPr>
            <a:r>
              <a:rPr kumimoji="0" lang="en-GB" sz="2000" b="0" i="0" u="none" strike="noStrike" kern="0" cap="none" spc="0" normalizeH="0" baseline="0" noProof="0" smtClean="0">
                <a:ln>
                  <a:noFill/>
                </a:ln>
                <a:solidFill>
                  <a:schemeClr val="tx2"/>
                </a:solidFill>
                <a:effectLst/>
                <a:uLnTx/>
                <a:uFillTx/>
                <a:latin typeface="+mn-lt"/>
                <a:ea typeface="+mn-ea"/>
                <a:cs typeface="+mn-cs"/>
              </a:rPr>
              <a:t>System that uses the natural photosynthetic light-harnessing system of cyanobacteria to convert light to electricity or fuels.</a:t>
            </a:r>
            <a:endParaRPr kumimoji="0" lang="en-US" sz="2000" b="0" i="0" u="none" strike="noStrike" kern="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70000"/>
              </a:spcBef>
              <a:spcAft>
                <a:spcPct val="0"/>
              </a:spcAft>
              <a:buClr>
                <a:srgbClr val="00502C"/>
              </a:buClr>
              <a:buSzTx/>
              <a:buFont typeface="Wingdings" pitchFamily="2" charset="2"/>
              <a:buBlip>
                <a:blip r:embed="rId2"/>
              </a:buBlip>
              <a:tabLst/>
              <a:defRPr/>
            </a:pPr>
            <a:r>
              <a:rPr kumimoji="0" lang="en-GB" sz="2000" b="0" i="0" u="none" strike="noStrike" kern="0" cap="none" spc="0" normalizeH="0" baseline="0" noProof="0" smtClean="0">
                <a:ln>
                  <a:noFill/>
                </a:ln>
                <a:solidFill>
                  <a:schemeClr val="tx2"/>
                </a:solidFill>
                <a:effectLst/>
                <a:uLnTx/>
                <a:uFillTx/>
                <a:latin typeface="+mn-lt"/>
                <a:ea typeface="+mn-ea"/>
                <a:cs typeface="+mn-cs"/>
              </a:rPr>
              <a:t>Combines nanotechnology, complex chemistry, and biotechnology to produce a functional biological molecule</a:t>
            </a:r>
            <a:endParaRPr kumimoji="0" lang="en-US" sz="2000" b="0" i="0" u="none" strike="noStrike" kern="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70000"/>
              </a:spcBef>
              <a:spcAft>
                <a:spcPct val="0"/>
              </a:spcAft>
              <a:buClr>
                <a:srgbClr val="00502C"/>
              </a:buClr>
              <a:buSzTx/>
              <a:buFont typeface="Wingdings" pitchFamily="2" charset="2"/>
              <a:buNone/>
              <a:tabLst/>
              <a:defRPr/>
            </a:pPr>
            <a:endParaRPr kumimoji="0" lang="en-US" sz="2200" b="1" i="1" u="none" strike="noStrike" kern="0" cap="none" spc="0" normalizeH="0" baseline="0" noProof="0" dirty="0">
              <a:ln>
                <a:noFill/>
              </a:ln>
              <a:solidFill>
                <a:srgbClr val="FF0000"/>
              </a:solidFill>
              <a:effectLst/>
              <a:uLnTx/>
              <a:uFillTx/>
              <a:latin typeface="+mn-lt"/>
              <a:ea typeface="+mn-ea"/>
              <a:cs typeface="+mn-cs"/>
            </a:endParaRPr>
          </a:p>
        </p:txBody>
      </p:sp>
      <p:pic>
        <p:nvPicPr>
          <p:cNvPr id="4" name="Picture 3" descr="VL-TR-PNG.png"/>
          <p:cNvPicPr>
            <a:picLocks noChangeAspect="1"/>
          </p:cNvPicPr>
          <p:nvPr/>
        </p:nvPicPr>
        <p:blipFill>
          <a:blip r:embed="rId3" cstate="print"/>
          <a:stretch>
            <a:fillRect/>
          </a:stretch>
        </p:blipFill>
        <p:spPr>
          <a:xfrm>
            <a:off x="6358724" y="195943"/>
            <a:ext cx="2611109" cy="1240382"/>
          </a:xfrm>
          <a:prstGeom prst="rect">
            <a:avLst/>
          </a:prstGeom>
        </p:spPr>
      </p:pic>
      <p:pic>
        <p:nvPicPr>
          <p:cNvPr id="5" name="Picture 2"/>
          <p:cNvPicPr>
            <a:picLocks noChangeAspect="1" noChangeArrowheads="1"/>
          </p:cNvPicPr>
          <p:nvPr/>
        </p:nvPicPr>
        <p:blipFill>
          <a:blip r:embed="rId4" cstate="print"/>
          <a:srcRect r="5498"/>
          <a:stretch>
            <a:fillRect/>
          </a:stretch>
        </p:blipFill>
        <p:spPr bwMode="auto">
          <a:xfrm>
            <a:off x="5593816" y="3920931"/>
            <a:ext cx="2494268" cy="2229499"/>
          </a:xfrm>
          <a:prstGeom prst="rect">
            <a:avLst/>
          </a:prstGeom>
          <a:noFill/>
          <a:ln w="9525">
            <a:noFill/>
            <a:miter lim="800000"/>
            <a:headEnd/>
            <a:tailEnd/>
          </a:ln>
        </p:spPr>
      </p:pic>
      <p:sp>
        <p:nvSpPr>
          <p:cNvPr id="6" name="TextBox 5"/>
          <p:cNvSpPr txBox="1"/>
          <p:nvPr/>
        </p:nvSpPr>
        <p:spPr>
          <a:xfrm>
            <a:off x="664031" y="4942111"/>
            <a:ext cx="3287486" cy="923330"/>
          </a:xfrm>
          <a:prstGeom prst="rect">
            <a:avLst/>
          </a:prstGeom>
          <a:noFill/>
        </p:spPr>
        <p:txBody>
          <a:bodyPr wrap="square" rtlCol="0">
            <a:spAutoFit/>
          </a:bodyPr>
          <a:lstStyle/>
          <a:p>
            <a:pPr algn="l" rtl="0"/>
            <a:r>
              <a:rPr lang="en-GB" b="1" dirty="0" smtClean="0">
                <a:solidFill>
                  <a:srgbClr val="000000"/>
                </a:solidFill>
              </a:rPr>
              <a:t>Inventors: </a:t>
            </a:r>
          </a:p>
          <a:p>
            <a:pPr algn="l" rtl="0"/>
            <a:r>
              <a:rPr lang="en-GB" b="1" dirty="0" smtClean="0">
                <a:solidFill>
                  <a:srgbClr val="000000"/>
                </a:solidFill>
              </a:rPr>
              <a:t>Prof. </a:t>
            </a:r>
            <a:r>
              <a:rPr lang="en-GB" b="1" dirty="0" err="1" smtClean="0">
                <a:solidFill>
                  <a:srgbClr val="000000"/>
                </a:solidFill>
              </a:rPr>
              <a:t>Itamar</a:t>
            </a:r>
            <a:r>
              <a:rPr lang="en-GB" b="1" dirty="0" smtClean="0">
                <a:solidFill>
                  <a:srgbClr val="000000"/>
                </a:solidFill>
              </a:rPr>
              <a:t> </a:t>
            </a:r>
            <a:r>
              <a:rPr lang="en-GB" b="1" dirty="0" err="1" smtClean="0">
                <a:solidFill>
                  <a:srgbClr val="000000"/>
                </a:solidFill>
              </a:rPr>
              <a:t>Willner</a:t>
            </a:r>
            <a:r>
              <a:rPr lang="en-GB" b="1" dirty="0" smtClean="0">
                <a:solidFill>
                  <a:srgbClr val="000000"/>
                </a:solidFill>
              </a:rPr>
              <a:t>  </a:t>
            </a:r>
          </a:p>
          <a:p>
            <a:pPr algn="l" rtl="0"/>
            <a:r>
              <a:rPr lang="en-GB" b="1" dirty="0" smtClean="0">
                <a:solidFill>
                  <a:srgbClr val="000000"/>
                </a:solidFill>
              </a:rPr>
              <a:t>Prof. Rachel </a:t>
            </a:r>
            <a:r>
              <a:rPr lang="en-GB" b="1" dirty="0" err="1" smtClean="0">
                <a:solidFill>
                  <a:srgbClr val="000000"/>
                </a:solidFill>
              </a:rPr>
              <a:t>Nechushtai</a:t>
            </a:r>
            <a:endParaRPr lang="en-US" b="1" dirty="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1"/>
          <p:cNvSpPr>
            <a:spLocks noGrp="1"/>
          </p:cNvSpPr>
          <p:nvPr>
            <p:ph type="sldNum" sz="quarter" idx="10"/>
          </p:nvPr>
        </p:nvSpPr>
        <p:spPr/>
        <p:txBody>
          <a:bodyPr/>
          <a:lstStyle/>
          <a:p>
            <a:pPr>
              <a:defRPr/>
            </a:pPr>
            <a:fld id="{8ADBC24F-95FC-447C-8998-EAEE05B608D0}" type="slidenum">
              <a:rPr lang="he-IL" smtClean="0"/>
              <a:pPr>
                <a:defRPr/>
              </a:pPr>
              <a:t>35</a:t>
            </a:fld>
            <a:endParaRPr lang="en-US" smtClean="0"/>
          </a:p>
        </p:txBody>
      </p:sp>
      <p:sp>
        <p:nvSpPr>
          <p:cNvPr id="53251" name="Rectangle 6"/>
          <p:cNvSpPr>
            <a:spLocks noGrp="1" noChangeArrowheads="1"/>
          </p:cNvSpPr>
          <p:nvPr>
            <p:ph type="title" idx="4294967295"/>
          </p:nvPr>
        </p:nvSpPr>
        <p:spPr>
          <a:xfrm>
            <a:off x="484730" y="47625"/>
            <a:ext cx="3917453" cy="763588"/>
          </a:xfrm>
        </p:spPr>
        <p:txBody>
          <a:bodyPr/>
          <a:lstStyle/>
          <a:p>
            <a:pPr eaLnBrk="1" hangingPunct="1"/>
            <a:r>
              <a:rPr lang="en-US" sz="2400" dirty="0" smtClean="0"/>
              <a:t>Long </a:t>
            </a:r>
            <a:r>
              <a:rPr lang="en-US" sz="2400" dirty="0" smtClean="0"/>
              <a:t>Term Collaboration </a:t>
            </a:r>
            <a:r>
              <a:rPr lang="en-US" sz="2400" dirty="0" smtClean="0"/>
              <a:t>Agreements</a:t>
            </a:r>
          </a:p>
        </p:txBody>
      </p:sp>
      <p:pic>
        <p:nvPicPr>
          <p:cNvPr id="53253" name="Picture 4" descr="http://upload.wikimedia.org/wikipedia/commons/3/30/Google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88" y="2066925"/>
            <a:ext cx="12557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4" name="Picture 6" descr="http://www.logostage.com/logos/coca-col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8125" y="4221163"/>
            <a:ext cx="156845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5" name="Picture 10" descr="http://t2.gstatic.com/images?q=tbn:ANd9GcT7LmUozr3jIc9AoIvsaU_4fSmlRErqa9ncZgP57-uLyojnBTrh6vu-WW5RX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7863" y="5043488"/>
            <a:ext cx="690562"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8"/>
          <p:cNvGrpSpPr>
            <a:grpSpLocks/>
          </p:cNvGrpSpPr>
          <p:nvPr/>
        </p:nvGrpSpPr>
        <p:grpSpPr bwMode="auto">
          <a:xfrm>
            <a:off x="395288" y="2708275"/>
            <a:ext cx="4608512" cy="720725"/>
            <a:chOff x="395536" y="1196752"/>
            <a:chExt cx="4608512" cy="720214"/>
          </a:xfrm>
        </p:grpSpPr>
        <p:pic>
          <p:nvPicPr>
            <p:cNvPr id="53268" name="Picture 2" descr="http://chattahbox.com/images/2009/05/roche_log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1196752"/>
              <a:ext cx="1254834" cy="720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9" name="TextBox 10"/>
            <p:cNvSpPr txBox="1">
              <a:spLocks noChangeArrowheads="1"/>
            </p:cNvSpPr>
            <p:nvPr/>
          </p:nvSpPr>
          <p:spPr bwMode="auto">
            <a:xfrm>
              <a:off x="1691680" y="1340768"/>
              <a:ext cx="33123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dirty="0">
                  <a:solidFill>
                    <a:srgbClr val="000000"/>
                  </a:solidFill>
                </a:rPr>
                <a:t>7 ongoing </a:t>
              </a:r>
              <a:r>
                <a:rPr lang="en-US" sz="1600" dirty="0" smtClean="0">
                  <a:solidFill>
                    <a:srgbClr val="000000"/>
                  </a:solidFill>
                </a:rPr>
                <a:t>projects</a:t>
              </a:r>
              <a:endParaRPr lang="en-US" sz="1600" dirty="0">
                <a:solidFill>
                  <a:srgbClr val="000000"/>
                </a:solidFill>
              </a:endParaRPr>
            </a:p>
          </p:txBody>
        </p:sp>
      </p:grpSp>
      <p:sp>
        <p:nvSpPr>
          <p:cNvPr id="53257" name="TextBox 11"/>
          <p:cNvSpPr txBox="1">
            <a:spLocks noChangeArrowheads="1"/>
          </p:cNvSpPr>
          <p:nvPr/>
        </p:nvSpPr>
        <p:spPr bwMode="auto">
          <a:xfrm>
            <a:off x="1692275" y="2082800"/>
            <a:ext cx="33115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dirty="0">
                <a:solidFill>
                  <a:srgbClr val="000000"/>
                </a:solidFill>
              </a:rPr>
              <a:t> 9 research projects </a:t>
            </a:r>
          </a:p>
        </p:txBody>
      </p:sp>
      <p:grpSp>
        <p:nvGrpSpPr>
          <p:cNvPr id="3" name="Group 17"/>
          <p:cNvGrpSpPr>
            <a:grpSpLocks/>
          </p:cNvGrpSpPr>
          <p:nvPr/>
        </p:nvGrpSpPr>
        <p:grpSpPr bwMode="auto">
          <a:xfrm>
            <a:off x="538163" y="1190625"/>
            <a:ext cx="4465637" cy="725488"/>
            <a:chOff x="537666" y="2648968"/>
            <a:chExt cx="4466382" cy="726898"/>
          </a:xfrm>
        </p:grpSpPr>
        <p:pic>
          <p:nvPicPr>
            <p:cNvPr id="53266" name="Picture 8" descr="http://www.pycomall.com/images/P/p-18606.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l="6664" t="20418" r="9158" b="16537"/>
            <a:stretch>
              <a:fillRect/>
            </a:stretch>
          </p:blipFill>
          <p:spPr bwMode="auto">
            <a:xfrm>
              <a:off x="537666" y="2648968"/>
              <a:ext cx="970574" cy="726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7" name="TextBox 12"/>
            <p:cNvSpPr txBox="1">
              <a:spLocks noChangeArrowheads="1"/>
            </p:cNvSpPr>
            <p:nvPr/>
          </p:nvSpPr>
          <p:spPr bwMode="auto">
            <a:xfrm>
              <a:off x="1691680" y="2802414"/>
              <a:ext cx="33123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dirty="0">
                  <a:solidFill>
                    <a:srgbClr val="000000"/>
                  </a:solidFill>
                </a:rPr>
                <a:t>10 research projects </a:t>
              </a:r>
            </a:p>
          </p:txBody>
        </p:sp>
      </p:grpSp>
      <p:sp>
        <p:nvSpPr>
          <p:cNvPr id="53259" name="TextBox 13"/>
          <p:cNvSpPr txBox="1">
            <a:spLocks noChangeArrowheads="1"/>
          </p:cNvSpPr>
          <p:nvPr/>
        </p:nvSpPr>
        <p:spPr bwMode="auto">
          <a:xfrm>
            <a:off x="1692275" y="4340225"/>
            <a:ext cx="33115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a:solidFill>
                  <a:srgbClr val="000000"/>
                </a:solidFill>
              </a:rPr>
              <a:t>2 research projects </a:t>
            </a:r>
          </a:p>
        </p:txBody>
      </p:sp>
      <p:grpSp>
        <p:nvGrpSpPr>
          <p:cNvPr id="4" name="Group 16"/>
          <p:cNvGrpSpPr>
            <a:grpSpLocks/>
          </p:cNvGrpSpPr>
          <p:nvPr/>
        </p:nvGrpSpPr>
        <p:grpSpPr bwMode="auto">
          <a:xfrm>
            <a:off x="477838" y="5862638"/>
            <a:ext cx="4525962" cy="661987"/>
            <a:chOff x="477922" y="4271477"/>
            <a:chExt cx="4526126" cy="662243"/>
          </a:xfrm>
        </p:grpSpPr>
        <p:pic>
          <p:nvPicPr>
            <p:cNvPr id="53264" name="Picture 12" descr="http://assets.portfolio.com/images/site/editorial/magazine/2007/09/pgdeal-pglogo-large.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7922" y="4271477"/>
              <a:ext cx="1090063" cy="662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5" name="TextBox 14"/>
            <p:cNvSpPr txBox="1">
              <a:spLocks noChangeArrowheads="1"/>
            </p:cNvSpPr>
            <p:nvPr/>
          </p:nvSpPr>
          <p:spPr bwMode="auto">
            <a:xfrm>
              <a:off x="1691680" y="4386590"/>
              <a:ext cx="331236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a:solidFill>
                    <a:srgbClr val="000000"/>
                  </a:solidFill>
                </a:rPr>
                <a:t>1 research project </a:t>
              </a:r>
            </a:p>
          </p:txBody>
        </p:sp>
      </p:grpSp>
      <p:sp>
        <p:nvSpPr>
          <p:cNvPr id="53261" name="TextBox 15"/>
          <p:cNvSpPr txBox="1">
            <a:spLocks noChangeArrowheads="1"/>
          </p:cNvSpPr>
          <p:nvPr/>
        </p:nvSpPr>
        <p:spPr bwMode="auto">
          <a:xfrm>
            <a:off x="1692275" y="5137150"/>
            <a:ext cx="33115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a:solidFill>
                  <a:srgbClr val="000000"/>
                </a:solidFill>
              </a:rPr>
              <a:t>2 research projects </a:t>
            </a:r>
          </a:p>
        </p:txBody>
      </p:sp>
      <p:pic>
        <p:nvPicPr>
          <p:cNvPr id="53262" name="Picture 2" descr="http://www.j-rubin.co.il/editorpics/PHILIPS.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42888" y="3644900"/>
            <a:ext cx="1449387"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3" name="TextBox 20"/>
          <p:cNvSpPr txBox="1">
            <a:spLocks noChangeArrowheads="1"/>
          </p:cNvSpPr>
          <p:nvPr/>
        </p:nvSpPr>
        <p:spPr bwMode="auto">
          <a:xfrm>
            <a:off x="1692275" y="3667125"/>
            <a:ext cx="33115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rtl="0" eaLnBrk="1" hangingPunct="1"/>
            <a:r>
              <a:rPr lang="en-US" sz="1600">
                <a:solidFill>
                  <a:srgbClr val="000000"/>
                </a:solidFill>
              </a:rPr>
              <a:t>4 ongoing projects</a:t>
            </a:r>
          </a:p>
        </p:txBody>
      </p:sp>
      <p:sp>
        <p:nvSpPr>
          <p:cNvPr id="91" name="Title 1"/>
          <p:cNvSpPr txBox="1">
            <a:spLocks/>
          </p:cNvSpPr>
          <p:nvPr/>
        </p:nvSpPr>
        <p:spPr>
          <a:xfrm>
            <a:off x="4395210" y="-1"/>
            <a:ext cx="4748790" cy="862149"/>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j-lt"/>
                <a:ea typeface="+mj-ea"/>
                <a:cs typeface="+mj-cs"/>
              </a:rPr>
              <a:t>Integra Holdings: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mj-lt"/>
                <a:ea typeface="+mj-ea"/>
                <a:cs typeface="+mj-cs"/>
              </a:rPr>
              <a:t>The Perfect Integration</a:t>
            </a:r>
            <a:endParaRPr kumimoji="0" lang="en-US" sz="2400" b="1" i="0" u="none" strike="noStrike" kern="0" cap="none" spc="0" normalizeH="0" baseline="0" noProof="0" dirty="0">
              <a:ln>
                <a:noFill/>
              </a:ln>
              <a:solidFill>
                <a:schemeClr val="bg1"/>
              </a:solidFill>
              <a:effectLst/>
              <a:uLnTx/>
              <a:uFillTx/>
              <a:latin typeface="+mj-lt"/>
              <a:ea typeface="+mj-ea"/>
              <a:cs typeface="+mj-cs"/>
            </a:endParaRPr>
          </a:p>
        </p:txBody>
      </p:sp>
      <p:sp>
        <p:nvSpPr>
          <p:cNvPr id="92" name="Line 18"/>
          <p:cNvSpPr>
            <a:spLocks noChangeShapeType="1"/>
          </p:cNvSpPr>
          <p:nvPr/>
        </p:nvSpPr>
        <p:spPr bwMode="auto">
          <a:xfrm rot="10800000">
            <a:off x="4255333" y="182881"/>
            <a:ext cx="29276" cy="6257109"/>
          </a:xfrm>
          <a:prstGeom prst="line">
            <a:avLst/>
          </a:prstGeom>
          <a:noFill/>
          <a:ln w="9525">
            <a:solidFill>
              <a:schemeClr val="bg2"/>
            </a:solidFill>
            <a:prstDash val="dash"/>
            <a:round/>
            <a:headEnd/>
            <a:tailEnd/>
          </a:ln>
        </p:spPr>
        <p:txBody>
          <a:bodyPr/>
          <a:lstStyle/>
          <a:p>
            <a:endParaRPr lang="en-US"/>
          </a:p>
        </p:txBody>
      </p:sp>
      <p:pic>
        <p:nvPicPr>
          <p:cNvPr id="743426" name="Picture 2"/>
          <p:cNvPicPr>
            <a:picLocks noChangeAspect="1" noChangeArrowheads="1"/>
          </p:cNvPicPr>
          <p:nvPr/>
        </p:nvPicPr>
        <p:blipFill>
          <a:blip r:embed="rId10" cstate="print"/>
          <a:srcRect/>
          <a:stretch>
            <a:fillRect/>
          </a:stretch>
        </p:blipFill>
        <p:spPr bwMode="auto">
          <a:xfrm>
            <a:off x="4482037" y="1201783"/>
            <a:ext cx="4394447" cy="2468880"/>
          </a:xfrm>
          <a:prstGeom prst="rect">
            <a:avLst/>
          </a:prstGeom>
          <a:noFill/>
          <a:ln w="9525">
            <a:noFill/>
            <a:miter lim="800000"/>
            <a:headEnd/>
            <a:tailEnd/>
          </a:ln>
        </p:spPr>
      </p:pic>
      <p:sp>
        <p:nvSpPr>
          <p:cNvPr id="161" name="Rectangle 160"/>
          <p:cNvSpPr/>
          <p:nvPr/>
        </p:nvSpPr>
        <p:spPr>
          <a:xfrm>
            <a:off x="4482234" y="4054773"/>
            <a:ext cx="4244907" cy="1631216"/>
          </a:xfrm>
          <a:prstGeom prst="rect">
            <a:avLst/>
          </a:prstGeom>
        </p:spPr>
        <p:txBody>
          <a:bodyPr wrap="square">
            <a:spAutoFit/>
          </a:bodyPr>
          <a:lstStyle/>
          <a:p>
            <a:pPr algn="l" rtl="0" fontAlgn="auto">
              <a:spcBef>
                <a:spcPts val="0"/>
              </a:spcBef>
              <a:spcAft>
                <a:spcPts val="0"/>
              </a:spcAft>
            </a:pPr>
            <a:r>
              <a:rPr lang="en-US" sz="2000" b="1" spc="-50" dirty="0">
                <a:solidFill>
                  <a:srgbClr val="16436C"/>
                </a:solidFill>
                <a:latin typeface="Calibri"/>
                <a:cs typeface="+mn-cs"/>
              </a:rPr>
              <a:t>Integra Holdings </a:t>
            </a:r>
            <a:r>
              <a:rPr lang="en-US" sz="2000" b="1" spc="-50" dirty="0" smtClean="0">
                <a:solidFill>
                  <a:srgbClr val="16436C"/>
                </a:solidFill>
                <a:latin typeface="Calibri"/>
                <a:cs typeface="+mn-cs"/>
              </a:rPr>
              <a:t>offers </a:t>
            </a:r>
            <a:r>
              <a:rPr lang="en-US" sz="2000" b="1" spc="-50" dirty="0">
                <a:solidFill>
                  <a:srgbClr val="16436C"/>
                </a:solidFill>
                <a:latin typeface="Calibri"/>
                <a:cs typeface="+mn-cs"/>
              </a:rPr>
              <a:t>attractive </a:t>
            </a:r>
            <a:r>
              <a:rPr lang="en-US" sz="2000" b="1" spc="-50" dirty="0" smtClean="0">
                <a:solidFill>
                  <a:srgbClr val="16436C"/>
                </a:solidFill>
                <a:latin typeface="Calibri"/>
                <a:cs typeface="+mn-cs"/>
              </a:rPr>
              <a:t>integration :</a:t>
            </a:r>
          </a:p>
          <a:p>
            <a:pPr algn="l" rtl="0" fontAlgn="auto">
              <a:spcBef>
                <a:spcPts val="0"/>
              </a:spcBef>
              <a:spcAft>
                <a:spcPts val="0"/>
              </a:spcAft>
            </a:pPr>
            <a:r>
              <a:rPr lang="en-US" sz="2000" spc="-50" dirty="0" smtClean="0">
                <a:solidFill>
                  <a:srgbClr val="16436C"/>
                </a:solidFill>
                <a:latin typeface="Calibri"/>
                <a:cs typeface="+mn-cs"/>
              </a:rPr>
              <a:t>A </a:t>
            </a:r>
            <a:r>
              <a:rPr lang="en-US" sz="2000" spc="-50" dirty="0">
                <a:solidFill>
                  <a:srgbClr val="16436C"/>
                </a:solidFill>
                <a:latin typeface="Calibri"/>
                <a:cs typeface="+mn-cs"/>
              </a:rPr>
              <a:t>strong portfolio, a future deal-flow originating from the Hebrew University and an existing strong marketing </a:t>
            </a:r>
            <a:r>
              <a:rPr lang="en-US" sz="2000" spc="-50" dirty="0" smtClean="0">
                <a:solidFill>
                  <a:srgbClr val="16436C"/>
                </a:solidFill>
                <a:latin typeface="Calibri"/>
                <a:cs typeface="+mn-cs"/>
              </a:rPr>
              <a:t>network    </a:t>
            </a:r>
            <a:endParaRPr lang="en-US" sz="2000" spc="-50" dirty="0">
              <a:solidFill>
                <a:srgbClr val="16436C"/>
              </a:solidFill>
              <a:latin typeface="Calibri"/>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ctrTitle"/>
          </p:nvPr>
        </p:nvSpPr>
        <p:spPr>
          <a:xfrm>
            <a:off x="3200899" y="2671763"/>
            <a:ext cx="5903912" cy="434975"/>
          </a:xfrm>
        </p:spPr>
        <p:txBody>
          <a:bodyPr/>
          <a:lstStyle/>
          <a:p>
            <a:pPr eaLnBrk="1" hangingPunct="1"/>
            <a:r>
              <a:rPr lang="en-US" sz="2500" dirty="0" smtClean="0"/>
              <a:t>A Proactive Approach is not Enough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Necessary Shift</a:t>
            </a:r>
            <a:endParaRPr lang="he-IL" dirty="0"/>
          </a:p>
        </p:txBody>
      </p:sp>
      <p:grpSp>
        <p:nvGrpSpPr>
          <p:cNvPr id="4" name="Group 3"/>
          <p:cNvGrpSpPr/>
          <p:nvPr/>
        </p:nvGrpSpPr>
        <p:grpSpPr>
          <a:xfrm>
            <a:off x="531211" y="1905000"/>
            <a:ext cx="2516789" cy="4191000"/>
            <a:chOff x="531211" y="1752600"/>
            <a:chExt cx="2516789" cy="4191000"/>
          </a:xfrm>
        </p:grpSpPr>
        <p:sp>
          <p:nvSpPr>
            <p:cNvPr id="5" name="Rectangle 4"/>
            <p:cNvSpPr>
              <a:spLocks noChangeArrowheads="1"/>
            </p:cNvSpPr>
            <p:nvPr/>
          </p:nvSpPr>
          <p:spPr bwMode="auto">
            <a:xfrm>
              <a:off x="531211" y="1752600"/>
              <a:ext cx="2516789" cy="609600"/>
            </a:xfrm>
            <a:prstGeom prst="rect">
              <a:avLst/>
            </a:prstGeom>
            <a:noFill/>
            <a:ln w="9525" algn="ctr">
              <a:solidFill>
                <a:schemeClr val="accent1"/>
              </a:solidFill>
              <a:prstDash val="dash"/>
              <a:round/>
              <a:headEnd/>
              <a:tailEnd/>
            </a:ln>
          </p:spPr>
          <p:txBody>
            <a:bodyPr anchor="ctr"/>
            <a:lstStyle/>
            <a:p>
              <a:pPr algn="ctr" eaLnBrk="1" hangingPunct="1"/>
              <a:r>
                <a:rPr lang="en-US" sz="2000" b="1" dirty="0">
                  <a:solidFill>
                    <a:srgbClr val="6F070D"/>
                  </a:solidFill>
                  <a:latin typeface="Calibri" pitchFamily="34" charset="0"/>
                  <a:cs typeface="Calibri" pitchFamily="34" charset="0"/>
                </a:rPr>
                <a:t>Intellectual Property</a:t>
              </a:r>
              <a:endParaRPr lang="he-IL" sz="2000" b="1" dirty="0">
                <a:solidFill>
                  <a:srgbClr val="6F070D"/>
                </a:solidFill>
                <a:latin typeface="Calibri" pitchFamily="34" charset="0"/>
              </a:endParaRPr>
            </a:p>
          </p:txBody>
        </p:sp>
        <p:sp>
          <p:nvSpPr>
            <p:cNvPr id="6" name="Down Arrow 5"/>
            <p:cNvSpPr>
              <a:spLocks noChangeArrowheads="1"/>
            </p:cNvSpPr>
            <p:nvPr/>
          </p:nvSpPr>
          <p:spPr bwMode="auto">
            <a:xfrm>
              <a:off x="1598010" y="2438400"/>
              <a:ext cx="427383" cy="990600"/>
            </a:xfrm>
            <a:prstGeom prst="downArrow">
              <a:avLst>
                <a:gd name="adj1" fmla="val 50000"/>
                <a:gd name="adj2" fmla="val 50004"/>
              </a:avLst>
            </a:prstGeom>
            <a:solidFill>
              <a:schemeClr val="accent1"/>
            </a:solidFill>
            <a:ln w="9525" algn="ctr">
              <a:solidFill>
                <a:schemeClr val="accent1"/>
              </a:solidFill>
              <a:prstDash val="dash"/>
              <a:round/>
              <a:headEnd/>
              <a:tailEnd/>
            </a:ln>
            <a:effectLst>
              <a:innerShdw blurRad="114300">
                <a:prstClr val="black"/>
              </a:innerShdw>
            </a:effectLst>
          </p:spPr>
          <p:txBody>
            <a:bodyPr/>
            <a:lstStyle/>
            <a:p>
              <a:pPr algn="ctr" eaLnBrk="1" hangingPunct="1"/>
              <a:endParaRPr lang="he-IL" sz="2000" dirty="0">
                <a:solidFill>
                  <a:srgbClr val="6F070D"/>
                </a:solidFill>
                <a:latin typeface="Calibri" pitchFamily="34" charset="0"/>
              </a:endParaRPr>
            </a:p>
          </p:txBody>
        </p:sp>
        <p:sp>
          <p:nvSpPr>
            <p:cNvPr id="7" name="Rectangle 6"/>
            <p:cNvSpPr>
              <a:spLocks noChangeArrowheads="1"/>
            </p:cNvSpPr>
            <p:nvPr/>
          </p:nvSpPr>
          <p:spPr bwMode="auto">
            <a:xfrm>
              <a:off x="531211" y="3505200"/>
              <a:ext cx="2514599" cy="609600"/>
            </a:xfrm>
            <a:prstGeom prst="rect">
              <a:avLst/>
            </a:prstGeom>
            <a:noFill/>
            <a:ln w="9525" algn="ctr">
              <a:solidFill>
                <a:schemeClr val="accent1"/>
              </a:solidFill>
              <a:prstDash val="dash"/>
              <a:round/>
              <a:headEnd/>
              <a:tailEnd/>
            </a:ln>
          </p:spPr>
          <p:txBody>
            <a:bodyPr anchor="ctr"/>
            <a:lstStyle/>
            <a:p>
              <a:pPr algn="ctr" eaLnBrk="1" hangingPunct="1"/>
              <a:r>
                <a:rPr lang="en-US" sz="2000" b="1" dirty="0" smtClean="0">
                  <a:solidFill>
                    <a:srgbClr val="6F070D"/>
                  </a:solidFill>
                  <a:latin typeface="Calibri" pitchFamily="34" charset="0"/>
                  <a:cs typeface="Calibri" pitchFamily="34" charset="0"/>
                </a:rPr>
                <a:t>Licensing Agreement</a:t>
              </a:r>
              <a:endParaRPr lang="he-IL" sz="2000" b="1" dirty="0">
                <a:solidFill>
                  <a:srgbClr val="6F070D"/>
                </a:solidFill>
                <a:latin typeface="Calibri" pitchFamily="34" charset="0"/>
              </a:endParaRPr>
            </a:p>
          </p:txBody>
        </p:sp>
        <p:sp>
          <p:nvSpPr>
            <p:cNvPr id="8" name="Down Arrow 8"/>
            <p:cNvSpPr>
              <a:spLocks noChangeArrowheads="1"/>
            </p:cNvSpPr>
            <p:nvPr/>
          </p:nvSpPr>
          <p:spPr bwMode="auto">
            <a:xfrm>
              <a:off x="1598010" y="4191000"/>
              <a:ext cx="427383" cy="990600"/>
            </a:xfrm>
            <a:prstGeom prst="downArrow">
              <a:avLst>
                <a:gd name="adj1" fmla="val 50000"/>
                <a:gd name="adj2" fmla="val 50004"/>
              </a:avLst>
            </a:prstGeom>
            <a:solidFill>
              <a:schemeClr val="accent1"/>
            </a:solidFill>
            <a:ln w="9525" algn="ctr">
              <a:solidFill>
                <a:schemeClr val="accent1"/>
              </a:solidFill>
              <a:prstDash val="dash"/>
              <a:round/>
              <a:headEnd/>
              <a:tailEnd/>
            </a:ln>
            <a:effectLst>
              <a:innerShdw blurRad="114300">
                <a:prstClr val="black"/>
              </a:innerShdw>
            </a:effectLst>
          </p:spPr>
          <p:txBody>
            <a:bodyPr/>
            <a:lstStyle/>
            <a:p>
              <a:pPr algn="ctr" eaLnBrk="1" hangingPunct="1"/>
              <a:endParaRPr lang="he-IL" sz="2000" dirty="0">
                <a:solidFill>
                  <a:srgbClr val="6F070D"/>
                </a:solidFill>
                <a:latin typeface="Calibri" pitchFamily="34" charset="0"/>
              </a:endParaRPr>
            </a:p>
          </p:txBody>
        </p:sp>
        <p:sp>
          <p:nvSpPr>
            <p:cNvPr id="9" name="Rectangle 9"/>
            <p:cNvSpPr>
              <a:spLocks noChangeArrowheads="1"/>
            </p:cNvSpPr>
            <p:nvPr/>
          </p:nvSpPr>
          <p:spPr bwMode="auto">
            <a:xfrm>
              <a:off x="531211" y="5334000"/>
              <a:ext cx="2514599" cy="609600"/>
            </a:xfrm>
            <a:prstGeom prst="rect">
              <a:avLst/>
            </a:prstGeom>
            <a:noFill/>
            <a:ln w="9525" algn="ctr">
              <a:solidFill>
                <a:schemeClr val="accent1"/>
              </a:solidFill>
              <a:prstDash val="dash"/>
              <a:round/>
              <a:headEnd/>
              <a:tailEnd/>
            </a:ln>
          </p:spPr>
          <p:txBody>
            <a:bodyPr anchor="ctr"/>
            <a:lstStyle/>
            <a:p>
              <a:pPr algn="ctr" eaLnBrk="1" hangingPunct="1"/>
              <a:r>
                <a:rPr lang="en-US" sz="2000" b="1" dirty="0">
                  <a:solidFill>
                    <a:srgbClr val="6F070D"/>
                  </a:solidFill>
                  <a:latin typeface="Calibri" pitchFamily="34" charset="0"/>
                  <a:cs typeface="Calibri" pitchFamily="34" charset="0"/>
                </a:rPr>
                <a:t>Industrial </a:t>
              </a:r>
              <a:r>
                <a:rPr lang="en-US" sz="2000" b="1" dirty="0" smtClean="0">
                  <a:solidFill>
                    <a:srgbClr val="6F070D"/>
                  </a:solidFill>
                  <a:latin typeface="Calibri" pitchFamily="34" charset="0"/>
                  <a:cs typeface="Calibri" pitchFamily="34" charset="0"/>
                </a:rPr>
                <a:t>R&amp;D</a:t>
              </a:r>
              <a:endParaRPr lang="he-IL" sz="2000" b="1" dirty="0">
                <a:solidFill>
                  <a:srgbClr val="6F070D"/>
                </a:solidFill>
                <a:latin typeface="Calibri" pitchFamily="34" charset="0"/>
              </a:endParaRPr>
            </a:p>
          </p:txBody>
        </p:sp>
      </p:grpSp>
      <p:grpSp>
        <p:nvGrpSpPr>
          <p:cNvPr id="10" name="Group 9"/>
          <p:cNvGrpSpPr/>
          <p:nvPr/>
        </p:nvGrpSpPr>
        <p:grpSpPr>
          <a:xfrm>
            <a:off x="5636480" y="1905000"/>
            <a:ext cx="2669320" cy="4191000"/>
            <a:chOff x="5636480" y="1752600"/>
            <a:chExt cx="2669320" cy="4191000"/>
          </a:xfrm>
        </p:grpSpPr>
        <p:sp>
          <p:nvSpPr>
            <p:cNvPr id="11" name="Rectangle 10"/>
            <p:cNvSpPr>
              <a:spLocks noChangeArrowheads="1"/>
            </p:cNvSpPr>
            <p:nvPr/>
          </p:nvSpPr>
          <p:spPr bwMode="auto">
            <a:xfrm>
              <a:off x="5636480" y="1752600"/>
              <a:ext cx="2669320" cy="609600"/>
            </a:xfrm>
            <a:prstGeom prst="rect">
              <a:avLst/>
            </a:prstGeom>
            <a:noFill/>
            <a:ln w="9525" algn="ctr">
              <a:solidFill>
                <a:schemeClr val="accent1"/>
              </a:solidFill>
              <a:prstDash val="dash"/>
              <a:round/>
              <a:headEnd/>
              <a:tailEnd/>
            </a:ln>
          </p:spPr>
          <p:txBody>
            <a:bodyPr anchor="ctr"/>
            <a:lstStyle/>
            <a:p>
              <a:pPr algn="ctr" eaLnBrk="1" hangingPunct="1"/>
              <a:r>
                <a:rPr lang="en-US" sz="2000" b="1" dirty="0" smtClean="0">
                  <a:solidFill>
                    <a:srgbClr val="6F070D"/>
                  </a:solidFill>
                  <a:latin typeface="Calibri" pitchFamily="34" charset="0"/>
                  <a:cs typeface="Calibri" pitchFamily="34" charset="0"/>
                </a:rPr>
                <a:t>Research</a:t>
              </a:r>
            </a:p>
          </p:txBody>
        </p:sp>
        <p:sp>
          <p:nvSpPr>
            <p:cNvPr id="12" name="Down Arrow 11"/>
            <p:cNvSpPr>
              <a:spLocks noChangeArrowheads="1"/>
            </p:cNvSpPr>
            <p:nvPr/>
          </p:nvSpPr>
          <p:spPr bwMode="auto">
            <a:xfrm>
              <a:off x="6758609" y="2438400"/>
              <a:ext cx="427383" cy="990600"/>
            </a:xfrm>
            <a:prstGeom prst="downArrow">
              <a:avLst>
                <a:gd name="adj1" fmla="val 50000"/>
                <a:gd name="adj2" fmla="val 50004"/>
              </a:avLst>
            </a:prstGeom>
            <a:solidFill>
              <a:schemeClr val="accent1"/>
            </a:solidFill>
            <a:ln w="9525" algn="ctr">
              <a:solidFill>
                <a:schemeClr val="accent1"/>
              </a:solidFill>
              <a:prstDash val="dash"/>
              <a:round/>
              <a:headEnd/>
              <a:tailEnd/>
            </a:ln>
            <a:effectLst>
              <a:innerShdw blurRad="114300">
                <a:prstClr val="black"/>
              </a:innerShdw>
            </a:effectLst>
          </p:spPr>
          <p:txBody>
            <a:bodyPr/>
            <a:lstStyle/>
            <a:p>
              <a:pPr algn="ctr" eaLnBrk="1" hangingPunct="1"/>
              <a:endParaRPr lang="he-IL" sz="2000" dirty="0">
                <a:solidFill>
                  <a:srgbClr val="6F070D"/>
                </a:solidFill>
                <a:latin typeface="Calibri" pitchFamily="34" charset="0"/>
              </a:endParaRPr>
            </a:p>
          </p:txBody>
        </p:sp>
        <p:sp>
          <p:nvSpPr>
            <p:cNvPr id="13" name="Rectangle 12"/>
            <p:cNvSpPr>
              <a:spLocks noChangeArrowheads="1"/>
            </p:cNvSpPr>
            <p:nvPr/>
          </p:nvSpPr>
          <p:spPr bwMode="auto">
            <a:xfrm>
              <a:off x="5636481" y="3505200"/>
              <a:ext cx="2666999" cy="609600"/>
            </a:xfrm>
            <a:prstGeom prst="rect">
              <a:avLst/>
            </a:prstGeom>
            <a:noFill/>
            <a:ln w="9525" algn="ctr">
              <a:solidFill>
                <a:schemeClr val="accent1"/>
              </a:solidFill>
              <a:prstDash val="dash"/>
              <a:round/>
              <a:headEnd/>
              <a:tailEnd/>
            </a:ln>
          </p:spPr>
          <p:txBody>
            <a:bodyPr anchor="ctr"/>
            <a:lstStyle/>
            <a:p>
              <a:pPr algn="ctr" eaLnBrk="1" hangingPunct="1"/>
              <a:r>
                <a:rPr lang="en-US" sz="2000" b="1" dirty="0" smtClean="0">
                  <a:solidFill>
                    <a:srgbClr val="6F070D"/>
                  </a:solidFill>
                  <a:latin typeface="Calibri" pitchFamily="34" charset="0"/>
                  <a:cs typeface="Calibri" pitchFamily="34" charset="0"/>
                </a:rPr>
                <a:t>Project</a:t>
              </a:r>
            </a:p>
          </p:txBody>
        </p:sp>
        <p:sp>
          <p:nvSpPr>
            <p:cNvPr id="14" name="Down Arrow 8"/>
            <p:cNvSpPr>
              <a:spLocks noChangeArrowheads="1"/>
            </p:cNvSpPr>
            <p:nvPr/>
          </p:nvSpPr>
          <p:spPr bwMode="auto">
            <a:xfrm>
              <a:off x="6781800" y="4191000"/>
              <a:ext cx="427383" cy="990600"/>
            </a:xfrm>
            <a:prstGeom prst="downArrow">
              <a:avLst>
                <a:gd name="adj1" fmla="val 50000"/>
                <a:gd name="adj2" fmla="val 50004"/>
              </a:avLst>
            </a:prstGeom>
            <a:solidFill>
              <a:schemeClr val="accent1"/>
            </a:solidFill>
            <a:ln w="9525" algn="ctr">
              <a:solidFill>
                <a:schemeClr val="accent1"/>
              </a:solidFill>
              <a:prstDash val="dash"/>
              <a:round/>
              <a:headEnd/>
              <a:tailEnd/>
            </a:ln>
            <a:effectLst>
              <a:innerShdw blurRad="114300">
                <a:prstClr val="black"/>
              </a:innerShdw>
            </a:effectLst>
          </p:spPr>
          <p:txBody>
            <a:bodyPr/>
            <a:lstStyle/>
            <a:p>
              <a:pPr algn="ctr" eaLnBrk="1" hangingPunct="1"/>
              <a:endParaRPr lang="he-IL" sz="2000" dirty="0">
                <a:solidFill>
                  <a:srgbClr val="6F070D"/>
                </a:solidFill>
                <a:latin typeface="Calibri" pitchFamily="34" charset="0"/>
              </a:endParaRPr>
            </a:p>
          </p:txBody>
        </p:sp>
        <p:sp>
          <p:nvSpPr>
            <p:cNvPr id="15" name="Rectangle 9"/>
            <p:cNvSpPr>
              <a:spLocks noChangeArrowheads="1"/>
            </p:cNvSpPr>
            <p:nvPr/>
          </p:nvSpPr>
          <p:spPr bwMode="auto">
            <a:xfrm>
              <a:off x="5636481" y="5334000"/>
              <a:ext cx="2666999" cy="609600"/>
            </a:xfrm>
            <a:prstGeom prst="rect">
              <a:avLst/>
            </a:prstGeom>
            <a:noFill/>
            <a:ln w="9525" algn="ctr">
              <a:solidFill>
                <a:schemeClr val="accent1"/>
              </a:solidFill>
              <a:prstDash val="dash"/>
              <a:round/>
              <a:headEnd/>
              <a:tailEnd/>
            </a:ln>
          </p:spPr>
          <p:txBody>
            <a:bodyPr anchor="ctr"/>
            <a:lstStyle/>
            <a:p>
              <a:pPr algn="ctr" eaLnBrk="1" hangingPunct="1"/>
              <a:r>
                <a:rPr lang="en-US" sz="2000" b="1" dirty="0" smtClean="0">
                  <a:solidFill>
                    <a:srgbClr val="6F070D"/>
                  </a:solidFill>
                  <a:latin typeface="Calibri" pitchFamily="34" charset="0"/>
                  <a:cs typeface="Calibri" pitchFamily="34" charset="0"/>
                </a:rPr>
                <a:t>Industrial R&amp;D</a:t>
              </a:r>
            </a:p>
          </p:txBody>
        </p:sp>
        <p:sp>
          <p:nvSpPr>
            <p:cNvPr id="16" name="Rectangle 15"/>
            <p:cNvSpPr/>
            <p:nvPr/>
          </p:nvSpPr>
          <p:spPr bwMode="auto">
            <a:xfrm>
              <a:off x="6019800" y="2590800"/>
              <a:ext cx="1905000" cy="533400"/>
            </a:xfrm>
            <a:prstGeom prst="rect">
              <a:avLst/>
            </a:prstGeom>
            <a:solidFill>
              <a:srgbClr val="99FF33"/>
            </a:solidFill>
            <a:ln w="9525" cap="flat" cmpd="sng" algn="ctr">
              <a:noFill/>
              <a:prstDash val="solid"/>
              <a:round/>
              <a:headEnd type="none" w="med" len="med"/>
              <a:tailEnd type="none" w="med" len="med"/>
            </a:ln>
            <a:effectLst>
              <a:innerShdw blurRad="114300">
                <a:prstClr val="black"/>
              </a:innerShdw>
            </a:effectLst>
          </p:spPr>
          <p:txBody>
            <a:bodyPr rtlCol="1" anchor="ctr"/>
            <a:lstStyle/>
            <a:p>
              <a:pPr eaLnBrk="1" hangingPunct="1">
                <a:defRPr/>
              </a:pPr>
              <a:r>
                <a:rPr lang="en-US" sz="2000" b="1" dirty="0" smtClean="0">
                  <a:solidFill>
                    <a:srgbClr val="6F070D"/>
                  </a:solidFill>
                  <a:latin typeface="Calibri" pitchFamily="34" charset="0"/>
                  <a:cs typeface="Calibri" pitchFamily="34" charset="0"/>
                </a:rPr>
                <a:t> Strategic </a:t>
              </a:r>
              <a:r>
                <a:rPr lang="en-US" sz="2000" b="1" dirty="0">
                  <a:solidFill>
                    <a:srgbClr val="6F070D"/>
                  </a:solidFill>
                  <a:latin typeface="Calibri" pitchFamily="34" charset="0"/>
                  <a:cs typeface="Calibri" pitchFamily="34" charset="0"/>
                </a:rPr>
                <a:t>Model</a:t>
              </a:r>
              <a:endParaRPr lang="he-IL" sz="2000" b="1" dirty="0">
                <a:solidFill>
                  <a:srgbClr val="6F070D"/>
                </a:solidFill>
                <a:latin typeface="Calibri" pitchFamily="34" charset="0"/>
              </a:endParaRPr>
            </a:p>
          </p:txBody>
        </p:sp>
        <p:sp>
          <p:nvSpPr>
            <p:cNvPr id="17" name="Rectangle 16"/>
            <p:cNvSpPr/>
            <p:nvPr/>
          </p:nvSpPr>
          <p:spPr bwMode="auto">
            <a:xfrm>
              <a:off x="5829300" y="4419600"/>
              <a:ext cx="2400300" cy="381000"/>
            </a:xfrm>
            <a:prstGeom prst="rect">
              <a:avLst/>
            </a:prstGeom>
            <a:solidFill>
              <a:srgbClr val="FFC000"/>
            </a:solidFill>
            <a:ln w="9525" cap="flat" cmpd="sng" algn="ctr">
              <a:noFill/>
              <a:prstDash val="solid"/>
              <a:round/>
              <a:headEnd type="none" w="med" len="med"/>
              <a:tailEnd type="none" w="med" len="med"/>
            </a:ln>
            <a:effectLst>
              <a:innerShdw blurRad="114300">
                <a:prstClr val="black"/>
              </a:innerShdw>
            </a:effectLst>
          </p:spPr>
          <p:txBody>
            <a:bodyPr rtlCol="1"/>
            <a:lstStyle/>
            <a:p>
              <a:pPr algn="ctr" eaLnBrk="1" hangingPunct="1">
                <a:defRPr/>
              </a:pPr>
              <a:r>
                <a:rPr lang="en-US" sz="2000" b="1" dirty="0" smtClean="0">
                  <a:solidFill>
                    <a:srgbClr val="6F070D"/>
                  </a:solidFill>
                  <a:latin typeface="Calibri" pitchFamily="34" charset="0"/>
                  <a:cs typeface="Calibri" pitchFamily="34" charset="0"/>
                </a:rPr>
                <a:t>TT Agreements</a:t>
              </a:r>
              <a:endParaRPr lang="he-IL" sz="2000" b="1" dirty="0">
                <a:solidFill>
                  <a:srgbClr val="6F070D"/>
                </a:solidFill>
                <a:latin typeface="Calibri" pitchFamily="34" charset="0"/>
              </a:endParaRPr>
            </a:p>
          </p:txBody>
        </p:sp>
      </p:grpSp>
      <p:sp>
        <p:nvSpPr>
          <p:cNvPr id="18" name="Rectangle 17"/>
          <p:cNvSpPr/>
          <p:nvPr/>
        </p:nvSpPr>
        <p:spPr bwMode="auto">
          <a:xfrm>
            <a:off x="228600" y="990600"/>
            <a:ext cx="3127248"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cs typeface="Arial" charset="0"/>
              </a:rPr>
              <a:t>Patent Centered</a:t>
            </a:r>
          </a:p>
        </p:txBody>
      </p:sp>
      <p:sp>
        <p:nvSpPr>
          <p:cNvPr id="19" name="Rectangle 18"/>
          <p:cNvSpPr/>
          <p:nvPr/>
        </p:nvSpPr>
        <p:spPr bwMode="auto">
          <a:xfrm>
            <a:off x="5410200" y="990600"/>
            <a:ext cx="3124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cs typeface="Arial" charset="0"/>
              </a:rPr>
              <a:t>Technology Centered</a:t>
            </a:r>
          </a:p>
        </p:txBody>
      </p:sp>
      <p:sp>
        <p:nvSpPr>
          <p:cNvPr id="20" name="Striped Right Arrow 19"/>
          <p:cNvSpPr/>
          <p:nvPr/>
        </p:nvSpPr>
        <p:spPr bwMode="auto">
          <a:xfrm>
            <a:off x="3657600" y="990600"/>
            <a:ext cx="1524000" cy="609600"/>
          </a:xfrm>
          <a:prstGeom prst="stripedRightArrow">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20" grpId="0" animBg="1"/>
      <p:bldP spid="20"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New Technologies</a:t>
            </a:r>
            <a:endParaRPr lang="he-IL" dirty="0"/>
          </a:p>
        </p:txBody>
      </p:sp>
      <p:sp>
        <p:nvSpPr>
          <p:cNvPr id="4" name="Rounded Rectangle 3"/>
          <p:cNvSpPr/>
          <p:nvPr/>
        </p:nvSpPr>
        <p:spPr>
          <a:xfrm>
            <a:off x="5148064" y="2636589"/>
            <a:ext cx="3600400" cy="1584176"/>
          </a:xfrm>
          <a:prstGeom prst="roundRect">
            <a:avLst/>
          </a:prstGeom>
          <a:solidFill>
            <a:srgbClr val="B5ED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800" b="1">
              <a:solidFill>
                <a:schemeClr val="tx1"/>
              </a:solidFill>
              <a:latin typeface="Calibri" pitchFamily="34" charset="0"/>
            </a:endParaRPr>
          </a:p>
        </p:txBody>
      </p:sp>
      <p:grpSp>
        <p:nvGrpSpPr>
          <p:cNvPr id="5" name="Group 4"/>
          <p:cNvGrpSpPr/>
          <p:nvPr/>
        </p:nvGrpSpPr>
        <p:grpSpPr>
          <a:xfrm>
            <a:off x="467544" y="1806806"/>
            <a:ext cx="2275656" cy="3707903"/>
            <a:chOff x="467544" y="1205279"/>
            <a:chExt cx="3312368" cy="4773795"/>
          </a:xfrm>
        </p:grpSpPr>
        <p:grpSp>
          <p:nvGrpSpPr>
            <p:cNvPr id="6" name="Group 5"/>
            <p:cNvGrpSpPr>
              <a:grpSpLocks/>
            </p:cNvGrpSpPr>
            <p:nvPr/>
          </p:nvGrpSpPr>
          <p:grpSpPr bwMode="auto">
            <a:xfrm>
              <a:off x="652835" y="1703264"/>
              <a:ext cx="2838450" cy="2705984"/>
              <a:chOff x="4032" y="1227"/>
              <a:chExt cx="1937" cy="1936"/>
            </a:xfrm>
          </p:grpSpPr>
          <p:sp>
            <p:nvSpPr>
              <p:cNvPr id="47" name="AutoShape 5"/>
              <p:cNvSpPr>
                <a:spLocks noChangeArrowheads="1"/>
              </p:cNvSpPr>
              <p:nvPr/>
            </p:nvSpPr>
            <p:spPr bwMode="auto">
              <a:xfrm>
                <a:off x="4032" y="1227"/>
                <a:ext cx="1937" cy="11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grpSp>
            <p:nvGrpSpPr>
              <p:cNvPr id="48" name="Group 6"/>
              <p:cNvGrpSpPr>
                <a:grpSpLocks/>
              </p:cNvGrpSpPr>
              <p:nvPr/>
            </p:nvGrpSpPr>
            <p:grpSpPr bwMode="auto">
              <a:xfrm>
                <a:off x="4519" y="2256"/>
                <a:ext cx="965" cy="907"/>
                <a:chOff x="4519" y="2256"/>
                <a:chExt cx="965" cy="907"/>
              </a:xfrm>
            </p:grpSpPr>
            <p:sp>
              <p:nvSpPr>
                <p:cNvPr id="49" name="AutoShape 7"/>
                <p:cNvSpPr>
                  <a:spLocks noChangeArrowheads="1"/>
                </p:cNvSpPr>
                <p:nvPr/>
              </p:nvSpPr>
              <p:spPr bwMode="auto">
                <a:xfrm>
                  <a:off x="4519" y="2256"/>
                  <a:ext cx="965" cy="907"/>
                </a:xfrm>
                <a:prstGeom prst="can">
                  <a:avLst>
                    <a:gd name="adj" fmla="val 25000"/>
                  </a:avLst>
                </a:prstGeom>
                <a:solidFill>
                  <a:srgbClr val="FF6600"/>
                </a:solidFill>
                <a:ln w="19050">
                  <a:solidFill>
                    <a:schemeClr val="tx1"/>
                  </a:solidFill>
                  <a:round/>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50" name="Text Box 8"/>
                <p:cNvSpPr txBox="1">
                  <a:spLocks noChangeArrowheads="1"/>
                </p:cNvSpPr>
                <p:nvPr/>
              </p:nvSpPr>
              <p:spPr bwMode="auto">
                <a:xfrm>
                  <a:off x="4615" y="2576"/>
                  <a:ext cx="815" cy="428"/>
                </a:xfrm>
                <a:prstGeom prst="rect">
                  <a:avLst/>
                </a:prstGeom>
                <a:solidFill>
                  <a:srgbClr val="FF6600"/>
                </a:solidFill>
                <a:ln w="19050">
                  <a:noFill/>
                  <a:miter lim="800000"/>
                  <a:headEnd/>
                  <a:tailEnd/>
                </a:ln>
                <a:effectLst/>
              </p:spPr>
              <p:txBody>
                <a:bodyPr wrap="square" lIns="18000" tIns="10800" rIns="18000" bIns="10800">
                  <a:spAutoFit/>
                </a:bodyPr>
                <a:lstStyle/>
                <a:p>
                  <a:pPr algn="ctr" rtl="0" eaLnBrk="0" fontAlgn="base" hangingPunct="0">
                    <a:lnSpc>
                      <a:spcPct val="80000"/>
                    </a:lnSpc>
                    <a:spcBef>
                      <a:spcPct val="50000"/>
                    </a:spcBef>
                    <a:spcAft>
                      <a:spcPct val="20000"/>
                    </a:spcAft>
                  </a:pPr>
                  <a:r>
                    <a:rPr lang="en-US" sz="1800" b="1" dirty="0" smtClean="0">
                      <a:solidFill>
                        <a:schemeClr val="bg1"/>
                      </a:solidFill>
                      <a:latin typeface="Calibri" pitchFamily="34" charset="0"/>
                      <a:cs typeface="Calibri" pitchFamily="34" charset="0"/>
                    </a:rPr>
                    <a:t>Proof of Concept</a:t>
                  </a:r>
                </a:p>
              </p:txBody>
            </p:sp>
          </p:grpSp>
        </p:grpSp>
        <p:sp>
          <p:nvSpPr>
            <p:cNvPr id="7" name="AutoShape 9"/>
            <p:cNvSpPr>
              <a:spLocks noChangeArrowheads="1"/>
            </p:cNvSpPr>
            <p:nvPr/>
          </p:nvSpPr>
          <p:spPr bwMode="auto">
            <a:xfrm>
              <a:off x="590224" y="4585361"/>
              <a:ext cx="2770592" cy="1393713"/>
            </a:xfrm>
            <a:prstGeom prst="cube">
              <a:avLst>
                <a:gd name="adj" fmla="val 25000"/>
              </a:avLst>
            </a:prstGeom>
            <a:solidFill>
              <a:schemeClr val="bg1"/>
            </a:solidFill>
            <a:ln w="19050">
              <a:solidFill>
                <a:schemeClr val="tx1"/>
              </a:solidFill>
              <a:miter lim="800000"/>
              <a:headEnd/>
              <a:tailEnd/>
            </a:ln>
            <a:effectLst/>
          </p:spPr>
          <p:txBody>
            <a:bodyPr wrap="none" lIns="18000" tIns="10800" rIns="18000" bIns="10800" anchor="ctr"/>
            <a:lstStyle/>
            <a:p>
              <a:pPr algn="ctr" rtl="0" eaLnBrk="0" fontAlgn="base" hangingPunct="0">
                <a:lnSpc>
                  <a:spcPct val="80000"/>
                </a:lnSpc>
                <a:spcBef>
                  <a:spcPct val="20000"/>
                </a:spcBef>
                <a:spcAft>
                  <a:spcPct val="20000"/>
                </a:spcAft>
              </a:pPr>
              <a:endParaRPr lang="en-US" sz="1800" b="1" smtClean="0">
                <a:solidFill>
                  <a:schemeClr val="bg1"/>
                </a:solidFill>
                <a:latin typeface="Calibri" pitchFamily="34" charset="0"/>
                <a:cs typeface="Calibri" pitchFamily="34" charset="0"/>
              </a:endParaRPr>
            </a:p>
          </p:txBody>
        </p:sp>
        <p:sp>
          <p:nvSpPr>
            <p:cNvPr id="8" name="Text Box 10"/>
            <p:cNvSpPr txBox="1">
              <a:spLocks noChangeArrowheads="1"/>
            </p:cNvSpPr>
            <p:nvPr/>
          </p:nvSpPr>
          <p:spPr bwMode="auto">
            <a:xfrm>
              <a:off x="590224" y="5013176"/>
              <a:ext cx="2330926" cy="904434"/>
            </a:xfrm>
            <a:prstGeom prst="rect">
              <a:avLst/>
            </a:prstGeom>
            <a:solidFill>
              <a:srgbClr val="008000"/>
            </a:solidFill>
            <a:ln w="19050">
              <a:noFill/>
              <a:miter lim="800000"/>
              <a:headEnd/>
              <a:tailEnd/>
            </a:ln>
            <a:effectLst/>
          </p:spPr>
          <p:txBody>
            <a:bodyPr wrap="square" lIns="18000" tIns="10800" rIns="18000" bIns="10800">
              <a:spAutoFit/>
            </a:bodyPr>
            <a:lstStyle/>
            <a:p>
              <a:pPr algn="ctr" rtl="0" eaLnBrk="0" fontAlgn="base" hangingPunct="0">
                <a:lnSpc>
                  <a:spcPct val="80000"/>
                </a:lnSpc>
                <a:spcBef>
                  <a:spcPct val="50000"/>
                </a:spcBef>
                <a:spcAft>
                  <a:spcPct val="20000"/>
                </a:spcAft>
              </a:pPr>
              <a:r>
                <a:rPr lang="en-US" sz="1800" b="1" dirty="0" smtClean="0">
                  <a:solidFill>
                    <a:schemeClr val="bg1"/>
                  </a:solidFill>
                  <a:latin typeface="Calibri" pitchFamily="34" charset="0"/>
                  <a:cs typeface="Calibri" pitchFamily="34" charset="0"/>
                </a:rPr>
                <a:t>Investors and Strategic Partners</a:t>
              </a:r>
            </a:p>
          </p:txBody>
        </p:sp>
        <p:grpSp>
          <p:nvGrpSpPr>
            <p:cNvPr id="9" name="Group 11"/>
            <p:cNvGrpSpPr>
              <a:grpSpLocks/>
            </p:cNvGrpSpPr>
            <p:nvPr/>
          </p:nvGrpSpPr>
          <p:grpSpPr bwMode="auto">
            <a:xfrm>
              <a:off x="1441823" y="4367317"/>
              <a:ext cx="1235075" cy="402543"/>
              <a:chOff x="4571" y="3133"/>
              <a:chExt cx="842" cy="288"/>
            </a:xfrm>
          </p:grpSpPr>
          <p:sp>
            <p:nvSpPr>
              <p:cNvPr id="38" name="AutoShape 12"/>
              <p:cNvSpPr>
                <a:spLocks noChangeArrowheads="1"/>
              </p:cNvSpPr>
              <p:nvPr/>
            </p:nvSpPr>
            <p:spPr bwMode="auto">
              <a:xfrm>
                <a:off x="4571" y="3135"/>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9" name="AutoShape 13"/>
              <p:cNvSpPr>
                <a:spLocks noChangeArrowheads="1"/>
              </p:cNvSpPr>
              <p:nvPr/>
            </p:nvSpPr>
            <p:spPr bwMode="auto">
              <a:xfrm>
                <a:off x="4667" y="3175"/>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40" name="AutoShape 14"/>
              <p:cNvSpPr>
                <a:spLocks noChangeArrowheads="1"/>
              </p:cNvSpPr>
              <p:nvPr/>
            </p:nvSpPr>
            <p:spPr bwMode="auto">
              <a:xfrm>
                <a:off x="4763" y="3187"/>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41" name="AutoShape 15"/>
              <p:cNvSpPr>
                <a:spLocks noChangeArrowheads="1"/>
              </p:cNvSpPr>
              <p:nvPr/>
            </p:nvSpPr>
            <p:spPr bwMode="auto">
              <a:xfrm>
                <a:off x="4859" y="3185"/>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42" name="AutoShape 16"/>
              <p:cNvSpPr>
                <a:spLocks noChangeArrowheads="1"/>
              </p:cNvSpPr>
              <p:nvPr/>
            </p:nvSpPr>
            <p:spPr bwMode="auto">
              <a:xfrm>
                <a:off x="4955" y="3197"/>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43" name="AutoShape 17"/>
              <p:cNvSpPr>
                <a:spLocks noChangeArrowheads="1"/>
              </p:cNvSpPr>
              <p:nvPr/>
            </p:nvSpPr>
            <p:spPr bwMode="auto">
              <a:xfrm>
                <a:off x="5051" y="3195"/>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44" name="AutoShape 18"/>
              <p:cNvSpPr>
                <a:spLocks noChangeArrowheads="1"/>
              </p:cNvSpPr>
              <p:nvPr/>
            </p:nvSpPr>
            <p:spPr bwMode="auto">
              <a:xfrm>
                <a:off x="5147" y="3179"/>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ctr" rtl="0" eaLnBrk="0" fontAlgn="base" hangingPunct="0">
                  <a:lnSpc>
                    <a:spcPct val="80000"/>
                  </a:lnSpc>
                  <a:spcBef>
                    <a:spcPct val="20000"/>
                  </a:spcBef>
                  <a:spcAft>
                    <a:spcPct val="20000"/>
                  </a:spcAft>
                </a:pPr>
                <a:endParaRPr lang="en-US" sz="1800" b="1" smtClean="0">
                  <a:solidFill>
                    <a:schemeClr val="bg1"/>
                  </a:solidFill>
                  <a:latin typeface="Calibri" pitchFamily="34" charset="0"/>
                  <a:cs typeface="Calibri" pitchFamily="34" charset="0"/>
                </a:endParaRPr>
              </a:p>
            </p:txBody>
          </p:sp>
          <p:sp>
            <p:nvSpPr>
              <p:cNvPr id="45" name="AutoShape 19"/>
              <p:cNvSpPr>
                <a:spLocks noChangeArrowheads="1"/>
              </p:cNvSpPr>
              <p:nvPr/>
            </p:nvSpPr>
            <p:spPr bwMode="auto">
              <a:xfrm>
                <a:off x="5243" y="316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46" name="AutoShape 20"/>
              <p:cNvSpPr>
                <a:spLocks noChangeArrowheads="1"/>
              </p:cNvSpPr>
              <p:nvPr/>
            </p:nvSpPr>
            <p:spPr bwMode="auto">
              <a:xfrm>
                <a:off x="5339" y="313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grpSp>
        <p:grpSp>
          <p:nvGrpSpPr>
            <p:cNvPr id="10" name="Group 21"/>
            <p:cNvGrpSpPr>
              <a:grpSpLocks/>
            </p:cNvGrpSpPr>
            <p:nvPr/>
          </p:nvGrpSpPr>
          <p:grpSpPr bwMode="auto">
            <a:xfrm>
              <a:off x="992560" y="1827661"/>
              <a:ext cx="2236788" cy="1558457"/>
              <a:chOff x="4271" y="1309"/>
              <a:chExt cx="1526" cy="1115"/>
            </a:xfrm>
          </p:grpSpPr>
          <p:sp>
            <p:nvSpPr>
              <p:cNvPr id="12" name="AutoShape 22"/>
              <p:cNvSpPr>
                <a:spLocks noChangeArrowheads="1"/>
              </p:cNvSpPr>
              <p:nvPr/>
            </p:nvSpPr>
            <p:spPr bwMode="auto">
              <a:xfrm>
                <a:off x="4667" y="131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13" name="AutoShape 23"/>
              <p:cNvSpPr>
                <a:spLocks noChangeArrowheads="1"/>
              </p:cNvSpPr>
              <p:nvPr/>
            </p:nvSpPr>
            <p:spPr bwMode="auto">
              <a:xfrm>
                <a:off x="4763" y="1598"/>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14" name="AutoShape 24"/>
              <p:cNvSpPr>
                <a:spLocks noChangeArrowheads="1"/>
              </p:cNvSpPr>
              <p:nvPr/>
            </p:nvSpPr>
            <p:spPr bwMode="auto">
              <a:xfrm>
                <a:off x="4859" y="1316"/>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15" name="AutoShape 25"/>
              <p:cNvSpPr>
                <a:spLocks noChangeArrowheads="1"/>
              </p:cNvSpPr>
              <p:nvPr/>
            </p:nvSpPr>
            <p:spPr bwMode="auto">
              <a:xfrm>
                <a:off x="4955" y="1685"/>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16" name="AutoShape 26"/>
              <p:cNvSpPr>
                <a:spLocks noChangeArrowheads="1"/>
              </p:cNvSpPr>
              <p:nvPr/>
            </p:nvSpPr>
            <p:spPr bwMode="auto">
              <a:xfrm>
                <a:off x="5051" y="133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17" name="AutoShape 27"/>
              <p:cNvSpPr>
                <a:spLocks noChangeArrowheads="1"/>
              </p:cNvSpPr>
              <p:nvPr/>
            </p:nvSpPr>
            <p:spPr bwMode="auto">
              <a:xfrm>
                <a:off x="5147" y="1618"/>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18" name="AutoShape 28"/>
              <p:cNvSpPr>
                <a:spLocks noChangeArrowheads="1"/>
              </p:cNvSpPr>
              <p:nvPr/>
            </p:nvSpPr>
            <p:spPr bwMode="auto">
              <a:xfrm>
                <a:off x="5243" y="134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ctr" rtl="0" eaLnBrk="0" fontAlgn="base" hangingPunct="0">
                  <a:lnSpc>
                    <a:spcPct val="80000"/>
                  </a:lnSpc>
                  <a:spcBef>
                    <a:spcPct val="20000"/>
                  </a:spcBef>
                  <a:spcAft>
                    <a:spcPct val="20000"/>
                  </a:spcAft>
                </a:pPr>
                <a:endParaRPr lang="en-US" sz="1800" b="1" smtClean="0">
                  <a:solidFill>
                    <a:schemeClr val="bg1"/>
                  </a:solidFill>
                  <a:latin typeface="Calibri" pitchFamily="34" charset="0"/>
                  <a:cs typeface="Calibri" pitchFamily="34" charset="0"/>
                </a:endParaRPr>
              </a:p>
            </p:txBody>
          </p:sp>
          <p:sp>
            <p:nvSpPr>
              <p:cNvPr id="19" name="AutoShape 29"/>
              <p:cNvSpPr>
                <a:spLocks noChangeArrowheads="1"/>
              </p:cNvSpPr>
              <p:nvPr/>
            </p:nvSpPr>
            <p:spPr bwMode="auto">
              <a:xfrm>
                <a:off x="5339" y="1607"/>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0" name="AutoShape 30"/>
              <p:cNvSpPr>
                <a:spLocks noChangeArrowheads="1"/>
              </p:cNvSpPr>
              <p:nvPr/>
            </p:nvSpPr>
            <p:spPr bwMode="auto">
              <a:xfrm>
                <a:off x="5435" y="1311"/>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1" name="AutoShape 31"/>
              <p:cNvSpPr>
                <a:spLocks noChangeArrowheads="1"/>
              </p:cNvSpPr>
              <p:nvPr/>
            </p:nvSpPr>
            <p:spPr bwMode="auto">
              <a:xfrm>
                <a:off x="5531" y="1617"/>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2" name="AutoShape 32"/>
              <p:cNvSpPr>
                <a:spLocks noChangeArrowheads="1"/>
              </p:cNvSpPr>
              <p:nvPr/>
            </p:nvSpPr>
            <p:spPr bwMode="auto">
              <a:xfrm>
                <a:off x="5599" y="1349"/>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3" name="AutoShape 33"/>
              <p:cNvSpPr>
                <a:spLocks noChangeArrowheads="1"/>
              </p:cNvSpPr>
              <p:nvPr/>
            </p:nvSpPr>
            <p:spPr bwMode="auto">
              <a:xfrm>
                <a:off x="5723" y="133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4" name="AutoShape 34"/>
              <p:cNvSpPr>
                <a:spLocks noChangeArrowheads="1"/>
              </p:cNvSpPr>
              <p:nvPr/>
            </p:nvSpPr>
            <p:spPr bwMode="auto">
              <a:xfrm>
                <a:off x="4378" y="156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5" name="AutoShape 35"/>
              <p:cNvSpPr>
                <a:spLocks noChangeArrowheads="1"/>
              </p:cNvSpPr>
              <p:nvPr/>
            </p:nvSpPr>
            <p:spPr bwMode="auto">
              <a:xfrm>
                <a:off x="4474" y="132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6" name="AutoShape 36"/>
              <p:cNvSpPr>
                <a:spLocks noChangeArrowheads="1"/>
              </p:cNvSpPr>
              <p:nvPr/>
            </p:nvSpPr>
            <p:spPr bwMode="auto">
              <a:xfrm>
                <a:off x="4570" y="1573"/>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7" name="AutoShape 37"/>
              <p:cNvSpPr>
                <a:spLocks noChangeArrowheads="1"/>
              </p:cNvSpPr>
              <p:nvPr/>
            </p:nvSpPr>
            <p:spPr bwMode="auto">
              <a:xfrm>
                <a:off x="4271" y="1309"/>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8" name="AutoShape 38"/>
              <p:cNvSpPr>
                <a:spLocks noChangeArrowheads="1"/>
              </p:cNvSpPr>
              <p:nvPr/>
            </p:nvSpPr>
            <p:spPr bwMode="auto">
              <a:xfrm>
                <a:off x="4973" y="2200"/>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29" name="AutoShape 39"/>
              <p:cNvSpPr>
                <a:spLocks noChangeArrowheads="1"/>
              </p:cNvSpPr>
              <p:nvPr/>
            </p:nvSpPr>
            <p:spPr bwMode="auto">
              <a:xfrm>
                <a:off x="5069" y="2079"/>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0" name="AutoShape 40"/>
              <p:cNvSpPr>
                <a:spLocks noChangeArrowheads="1"/>
              </p:cNvSpPr>
              <p:nvPr/>
            </p:nvSpPr>
            <p:spPr bwMode="auto">
              <a:xfrm>
                <a:off x="4684" y="1911"/>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1" name="AutoShape 41"/>
              <p:cNvSpPr>
                <a:spLocks noChangeArrowheads="1"/>
              </p:cNvSpPr>
              <p:nvPr/>
            </p:nvSpPr>
            <p:spPr bwMode="auto">
              <a:xfrm>
                <a:off x="4780" y="2168"/>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2" name="AutoShape 42"/>
              <p:cNvSpPr>
                <a:spLocks noChangeArrowheads="1"/>
              </p:cNvSpPr>
              <p:nvPr/>
            </p:nvSpPr>
            <p:spPr bwMode="auto">
              <a:xfrm>
                <a:off x="4876" y="1984"/>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3" name="AutoShape 43"/>
              <p:cNvSpPr>
                <a:spLocks noChangeArrowheads="1"/>
              </p:cNvSpPr>
              <p:nvPr/>
            </p:nvSpPr>
            <p:spPr bwMode="auto">
              <a:xfrm>
                <a:off x="4577" y="2091"/>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4" name="AutoShape 44"/>
              <p:cNvSpPr>
                <a:spLocks noChangeArrowheads="1"/>
              </p:cNvSpPr>
              <p:nvPr/>
            </p:nvSpPr>
            <p:spPr bwMode="auto">
              <a:xfrm>
                <a:off x="5165" y="1916"/>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5" name="AutoShape 45"/>
              <p:cNvSpPr>
                <a:spLocks noChangeArrowheads="1"/>
              </p:cNvSpPr>
              <p:nvPr/>
            </p:nvSpPr>
            <p:spPr bwMode="auto">
              <a:xfrm>
                <a:off x="5275" y="2152"/>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6" name="AutoShape 46"/>
              <p:cNvSpPr>
                <a:spLocks noChangeArrowheads="1"/>
              </p:cNvSpPr>
              <p:nvPr/>
            </p:nvSpPr>
            <p:spPr bwMode="auto">
              <a:xfrm>
                <a:off x="4474" y="1827"/>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sp>
            <p:nvSpPr>
              <p:cNvPr id="37" name="AutoShape 47"/>
              <p:cNvSpPr>
                <a:spLocks noChangeArrowheads="1"/>
              </p:cNvSpPr>
              <p:nvPr/>
            </p:nvSpPr>
            <p:spPr bwMode="auto">
              <a:xfrm>
                <a:off x="5428" y="1892"/>
                <a:ext cx="74" cy="224"/>
              </a:xfrm>
              <a:prstGeom prst="downArrow">
                <a:avLst>
                  <a:gd name="adj1" fmla="val 50000"/>
                  <a:gd name="adj2" fmla="val 75676"/>
                </a:avLst>
              </a:prstGeom>
              <a:solidFill>
                <a:srgbClr val="FF0000"/>
              </a:solidFill>
              <a:ln w="19050">
                <a:solidFill>
                  <a:schemeClr val="tx1"/>
                </a:solidFill>
                <a:miter lim="800000"/>
                <a:headEnd/>
                <a:tailEnd/>
              </a:ln>
              <a:effectLst/>
            </p:spPr>
            <p:txBody>
              <a:bodyPr wrap="none" lIns="18000" tIns="10800" rIns="18000" bIns="10800" anchor="ctr"/>
              <a:lstStyle/>
              <a:p>
                <a:pPr algn="l" rtl="0" fontAlgn="base">
                  <a:spcBef>
                    <a:spcPct val="0"/>
                  </a:spcBef>
                  <a:spcAft>
                    <a:spcPct val="0"/>
                  </a:spcAft>
                </a:pPr>
                <a:endParaRPr lang="he-IL" sz="1800" b="1" smtClean="0">
                  <a:solidFill>
                    <a:schemeClr val="bg1"/>
                  </a:solidFill>
                  <a:latin typeface="Calibri" pitchFamily="34" charset="0"/>
                </a:endParaRPr>
              </a:p>
            </p:txBody>
          </p:sp>
        </p:grpSp>
        <p:sp>
          <p:nvSpPr>
            <p:cNvPr id="11" name="Text Box 48"/>
            <p:cNvSpPr txBox="1">
              <a:spLocks noChangeArrowheads="1"/>
            </p:cNvSpPr>
            <p:nvPr/>
          </p:nvSpPr>
          <p:spPr bwMode="auto">
            <a:xfrm>
              <a:off x="467544" y="1205279"/>
              <a:ext cx="3312368" cy="527045"/>
            </a:xfrm>
            <a:prstGeom prst="rect">
              <a:avLst/>
            </a:prstGeom>
            <a:solidFill>
              <a:schemeClr val="accent1"/>
            </a:solidFill>
            <a:ln w="9525">
              <a:noFill/>
              <a:miter lim="800000"/>
              <a:headEnd/>
              <a:tailEnd/>
            </a:ln>
            <a:effectLst/>
          </p:spPr>
          <p:txBody>
            <a:bodyPr wrap="square" anchor="ctr">
              <a:spAutoFit/>
            </a:bodyPr>
            <a:lstStyle/>
            <a:p>
              <a:pPr algn="ctr" rtl="0" fontAlgn="base">
                <a:spcBef>
                  <a:spcPct val="50000"/>
                </a:spcBef>
                <a:spcAft>
                  <a:spcPct val="0"/>
                </a:spcAft>
              </a:pPr>
              <a:r>
                <a:rPr lang="en-US" sz="2000" b="1" dirty="0" smtClean="0">
                  <a:solidFill>
                    <a:schemeClr val="bg1"/>
                  </a:solidFill>
                  <a:latin typeface="Calibri" pitchFamily="34" charset="0"/>
                  <a:cs typeface="Calibri" pitchFamily="34" charset="0"/>
                </a:rPr>
                <a:t>Research</a:t>
              </a:r>
            </a:p>
          </p:txBody>
        </p:sp>
      </p:grpSp>
      <p:sp>
        <p:nvSpPr>
          <p:cNvPr id="51" name="Rectangle 50"/>
          <p:cNvSpPr/>
          <p:nvPr/>
        </p:nvSpPr>
        <p:spPr>
          <a:xfrm>
            <a:off x="81055" y="966373"/>
            <a:ext cx="295232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THE CLASSICAL VIEW</a:t>
            </a:r>
          </a:p>
          <a:p>
            <a:pPr algn="ctr" rtl="0"/>
            <a:r>
              <a:rPr lang="en-US" sz="1800" b="1" dirty="0" smtClean="0">
                <a:solidFill>
                  <a:schemeClr val="tx1"/>
                </a:solidFill>
                <a:latin typeface="Calibri" pitchFamily="34" charset="0"/>
                <a:cs typeface="Calibri" pitchFamily="34" charset="0"/>
              </a:rPr>
              <a:t>SO SIMPLE !!!!!!!</a:t>
            </a:r>
            <a:endParaRPr lang="he-IL" sz="1800" b="1" dirty="0">
              <a:solidFill>
                <a:schemeClr val="tx1"/>
              </a:solidFill>
              <a:latin typeface="Calibri" pitchFamily="34" charset="0"/>
            </a:endParaRPr>
          </a:p>
        </p:txBody>
      </p:sp>
      <p:sp>
        <p:nvSpPr>
          <p:cNvPr id="52" name="Rounded Rectangle 51"/>
          <p:cNvSpPr/>
          <p:nvPr/>
        </p:nvSpPr>
        <p:spPr>
          <a:xfrm>
            <a:off x="5233287" y="745714"/>
            <a:ext cx="1368000" cy="504056"/>
          </a:xfrm>
          <a:prstGeom prst="roundRect">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Inventor</a:t>
            </a:r>
            <a:endParaRPr lang="he-IL" sz="1800" b="1" dirty="0">
              <a:solidFill>
                <a:schemeClr val="tx1"/>
              </a:solidFill>
              <a:latin typeface="Calibri" pitchFamily="34" charset="0"/>
            </a:endParaRPr>
          </a:p>
        </p:txBody>
      </p:sp>
      <p:sp>
        <p:nvSpPr>
          <p:cNvPr id="53" name="Rounded Rectangle 52"/>
          <p:cNvSpPr/>
          <p:nvPr/>
        </p:nvSpPr>
        <p:spPr>
          <a:xfrm>
            <a:off x="7295242" y="214766"/>
            <a:ext cx="1368152" cy="576064"/>
          </a:xfrm>
          <a:prstGeom prst="roundRect">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Meeting </a:t>
            </a:r>
            <a:r>
              <a:rPr lang="en-US" sz="1800" b="1" dirty="0" err="1" smtClean="0">
                <a:solidFill>
                  <a:schemeClr val="tx1"/>
                </a:solidFill>
                <a:latin typeface="Calibri" pitchFamily="34" charset="0"/>
                <a:cs typeface="Calibri" pitchFamily="34" charset="0"/>
              </a:rPr>
              <a:t>Yissum</a:t>
            </a:r>
            <a:endParaRPr lang="he-IL" sz="1800" b="1" dirty="0">
              <a:solidFill>
                <a:schemeClr val="tx1"/>
              </a:solidFill>
              <a:latin typeface="Calibri" pitchFamily="34" charset="0"/>
            </a:endParaRPr>
          </a:p>
        </p:txBody>
      </p:sp>
      <p:sp>
        <p:nvSpPr>
          <p:cNvPr id="54" name="Diamond 53"/>
          <p:cNvSpPr/>
          <p:nvPr/>
        </p:nvSpPr>
        <p:spPr>
          <a:xfrm>
            <a:off x="7740352" y="1333750"/>
            <a:ext cx="504056" cy="504056"/>
          </a:xfrm>
          <a:prstGeom prst="diamond">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800" b="1">
              <a:solidFill>
                <a:schemeClr val="tx1"/>
              </a:solidFill>
              <a:latin typeface="Calibri" pitchFamily="34" charset="0"/>
            </a:endParaRPr>
          </a:p>
        </p:txBody>
      </p:sp>
      <p:sp>
        <p:nvSpPr>
          <p:cNvPr id="55" name="Rounded Rectangle 54"/>
          <p:cNvSpPr/>
          <p:nvPr/>
        </p:nvSpPr>
        <p:spPr>
          <a:xfrm>
            <a:off x="7295242" y="1942633"/>
            <a:ext cx="1368152" cy="504056"/>
          </a:xfrm>
          <a:prstGeom prst="roundRect">
            <a:avLst/>
          </a:prstGeom>
          <a:solidFill>
            <a:srgbClr val="FF7C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Project</a:t>
            </a:r>
            <a:endParaRPr lang="he-IL" sz="1800" b="1" dirty="0">
              <a:solidFill>
                <a:schemeClr val="tx1"/>
              </a:solidFill>
              <a:latin typeface="Calibri" pitchFamily="34" charset="0"/>
            </a:endParaRPr>
          </a:p>
        </p:txBody>
      </p:sp>
      <p:sp>
        <p:nvSpPr>
          <p:cNvPr id="56" name="Rounded Rectangle 55"/>
          <p:cNvSpPr/>
          <p:nvPr/>
        </p:nvSpPr>
        <p:spPr>
          <a:xfrm>
            <a:off x="5344332" y="3461496"/>
            <a:ext cx="1548000" cy="648000"/>
          </a:xfrm>
          <a:prstGeom prst="roundRect">
            <a:avLst/>
          </a:prstGeom>
          <a:solidFill>
            <a:srgbClr val="006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bg1"/>
                </a:solidFill>
                <a:latin typeface="Calibri" pitchFamily="34" charset="0"/>
                <a:cs typeface="Calibri" pitchFamily="34" charset="0"/>
              </a:rPr>
              <a:t>IP Evaluation</a:t>
            </a:r>
            <a:endParaRPr lang="he-IL" sz="1800" b="1" dirty="0">
              <a:solidFill>
                <a:schemeClr val="bg1"/>
              </a:solidFill>
              <a:latin typeface="Calibri" pitchFamily="34" charset="0"/>
            </a:endParaRPr>
          </a:p>
        </p:txBody>
      </p:sp>
      <p:sp>
        <p:nvSpPr>
          <p:cNvPr id="57" name="Rounded Rectangle 56"/>
          <p:cNvSpPr/>
          <p:nvPr/>
        </p:nvSpPr>
        <p:spPr>
          <a:xfrm>
            <a:off x="7000516" y="2741416"/>
            <a:ext cx="1548000" cy="648000"/>
          </a:xfrm>
          <a:prstGeom prst="roundRect">
            <a:avLst/>
          </a:prstGeom>
          <a:solidFill>
            <a:srgbClr val="006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bg1"/>
                </a:solidFill>
                <a:latin typeface="Calibri" pitchFamily="34" charset="0"/>
                <a:cs typeface="Calibri" pitchFamily="34" charset="0"/>
              </a:rPr>
              <a:t>Technology Evaluation</a:t>
            </a:r>
            <a:endParaRPr lang="he-IL" sz="1800" b="1" dirty="0">
              <a:solidFill>
                <a:schemeClr val="bg1"/>
              </a:solidFill>
              <a:latin typeface="Calibri" pitchFamily="34" charset="0"/>
            </a:endParaRPr>
          </a:p>
        </p:txBody>
      </p:sp>
      <p:sp>
        <p:nvSpPr>
          <p:cNvPr id="58" name="Rounded Rectangle 57"/>
          <p:cNvSpPr/>
          <p:nvPr/>
        </p:nvSpPr>
        <p:spPr>
          <a:xfrm>
            <a:off x="7000516" y="3461496"/>
            <a:ext cx="1548000" cy="648000"/>
          </a:xfrm>
          <a:prstGeom prst="roundRect">
            <a:avLst/>
          </a:prstGeom>
          <a:solidFill>
            <a:srgbClr val="006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bg1"/>
                </a:solidFill>
                <a:latin typeface="Calibri" pitchFamily="34" charset="0"/>
                <a:cs typeface="Calibri" pitchFamily="34" charset="0"/>
              </a:rPr>
              <a:t>Market Evaluation</a:t>
            </a:r>
            <a:endParaRPr lang="he-IL" sz="1800" b="1" dirty="0">
              <a:solidFill>
                <a:schemeClr val="bg1"/>
              </a:solidFill>
              <a:latin typeface="Calibri" pitchFamily="34" charset="0"/>
            </a:endParaRPr>
          </a:p>
        </p:txBody>
      </p:sp>
      <p:sp>
        <p:nvSpPr>
          <p:cNvPr id="59" name="Rounded Rectangle 58"/>
          <p:cNvSpPr/>
          <p:nvPr/>
        </p:nvSpPr>
        <p:spPr>
          <a:xfrm>
            <a:off x="5310000" y="4456545"/>
            <a:ext cx="3276384" cy="504056"/>
          </a:xfrm>
          <a:prstGeom prst="roundRect">
            <a:avLst/>
          </a:prstGeom>
          <a:solidFill>
            <a:srgbClr val="99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bg1"/>
                </a:solidFill>
                <a:latin typeface="Calibri" pitchFamily="34" charset="0"/>
                <a:cs typeface="Calibri" pitchFamily="34" charset="0"/>
              </a:rPr>
              <a:t>Integration of Information</a:t>
            </a:r>
            <a:endParaRPr lang="he-IL" sz="1800" b="1" dirty="0">
              <a:solidFill>
                <a:schemeClr val="bg1"/>
              </a:solidFill>
              <a:latin typeface="Calibri" pitchFamily="34" charset="0"/>
            </a:endParaRPr>
          </a:p>
        </p:txBody>
      </p:sp>
      <p:sp>
        <p:nvSpPr>
          <p:cNvPr id="60" name="Rounded Rectangle 59"/>
          <p:cNvSpPr/>
          <p:nvPr/>
        </p:nvSpPr>
        <p:spPr>
          <a:xfrm>
            <a:off x="3261943" y="5427092"/>
            <a:ext cx="2304256" cy="504056"/>
          </a:xfrm>
          <a:prstGeom prst="roundRect">
            <a:avLst/>
          </a:prstGeom>
          <a:solidFill>
            <a:srgbClr val="7030A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bg1"/>
                </a:solidFill>
                <a:latin typeface="Calibri" pitchFamily="34" charset="0"/>
                <a:cs typeface="Calibri" pitchFamily="34" charset="0"/>
              </a:rPr>
              <a:t>Business Model</a:t>
            </a:r>
            <a:endParaRPr lang="he-IL" sz="1800" b="1" dirty="0">
              <a:solidFill>
                <a:schemeClr val="bg1"/>
              </a:solidFill>
              <a:latin typeface="Calibri" pitchFamily="34" charset="0"/>
            </a:endParaRPr>
          </a:p>
        </p:txBody>
      </p:sp>
      <p:cxnSp>
        <p:nvCxnSpPr>
          <p:cNvPr id="61" name="Straight Arrow Connector 86"/>
          <p:cNvCxnSpPr>
            <a:stCxn id="54" idx="1"/>
            <a:endCxn id="52" idx="1"/>
          </p:cNvCxnSpPr>
          <p:nvPr/>
        </p:nvCxnSpPr>
        <p:spPr>
          <a:xfrm rot="10800000">
            <a:off x="5233288" y="997742"/>
            <a:ext cx="2507065" cy="588036"/>
          </a:xfrm>
          <a:prstGeom prst="bentConnector3">
            <a:avLst>
              <a:gd name="adj1" fmla="val 109118"/>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8244408" y="980728"/>
            <a:ext cx="720080"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Yes</a:t>
            </a:r>
            <a:endParaRPr lang="he-IL" sz="1800" b="1" dirty="0">
              <a:solidFill>
                <a:schemeClr val="tx1"/>
              </a:solidFill>
              <a:latin typeface="Calibri" pitchFamily="34" charset="0"/>
            </a:endParaRPr>
          </a:p>
        </p:txBody>
      </p:sp>
      <p:sp>
        <p:nvSpPr>
          <p:cNvPr id="63" name="Rounded Rectangle 62"/>
          <p:cNvSpPr/>
          <p:nvPr/>
        </p:nvSpPr>
        <p:spPr>
          <a:xfrm>
            <a:off x="6948264" y="980728"/>
            <a:ext cx="720080"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No</a:t>
            </a:r>
            <a:endParaRPr lang="he-IL" sz="1800" b="1" dirty="0">
              <a:solidFill>
                <a:schemeClr val="tx1"/>
              </a:solidFill>
              <a:latin typeface="Calibri" pitchFamily="34" charset="0"/>
            </a:endParaRPr>
          </a:p>
        </p:txBody>
      </p:sp>
      <p:cxnSp>
        <p:nvCxnSpPr>
          <p:cNvPr id="64" name="Elbow Connector 63"/>
          <p:cNvCxnSpPr>
            <a:stCxn id="54" idx="3"/>
            <a:endCxn id="55" idx="3"/>
          </p:cNvCxnSpPr>
          <p:nvPr/>
        </p:nvCxnSpPr>
        <p:spPr>
          <a:xfrm>
            <a:off x="8244408" y="1585778"/>
            <a:ext cx="418986" cy="608883"/>
          </a:xfrm>
          <a:prstGeom prst="bentConnector3">
            <a:avLst>
              <a:gd name="adj1" fmla="val 15456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52" idx="3"/>
            <a:endCxn id="53" idx="1"/>
          </p:cNvCxnSpPr>
          <p:nvPr/>
        </p:nvCxnSpPr>
        <p:spPr>
          <a:xfrm flipV="1">
            <a:off x="6601287" y="502798"/>
            <a:ext cx="693955" cy="4949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3" idx="2"/>
            <a:endCxn id="54" idx="0"/>
          </p:cNvCxnSpPr>
          <p:nvPr/>
        </p:nvCxnSpPr>
        <p:spPr>
          <a:xfrm>
            <a:off x="7979318" y="790830"/>
            <a:ext cx="13062" cy="5429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7" name="Rounded Rectangle 66"/>
          <p:cNvSpPr/>
          <p:nvPr/>
        </p:nvSpPr>
        <p:spPr>
          <a:xfrm>
            <a:off x="5344332" y="2741416"/>
            <a:ext cx="1548000" cy="648000"/>
          </a:xfrm>
          <a:prstGeom prst="roundRect">
            <a:avLst/>
          </a:prstGeom>
          <a:solidFill>
            <a:srgbClr val="006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bg1"/>
                </a:solidFill>
                <a:latin typeface="Calibri" pitchFamily="34" charset="0"/>
                <a:cs typeface="Calibri" pitchFamily="34" charset="0"/>
              </a:rPr>
              <a:t>Institutional Evaluation</a:t>
            </a:r>
            <a:endParaRPr lang="he-IL" sz="1800" b="1" dirty="0">
              <a:solidFill>
                <a:schemeClr val="bg1"/>
              </a:solidFill>
              <a:latin typeface="Calibri" pitchFamily="34" charset="0"/>
            </a:endParaRPr>
          </a:p>
        </p:txBody>
      </p:sp>
      <p:cxnSp>
        <p:nvCxnSpPr>
          <p:cNvPr id="68" name="Shape 67"/>
          <p:cNvCxnSpPr>
            <a:stCxn id="55" idx="1"/>
            <a:endCxn id="4" idx="0"/>
          </p:cNvCxnSpPr>
          <p:nvPr/>
        </p:nvCxnSpPr>
        <p:spPr>
          <a:xfrm rot="10800000" flipV="1">
            <a:off x="6948264" y="2194661"/>
            <a:ext cx="346978" cy="441928"/>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9" name="Diamond 68"/>
          <p:cNvSpPr/>
          <p:nvPr/>
        </p:nvSpPr>
        <p:spPr>
          <a:xfrm>
            <a:off x="5940152" y="5425468"/>
            <a:ext cx="619504" cy="504056"/>
          </a:xfrm>
          <a:prstGeom prst="diamond">
            <a:avLst/>
          </a:prstGeom>
          <a:noFill/>
          <a:ln w="50800">
            <a:solidFill>
              <a:srgbClr val="98282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800" b="1">
              <a:solidFill>
                <a:schemeClr val="tx1"/>
              </a:solidFill>
              <a:latin typeface="Calibri" pitchFamily="34" charset="0"/>
            </a:endParaRPr>
          </a:p>
        </p:txBody>
      </p:sp>
      <p:cxnSp>
        <p:nvCxnSpPr>
          <p:cNvPr id="70" name="Straight Arrow Connector 69"/>
          <p:cNvCxnSpPr>
            <a:stCxn id="4" idx="2"/>
            <a:endCxn id="59" idx="0"/>
          </p:cNvCxnSpPr>
          <p:nvPr/>
        </p:nvCxnSpPr>
        <p:spPr>
          <a:xfrm flipH="1">
            <a:off x="6948192" y="4220765"/>
            <a:ext cx="72" cy="23578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59" idx="2"/>
            <a:endCxn id="69" idx="0"/>
          </p:cNvCxnSpPr>
          <p:nvPr/>
        </p:nvCxnSpPr>
        <p:spPr>
          <a:xfrm rot="5400000">
            <a:off x="6366615" y="4843890"/>
            <a:ext cx="464867" cy="698288"/>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2" name="Shape 71"/>
          <p:cNvCxnSpPr>
            <a:stCxn id="69" idx="1"/>
            <a:endCxn id="60" idx="3"/>
          </p:cNvCxnSpPr>
          <p:nvPr/>
        </p:nvCxnSpPr>
        <p:spPr>
          <a:xfrm rot="10800000" flipV="1">
            <a:off x="5566200" y="5677496"/>
            <a:ext cx="373953" cy="1624"/>
          </a:xfrm>
          <a:prstGeom prst="bentConnector3">
            <a:avLst>
              <a:gd name="adj1" fmla="val 5000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5418611" y="5137759"/>
            <a:ext cx="720080"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Yes</a:t>
            </a:r>
            <a:endParaRPr lang="he-IL" sz="1800" b="1" dirty="0">
              <a:solidFill>
                <a:schemeClr val="tx1"/>
              </a:solidFill>
              <a:latin typeface="Calibri" pitchFamily="34" charset="0"/>
            </a:endParaRPr>
          </a:p>
        </p:txBody>
      </p:sp>
      <p:sp>
        <p:nvSpPr>
          <p:cNvPr id="74" name="Rounded Rectangle 73"/>
          <p:cNvSpPr/>
          <p:nvPr/>
        </p:nvSpPr>
        <p:spPr>
          <a:xfrm>
            <a:off x="7489439" y="5391054"/>
            <a:ext cx="1368152" cy="576000"/>
          </a:xfrm>
          <a:prstGeom prst="roundRect">
            <a:avLst/>
          </a:prstGeom>
          <a:solidFill>
            <a:srgbClr val="FFC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Inventor/ TTO</a:t>
            </a:r>
            <a:endParaRPr lang="he-IL" sz="1800" b="1" dirty="0">
              <a:solidFill>
                <a:schemeClr val="tx1"/>
              </a:solidFill>
              <a:latin typeface="Calibri" pitchFamily="34" charset="0"/>
            </a:endParaRPr>
          </a:p>
        </p:txBody>
      </p:sp>
      <p:sp>
        <p:nvSpPr>
          <p:cNvPr id="75" name="Rounded Rectangle 74"/>
          <p:cNvSpPr/>
          <p:nvPr/>
        </p:nvSpPr>
        <p:spPr>
          <a:xfrm>
            <a:off x="6702868" y="5229201"/>
            <a:ext cx="720080" cy="4320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800" b="1" dirty="0" smtClean="0">
                <a:solidFill>
                  <a:schemeClr val="tx1"/>
                </a:solidFill>
                <a:latin typeface="Calibri" pitchFamily="34" charset="0"/>
                <a:cs typeface="Calibri" pitchFamily="34" charset="0"/>
              </a:rPr>
              <a:t>No</a:t>
            </a:r>
            <a:endParaRPr lang="he-IL" sz="1800" b="1" dirty="0">
              <a:solidFill>
                <a:schemeClr val="tx1"/>
              </a:solidFill>
              <a:latin typeface="Calibri" pitchFamily="34" charset="0"/>
            </a:endParaRPr>
          </a:p>
        </p:txBody>
      </p:sp>
      <p:cxnSp>
        <p:nvCxnSpPr>
          <p:cNvPr id="76" name="Straight Arrow Connector 75"/>
          <p:cNvCxnSpPr>
            <a:stCxn id="69" idx="3"/>
            <a:endCxn id="74" idx="1"/>
          </p:cNvCxnSpPr>
          <p:nvPr/>
        </p:nvCxnSpPr>
        <p:spPr>
          <a:xfrm>
            <a:off x="6559656" y="5677496"/>
            <a:ext cx="929783" cy="155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77" name="Rounded Rectangle 76"/>
          <p:cNvSpPr/>
          <p:nvPr/>
        </p:nvSpPr>
        <p:spPr>
          <a:xfrm>
            <a:off x="671736" y="5949280"/>
            <a:ext cx="2376264" cy="792088"/>
          </a:xfrm>
          <a:prstGeom prst="roundRect">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800" b="1" dirty="0" smtClean="0">
                <a:solidFill>
                  <a:schemeClr val="bg1"/>
                </a:solidFill>
                <a:latin typeface="Calibri" pitchFamily="34" charset="0"/>
                <a:cs typeface="Calibri" pitchFamily="34" charset="0"/>
              </a:rPr>
              <a:t>TTO Pre-Marketing BM Implementation</a:t>
            </a:r>
            <a:endParaRPr lang="he-IL" sz="1800" b="1" dirty="0">
              <a:solidFill>
                <a:schemeClr val="bg1"/>
              </a:solidFill>
              <a:latin typeface="Calibri" pitchFamily="34" charset="0"/>
            </a:endParaRPr>
          </a:p>
        </p:txBody>
      </p:sp>
      <p:cxnSp>
        <p:nvCxnSpPr>
          <p:cNvPr id="78" name="Straight Arrow Connector 77"/>
          <p:cNvCxnSpPr>
            <a:stCxn id="60" idx="2"/>
            <a:endCxn id="77" idx="3"/>
          </p:cNvCxnSpPr>
          <p:nvPr/>
        </p:nvCxnSpPr>
        <p:spPr>
          <a:xfrm rot="5400000">
            <a:off x="3523948" y="5455201"/>
            <a:ext cx="414176" cy="1366071"/>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104"/>
          <p:cNvCxnSpPr>
            <a:stCxn id="77" idx="0"/>
            <a:endCxn id="7" idx="3"/>
          </p:cNvCxnSpPr>
          <p:nvPr/>
        </p:nvCxnSpPr>
        <p:spPr>
          <a:xfrm rot="16200000" flipV="1">
            <a:off x="1396766" y="5486178"/>
            <a:ext cx="434571" cy="491634"/>
          </a:xfrm>
          <a:prstGeom prst="bentConnector3">
            <a:avLst>
              <a:gd name="adj1" fmla="val 50000"/>
            </a:avLst>
          </a:prstGeom>
          <a:ln w="25400">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20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0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20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20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20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20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20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20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2000"/>
                                        <p:tgtEl>
                                          <p:spTgt spid="60"/>
                                        </p:tgtEl>
                                      </p:cBhvr>
                                    </p:animEffect>
                                  </p:childTnLst>
                                </p:cTn>
                              </p:par>
                              <p:par>
                                <p:cTn id="35" presetID="10"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20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20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2000"/>
                                        <p:tgtEl>
                                          <p:spTgt spid="63"/>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2000"/>
                                        <p:tgtEl>
                                          <p:spTgt spid="64"/>
                                        </p:tgtEl>
                                      </p:cBhvr>
                                    </p:animEffect>
                                  </p:childTnLst>
                                </p:cTn>
                              </p:par>
                              <p:par>
                                <p:cTn id="47" presetID="10"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2000"/>
                                        <p:tgtEl>
                                          <p:spTgt spid="65"/>
                                        </p:tgtEl>
                                      </p:cBhvr>
                                    </p:animEffect>
                                  </p:childTnLst>
                                </p:cTn>
                              </p:par>
                              <p:par>
                                <p:cTn id="50" presetID="10" presetClass="entr" presetSubtype="0" fill="hold"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2000"/>
                                        <p:tgtEl>
                                          <p:spTgt spid="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2000"/>
                                        <p:tgtEl>
                                          <p:spTgt spid="67"/>
                                        </p:tgtEl>
                                      </p:cBhvr>
                                    </p:animEffect>
                                  </p:childTnLst>
                                </p:cTn>
                              </p:par>
                              <p:par>
                                <p:cTn id="56" presetID="10"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2000"/>
                                        <p:tgtEl>
                                          <p:spTgt spid="6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2000"/>
                                        <p:tgtEl>
                                          <p:spTgt spid="69"/>
                                        </p:tgtEl>
                                      </p:cBhvr>
                                    </p:animEffect>
                                  </p:childTnLst>
                                </p:cTn>
                              </p:par>
                              <p:par>
                                <p:cTn id="62" presetID="10" presetClass="entr" presetSubtype="0" fill="hold"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2000"/>
                                        <p:tgtEl>
                                          <p:spTgt spid="70"/>
                                        </p:tgtEl>
                                      </p:cBhvr>
                                    </p:animEffect>
                                  </p:childTnLst>
                                </p:cTn>
                              </p:par>
                              <p:par>
                                <p:cTn id="65" presetID="10"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2000"/>
                                        <p:tgtEl>
                                          <p:spTgt spid="71"/>
                                        </p:tgtEl>
                                      </p:cBhvr>
                                    </p:animEffect>
                                  </p:childTnLst>
                                </p:cTn>
                              </p:par>
                              <p:par>
                                <p:cTn id="68" presetID="10" presetClass="entr" presetSubtype="0" fill="hold"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2000"/>
                                        <p:tgtEl>
                                          <p:spTgt spid="7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2000"/>
                                        <p:tgtEl>
                                          <p:spTgt spid="7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2000"/>
                                        <p:tgtEl>
                                          <p:spTgt spid="7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fade">
                                      <p:cBhvr>
                                        <p:cTn id="79" dur="2000"/>
                                        <p:tgtEl>
                                          <p:spTgt spid="75"/>
                                        </p:tgtEl>
                                      </p:cBhvr>
                                    </p:animEffect>
                                  </p:childTnLst>
                                </p:cTn>
                              </p:par>
                              <p:par>
                                <p:cTn id="80" presetID="10" presetClass="entr" presetSubtype="0" fill="hold" nodeType="with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20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animBg="1"/>
      <p:bldP spid="53" grpId="0" animBg="1"/>
      <p:bldP spid="54" grpId="0" animBg="1"/>
      <p:bldP spid="55" grpId="0" animBg="1"/>
      <p:bldP spid="56" grpId="0" animBg="1"/>
      <p:bldP spid="57" grpId="0" animBg="1"/>
      <p:bldP spid="58" grpId="0" animBg="1"/>
      <p:bldP spid="59" grpId="0" animBg="1"/>
      <p:bldP spid="60" grpId="0" animBg="1"/>
      <p:bldP spid="62" grpId="0"/>
      <p:bldP spid="63" grpId="0"/>
      <p:bldP spid="67" grpId="0" animBg="1"/>
      <p:bldP spid="69" grpId="0" animBg="1"/>
      <p:bldP spid="73" grpId="0"/>
      <p:bldP spid="74" grpId="0" animBg="1"/>
      <p:bldP spid="75" grpId="0"/>
      <p:bldP spid="7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txBox="1">
            <a:spLocks noChangeArrowheads="1"/>
          </p:cNvSpPr>
          <p:nvPr/>
        </p:nvSpPr>
        <p:spPr bwMode="auto">
          <a:xfrm>
            <a:off x="652463" y="0"/>
            <a:ext cx="7950200" cy="763588"/>
          </a:xfrm>
          <a:prstGeom prst="rect">
            <a:avLst/>
          </a:prstGeom>
          <a:noFill/>
          <a:ln w="9525" algn="ctr">
            <a:noFill/>
            <a:miter lim="800000"/>
            <a:headEnd/>
            <a:tailEnd/>
          </a:ln>
        </p:spPr>
        <p:txBody>
          <a:bodyPr anchor="ctr"/>
          <a:lstStyle/>
          <a:p>
            <a:pPr algn="l">
              <a:defRPr/>
            </a:pPr>
            <a:r>
              <a:rPr lang="en-US" sz="2800" b="1" kern="0" dirty="0">
                <a:solidFill>
                  <a:srgbClr val="FFFFFF"/>
                </a:solidFill>
                <a:latin typeface="Arial"/>
                <a:cs typeface="Arial"/>
              </a:rPr>
              <a:t>Bridging Gaps</a:t>
            </a:r>
          </a:p>
        </p:txBody>
      </p:sp>
      <p:sp>
        <p:nvSpPr>
          <p:cNvPr id="5" name="Oval 4"/>
          <p:cNvSpPr>
            <a:spLocks/>
          </p:cNvSpPr>
          <p:nvPr/>
        </p:nvSpPr>
        <p:spPr bwMode="auto">
          <a:xfrm>
            <a:off x="1127474" y="1023021"/>
            <a:ext cx="1588116" cy="1043393"/>
          </a:xfrm>
          <a:prstGeom prst="ellipse">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Invention</a:t>
            </a:r>
          </a:p>
        </p:txBody>
      </p:sp>
      <p:sp>
        <p:nvSpPr>
          <p:cNvPr id="6" name="Oval 5"/>
          <p:cNvSpPr>
            <a:spLocks/>
          </p:cNvSpPr>
          <p:nvPr/>
        </p:nvSpPr>
        <p:spPr bwMode="auto">
          <a:xfrm>
            <a:off x="1115351" y="5061760"/>
            <a:ext cx="1588116" cy="1006231"/>
          </a:xfrm>
          <a:prstGeom prst="ellipse">
            <a:avLst/>
          </a:prstGeom>
          <a:solidFill>
            <a:srgbClr val="002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600" b="1" dirty="0">
              <a:solidFill>
                <a:srgbClr val="FFFFFF"/>
              </a:solidFill>
              <a:latin typeface="Arial"/>
              <a:cs typeface="Arial"/>
            </a:endParaRPr>
          </a:p>
          <a:p>
            <a:pPr algn="ctr"/>
            <a:r>
              <a:rPr lang="en-US" sz="1600" b="1" dirty="0">
                <a:solidFill>
                  <a:srgbClr val="FFFFFF"/>
                </a:solidFill>
                <a:latin typeface="Arial"/>
                <a:cs typeface="Arial"/>
              </a:rPr>
              <a:t>Industry</a:t>
            </a:r>
          </a:p>
        </p:txBody>
      </p:sp>
      <p:cxnSp>
        <p:nvCxnSpPr>
          <p:cNvPr id="7" name="Straight Arrow Connector 6"/>
          <p:cNvCxnSpPr>
            <a:stCxn id="5" idx="4"/>
            <a:endCxn id="6" idx="0"/>
          </p:cNvCxnSpPr>
          <p:nvPr/>
        </p:nvCxnSpPr>
        <p:spPr bwMode="auto">
          <a:xfrm flipH="1">
            <a:off x="1909409" y="2066414"/>
            <a:ext cx="12123" cy="2995346"/>
          </a:xfrm>
          <a:prstGeom prst="straightConnector1">
            <a:avLst/>
          </a:prstGeom>
          <a:solidFill>
            <a:schemeClr val="accent1"/>
          </a:solidFill>
          <a:ln w="66675" cap="flat" cmpd="sng" algn="ctr">
            <a:solidFill>
              <a:srgbClr val="C00000"/>
            </a:solidFill>
            <a:prstDash val="solid"/>
            <a:round/>
            <a:headEnd type="none" w="med" len="med"/>
            <a:tailEnd type="triangle"/>
          </a:ln>
          <a:effectLst/>
        </p:spPr>
      </p:cxnSp>
      <p:sp>
        <p:nvSpPr>
          <p:cNvPr id="8" name="Rounded Rectangle 7"/>
          <p:cNvSpPr/>
          <p:nvPr/>
        </p:nvSpPr>
        <p:spPr bwMode="auto">
          <a:xfrm>
            <a:off x="178347" y="2009287"/>
            <a:ext cx="1074198" cy="727969"/>
          </a:xfrm>
          <a:prstGeom prst="roundRect">
            <a:avLst/>
          </a:prstGeom>
          <a:solidFill>
            <a:srgbClr val="FFC000"/>
          </a:solidFill>
          <a:ln w="9525" cap="flat" cmpd="sng" algn="ctr">
            <a:solidFill>
              <a:schemeClr val="accent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b="1" dirty="0">
                <a:solidFill>
                  <a:srgbClr val="B72930"/>
                </a:solidFill>
                <a:latin typeface="Arial"/>
                <a:cs typeface="Arial"/>
              </a:rPr>
              <a:t>Actual Status</a:t>
            </a:r>
          </a:p>
        </p:txBody>
      </p:sp>
      <p:cxnSp>
        <p:nvCxnSpPr>
          <p:cNvPr id="9" name="Straight Arrow Connector 8"/>
          <p:cNvCxnSpPr>
            <a:endCxn id="8" idx="3"/>
          </p:cNvCxnSpPr>
          <p:nvPr/>
        </p:nvCxnSpPr>
        <p:spPr bwMode="auto">
          <a:xfrm flipH="1">
            <a:off x="1252545" y="2373271"/>
            <a:ext cx="668987" cy="1"/>
          </a:xfrm>
          <a:prstGeom prst="straightConnector1">
            <a:avLst/>
          </a:prstGeom>
          <a:solidFill>
            <a:schemeClr val="accent1"/>
          </a:solidFill>
          <a:ln w="38100" cap="flat" cmpd="sng" algn="ctr">
            <a:solidFill>
              <a:schemeClr val="tx2"/>
            </a:solidFill>
            <a:prstDash val="dash"/>
            <a:round/>
            <a:headEnd type="oval" w="med" len="med"/>
            <a:tailEnd type="triangle"/>
          </a:ln>
          <a:effectLst/>
        </p:spPr>
      </p:cxnSp>
      <p:sp>
        <p:nvSpPr>
          <p:cNvPr id="10" name="Rounded Rectangle 9"/>
          <p:cNvSpPr/>
          <p:nvPr/>
        </p:nvSpPr>
        <p:spPr bwMode="auto">
          <a:xfrm>
            <a:off x="178347" y="4132892"/>
            <a:ext cx="1161369" cy="727969"/>
          </a:xfrm>
          <a:prstGeom prst="roundRect">
            <a:avLst/>
          </a:prstGeom>
          <a:solidFill>
            <a:srgbClr val="FFC000"/>
          </a:solidFill>
          <a:ln w="9525" cap="flat" cmpd="sng" algn="ctr">
            <a:solidFill>
              <a:schemeClr val="accent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b="1" dirty="0">
                <a:solidFill>
                  <a:srgbClr val="B72930"/>
                </a:solidFill>
                <a:latin typeface="Arial"/>
                <a:cs typeface="Arial"/>
              </a:rPr>
              <a:t>Maturity for TT</a:t>
            </a:r>
          </a:p>
        </p:txBody>
      </p:sp>
      <p:cxnSp>
        <p:nvCxnSpPr>
          <p:cNvPr id="11" name="Straight Arrow Connector 10"/>
          <p:cNvCxnSpPr>
            <a:endCxn id="10" idx="3"/>
          </p:cNvCxnSpPr>
          <p:nvPr/>
        </p:nvCxnSpPr>
        <p:spPr bwMode="auto">
          <a:xfrm flipH="1">
            <a:off x="1339716" y="4496877"/>
            <a:ext cx="581816" cy="0"/>
          </a:xfrm>
          <a:prstGeom prst="straightConnector1">
            <a:avLst/>
          </a:prstGeom>
          <a:solidFill>
            <a:schemeClr val="accent1"/>
          </a:solidFill>
          <a:ln w="38100" cap="flat" cmpd="sng" algn="ctr">
            <a:solidFill>
              <a:schemeClr val="tx2"/>
            </a:solidFill>
            <a:prstDash val="dash"/>
            <a:round/>
            <a:headEnd type="oval" w="med" len="med"/>
            <a:tailEnd type="triangle"/>
          </a:ln>
          <a:effectLst/>
        </p:spPr>
      </p:cxnSp>
      <p:sp>
        <p:nvSpPr>
          <p:cNvPr id="12" name="Rounded Rectangle 11"/>
          <p:cNvSpPr/>
          <p:nvPr/>
        </p:nvSpPr>
        <p:spPr bwMode="auto">
          <a:xfrm>
            <a:off x="2912549" y="2160874"/>
            <a:ext cx="4234648" cy="443883"/>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B72930"/>
                </a:solidFill>
                <a:latin typeface="Arial"/>
                <a:cs typeface="Arial"/>
              </a:rPr>
              <a:t>Research and License Agreement</a:t>
            </a:r>
          </a:p>
          <a:p>
            <a:pPr algn="ctr"/>
            <a:endParaRPr lang="en-US" sz="1600" dirty="0">
              <a:solidFill>
                <a:srgbClr val="B72930"/>
              </a:solidFill>
              <a:latin typeface="Arial"/>
              <a:cs typeface="Arial"/>
            </a:endParaRPr>
          </a:p>
        </p:txBody>
      </p:sp>
      <p:grpSp>
        <p:nvGrpSpPr>
          <p:cNvPr id="13" name="Group 43"/>
          <p:cNvGrpSpPr/>
          <p:nvPr/>
        </p:nvGrpSpPr>
        <p:grpSpPr>
          <a:xfrm>
            <a:off x="3291886" y="3379017"/>
            <a:ext cx="3040038" cy="1246249"/>
            <a:chOff x="3203106" y="3524762"/>
            <a:chExt cx="3040038" cy="1527203"/>
          </a:xfrm>
        </p:grpSpPr>
        <p:grpSp>
          <p:nvGrpSpPr>
            <p:cNvPr id="14" name="Group 37"/>
            <p:cNvGrpSpPr/>
            <p:nvPr/>
          </p:nvGrpSpPr>
          <p:grpSpPr>
            <a:xfrm>
              <a:off x="3203106" y="3524762"/>
              <a:ext cx="3040038" cy="1410516"/>
              <a:chOff x="4362655" y="2946689"/>
              <a:chExt cx="3149829" cy="1837126"/>
            </a:xfrm>
            <a:noFill/>
          </p:grpSpPr>
          <p:sp>
            <p:nvSpPr>
              <p:cNvPr id="16" name="Isosceles Triangle 15"/>
              <p:cNvSpPr/>
              <p:nvPr/>
            </p:nvSpPr>
            <p:spPr bwMode="auto">
              <a:xfrm>
                <a:off x="5302266" y="3412651"/>
                <a:ext cx="1063024" cy="1212616"/>
              </a:xfrm>
              <a:prstGeom prst="triangle">
                <a:avLst/>
              </a:prstGeom>
              <a:grpFill/>
              <a:ln w="222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B72930"/>
                  </a:solidFill>
                  <a:latin typeface="Arial"/>
                  <a:cs typeface="Arial"/>
                </a:endParaRPr>
              </a:p>
            </p:txBody>
          </p:sp>
          <p:sp>
            <p:nvSpPr>
              <p:cNvPr id="17" name="Rounded Rectangle 16"/>
              <p:cNvSpPr/>
              <p:nvPr/>
            </p:nvSpPr>
            <p:spPr bwMode="auto">
              <a:xfrm>
                <a:off x="5273212" y="2946689"/>
                <a:ext cx="1127590" cy="329894"/>
              </a:xfrm>
              <a:prstGeom prst="round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B72930"/>
                    </a:solidFill>
                    <a:latin typeface="Arial"/>
                    <a:cs typeface="Arial"/>
                  </a:rPr>
                  <a:t>University</a:t>
                </a:r>
              </a:p>
              <a:p>
                <a:pPr algn="ctr"/>
                <a:endParaRPr lang="en-US" sz="1600" dirty="0">
                  <a:solidFill>
                    <a:srgbClr val="B72930"/>
                  </a:solidFill>
                  <a:latin typeface="Arial"/>
                  <a:cs typeface="Arial"/>
                </a:endParaRPr>
              </a:p>
            </p:txBody>
          </p:sp>
          <p:sp>
            <p:nvSpPr>
              <p:cNvPr id="18" name="Rounded Rectangle 17"/>
              <p:cNvSpPr/>
              <p:nvPr/>
            </p:nvSpPr>
            <p:spPr bwMode="auto">
              <a:xfrm>
                <a:off x="6268921" y="4453917"/>
                <a:ext cx="1243563" cy="329898"/>
              </a:xfrm>
              <a:prstGeom prst="round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B72930"/>
                    </a:solidFill>
                    <a:latin typeface="Arial"/>
                    <a:cs typeface="Arial"/>
                  </a:rPr>
                  <a:t>Government</a:t>
                </a:r>
              </a:p>
              <a:p>
                <a:pPr algn="ctr"/>
                <a:endParaRPr lang="en-US" sz="1600" dirty="0">
                  <a:solidFill>
                    <a:srgbClr val="B72930"/>
                  </a:solidFill>
                  <a:latin typeface="Arial"/>
                  <a:cs typeface="Arial"/>
                </a:endParaRPr>
              </a:p>
            </p:txBody>
          </p:sp>
          <p:sp>
            <p:nvSpPr>
              <p:cNvPr id="19" name="Rounded Rectangle 18"/>
              <p:cNvSpPr/>
              <p:nvPr/>
            </p:nvSpPr>
            <p:spPr bwMode="auto">
              <a:xfrm>
                <a:off x="4362655" y="4447714"/>
                <a:ext cx="1127590" cy="329898"/>
              </a:xfrm>
              <a:prstGeom prst="round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B72930"/>
                    </a:solidFill>
                    <a:latin typeface="Arial"/>
                    <a:cs typeface="Arial"/>
                  </a:rPr>
                  <a:t>Industry</a:t>
                </a:r>
              </a:p>
              <a:p>
                <a:pPr algn="ctr"/>
                <a:endParaRPr lang="en-US" sz="1600" dirty="0">
                  <a:solidFill>
                    <a:srgbClr val="B72930"/>
                  </a:solidFill>
                  <a:latin typeface="Arial"/>
                  <a:cs typeface="Arial"/>
                </a:endParaRPr>
              </a:p>
            </p:txBody>
          </p:sp>
        </p:grpSp>
        <p:sp>
          <p:nvSpPr>
            <p:cNvPr id="15" name="Rounded Rectangle 14"/>
            <p:cNvSpPr/>
            <p:nvPr/>
          </p:nvSpPr>
          <p:spPr bwMode="auto">
            <a:xfrm>
              <a:off x="3325668" y="3594976"/>
              <a:ext cx="2917476" cy="1456989"/>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B72930"/>
                </a:solidFill>
                <a:latin typeface="Arial"/>
                <a:cs typeface="Arial"/>
              </a:endParaRPr>
            </a:p>
          </p:txBody>
        </p:sp>
      </p:grpSp>
      <p:cxnSp>
        <p:nvCxnSpPr>
          <p:cNvPr id="20" name="Straight Arrow Connector 39"/>
          <p:cNvCxnSpPr>
            <a:stCxn id="21" idx="6"/>
            <a:endCxn id="15" idx="1"/>
          </p:cNvCxnSpPr>
          <p:nvPr/>
        </p:nvCxnSpPr>
        <p:spPr bwMode="auto">
          <a:xfrm>
            <a:off x="2963577" y="3325747"/>
            <a:ext cx="450871" cy="705043"/>
          </a:xfrm>
          <a:prstGeom prst="bentConnector3">
            <a:avLst>
              <a:gd name="adj1" fmla="val 50000"/>
            </a:avLst>
          </a:prstGeom>
          <a:solidFill>
            <a:schemeClr val="accent1"/>
          </a:solidFill>
          <a:ln w="12700" cap="flat" cmpd="sng" algn="ctr">
            <a:solidFill>
              <a:schemeClr val="tx2"/>
            </a:solidFill>
            <a:prstDash val="solid"/>
            <a:round/>
            <a:headEnd type="oval" w="med" len="med"/>
            <a:tailEnd type="triangle"/>
          </a:ln>
          <a:effectLst/>
        </p:spPr>
      </p:cxnSp>
      <p:grpSp>
        <p:nvGrpSpPr>
          <p:cNvPr id="21" name="Group 64"/>
          <p:cNvGrpSpPr/>
          <p:nvPr/>
        </p:nvGrpSpPr>
        <p:grpSpPr>
          <a:xfrm>
            <a:off x="6524756" y="3038790"/>
            <a:ext cx="2369349" cy="1408872"/>
            <a:chOff x="6524756" y="3100936"/>
            <a:chExt cx="2369349" cy="1408872"/>
          </a:xfrm>
        </p:grpSpPr>
        <p:sp>
          <p:nvSpPr>
            <p:cNvPr id="22" name="Oval 21"/>
            <p:cNvSpPr>
              <a:spLocks noChangeAspect="1"/>
            </p:cNvSpPr>
            <p:nvPr/>
          </p:nvSpPr>
          <p:spPr bwMode="auto">
            <a:xfrm>
              <a:off x="7200478" y="3100936"/>
              <a:ext cx="1411280" cy="1408872"/>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B72930"/>
                </a:solidFill>
                <a:latin typeface="Arial"/>
                <a:cs typeface="Arial"/>
              </a:endParaRPr>
            </a:p>
          </p:txBody>
        </p:sp>
        <p:sp>
          <p:nvSpPr>
            <p:cNvPr id="23" name="Rounded Rectangle 22"/>
            <p:cNvSpPr/>
            <p:nvPr/>
          </p:nvSpPr>
          <p:spPr bwMode="auto">
            <a:xfrm>
              <a:off x="6524756" y="3258714"/>
              <a:ext cx="1088287" cy="32699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B72930"/>
                  </a:solidFill>
                  <a:latin typeface="Arial"/>
                  <a:cs typeface="Arial"/>
                </a:rPr>
                <a:t>University</a:t>
              </a:r>
            </a:p>
            <a:p>
              <a:pPr algn="ctr"/>
              <a:endParaRPr lang="en-US" sz="1600" dirty="0">
                <a:solidFill>
                  <a:srgbClr val="B72930"/>
                </a:solidFill>
                <a:latin typeface="Arial"/>
                <a:cs typeface="Arial"/>
              </a:endParaRPr>
            </a:p>
          </p:txBody>
        </p:sp>
        <p:sp>
          <p:nvSpPr>
            <p:cNvPr id="24" name="Rounded Rectangle 23"/>
            <p:cNvSpPr/>
            <p:nvPr/>
          </p:nvSpPr>
          <p:spPr bwMode="auto">
            <a:xfrm>
              <a:off x="7795921" y="4132892"/>
              <a:ext cx="1098184" cy="32699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B72930"/>
                  </a:solidFill>
                  <a:latin typeface="Arial"/>
                  <a:cs typeface="Arial"/>
                </a:rPr>
                <a:t>Company</a:t>
              </a:r>
            </a:p>
            <a:p>
              <a:pPr algn="ctr"/>
              <a:endParaRPr lang="en-US" sz="1600" dirty="0">
                <a:solidFill>
                  <a:srgbClr val="B72930"/>
                </a:solidFill>
                <a:latin typeface="Arial"/>
                <a:cs typeface="Arial"/>
              </a:endParaRPr>
            </a:p>
          </p:txBody>
        </p:sp>
        <p:sp>
          <p:nvSpPr>
            <p:cNvPr id="25" name="Rounded Rectangle 24"/>
            <p:cNvSpPr/>
            <p:nvPr/>
          </p:nvSpPr>
          <p:spPr bwMode="auto">
            <a:xfrm>
              <a:off x="7343945" y="3641875"/>
              <a:ext cx="1124346" cy="326994"/>
            </a:xfrm>
            <a:prstGeom prst="roundRect">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200" b="1" dirty="0">
                  <a:solidFill>
                    <a:srgbClr val="FFFFFF"/>
                  </a:solidFill>
                  <a:latin typeface="Arial"/>
                  <a:cs typeface="Arial"/>
                </a:rPr>
                <a:t>Government</a:t>
              </a:r>
            </a:p>
            <a:p>
              <a:pPr algn="ctr"/>
              <a:endParaRPr lang="en-US" sz="1200" b="1" dirty="0">
                <a:solidFill>
                  <a:srgbClr val="FFFFFF"/>
                </a:solidFill>
                <a:latin typeface="Arial"/>
                <a:cs typeface="Arial"/>
              </a:endParaRPr>
            </a:p>
          </p:txBody>
        </p:sp>
        <p:cxnSp>
          <p:nvCxnSpPr>
            <p:cNvPr id="26" name="Straight Arrow Connector 25"/>
            <p:cNvCxnSpPr>
              <a:endCxn id="22" idx="0"/>
            </p:cNvCxnSpPr>
            <p:nvPr/>
          </p:nvCxnSpPr>
          <p:spPr bwMode="auto">
            <a:xfrm flipV="1">
              <a:off x="7859787" y="3100936"/>
              <a:ext cx="46331" cy="887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7" name="Straight Arrow Connector 26"/>
            <p:cNvCxnSpPr>
              <a:stCxn id="22" idx="6"/>
            </p:cNvCxnSpPr>
            <p:nvPr/>
          </p:nvCxnSpPr>
          <p:spPr bwMode="auto">
            <a:xfrm flipH="1">
              <a:off x="8576038" y="3805372"/>
              <a:ext cx="35720" cy="24546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8" name="Straight Arrow Connector 27"/>
            <p:cNvCxnSpPr>
              <a:stCxn id="22" idx="3"/>
            </p:cNvCxnSpPr>
            <p:nvPr/>
          </p:nvCxnSpPr>
          <p:spPr bwMode="auto">
            <a:xfrm flipH="1" flipV="1">
              <a:off x="7346057" y="4222642"/>
              <a:ext cx="61098" cy="8084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grpSp>
      <p:cxnSp>
        <p:nvCxnSpPr>
          <p:cNvPr id="29" name="Straight Arrow Connector 39"/>
          <p:cNvCxnSpPr>
            <a:stCxn id="15" idx="3"/>
            <a:endCxn id="22" idx="2"/>
          </p:cNvCxnSpPr>
          <p:nvPr/>
        </p:nvCxnSpPr>
        <p:spPr bwMode="auto">
          <a:xfrm flipV="1">
            <a:off x="6331924" y="3743226"/>
            <a:ext cx="868554" cy="287564"/>
          </a:xfrm>
          <a:prstGeom prst="bentConnector3">
            <a:avLst>
              <a:gd name="adj1" fmla="val 50000"/>
            </a:avLst>
          </a:prstGeom>
          <a:solidFill>
            <a:schemeClr val="accent1"/>
          </a:solidFill>
          <a:ln w="12700" cap="flat" cmpd="sng" algn="ctr">
            <a:solidFill>
              <a:schemeClr val="tx2"/>
            </a:solidFill>
            <a:prstDash val="dash"/>
            <a:round/>
            <a:headEnd type="oval" w="med" len="med"/>
            <a:tailEnd type="triangle"/>
          </a:ln>
          <a:effectLst/>
        </p:spPr>
      </p:cxnSp>
      <p:sp>
        <p:nvSpPr>
          <p:cNvPr id="30" name="Rounded Rectangle 29"/>
          <p:cNvSpPr/>
          <p:nvPr/>
        </p:nvSpPr>
        <p:spPr bwMode="auto">
          <a:xfrm>
            <a:off x="3426693" y="4794853"/>
            <a:ext cx="2917476" cy="451847"/>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B72930"/>
                </a:solidFill>
                <a:latin typeface="Arial"/>
                <a:cs typeface="Arial"/>
              </a:rPr>
              <a:t>Incubation</a:t>
            </a:r>
          </a:p>
        </p:txBody>
      </p:sp>
      <p:cxnSp>
        <p:nvCxnSpPr>
          <p:cNvPr id="31" name="Straight Arrow Connector 39"/>
          <p:cNvCxnSpPr>
            <a:stCxn id="21" idx="6"/>
            <a:endCxn id="30" idx="1"/>
          </p:cNvCxnSpPr>
          <p:nvPr/>
        </p:nvCxnSpPr>
        <p:spPr bwMode="auto">
          <a:xfrm>
            <a:off x="2963577" y="3325747"/>
            <a:ext cx="463116" cy="1695030"/>
          </a:xfrm>
          <a:prstGeom prst="bentConnector3">
            <a:avLst>
              <a:gd name="adj1" fmla="val 50000"/>
            </a:avLst>
          </a:prstGeom>
          <a:solidFill>
            <a:schemeClr val="accent1"/>
          </a:solidFill>
          <a:ln w="15875" cap="flat" cmpd="sng" algn="ctr">
            <a:solidFill>
              <a:schemeClr val="tx2"/>
            </a:solidFill>
            <a:prstDash val="solid"/>
            <a:round/>
            <a:headEnd type="oval" w="med" len="med"/>
            <a:tailEnd type="triangle"/>
          </a:ln>
          <a:effectLst/>
        </p:spPr>
      </p:cxnSp>
      <p:sp>
        <p:nvSpPr>
          <p:cNvPr id="32" name="Right Brace 31"/>
          <p:cNvSpPr/>
          <p:nvPr/>
        </p:nvSpPr>
        <p:spPr bwMode="auto">
          <a:xfrm>
            <a:off x="2601132" y="1493153"/>
            <a:ext cx="245124" cy="4071722"/>
          </a:xfrm>
          <a:prstGeom prst="rightBrace">
            <a:avLst>
              <a:gd name="adj1" fmla="val 8333"/>
              <a:gd name="adj2" fmla="val 21874"/>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B72930"/>
              </a:solidFill>
              <a:latin typeface="Arial"/>
              <a:cs typeface="Arial"/>
            </a:endParaRPr>
          </a:p>
        </p:txBody>
      </p:sp>
      <p:sp>
        <p:nvSpPr>
          <p:cNvPr id="33" name="Oval 3"/>
          <p:cNvSpPr/>
          <p:nvPr/>
        </p:nvSpPr>
        <p:spPr bwMode="auto">
          <a:xfrm>
            <a:off x="870012" y="2719500"/>
            <a:ext cx="2093565" cy="1212494"/>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b="1" dirty="0">
              <a:solidFill>
                <a:srgbClr val="B72930"/>
              </a:solidFill>
              <a:latin typeface="Arial"/>
              <a:cs typeface="Arial"/>
            </a:endParaRPr>
          </a:p>
          <a:p>
            <a:pPr algn="ctr"/>
            <a:r>
              <a:rPr lang="en-US" sz="1600" b="1" dirty="0" smtClean="0">
                <a:solidFill>
                  <a:srgbClr val="FFFFFF"/>
                </a:solidFill>
                <a:latin typeface="Arial"/>
                <a:cs typeface="Arial"/>
              </a:rPr>
              <a:t>Strategic Models</a:t>
            </a:r>
            <a:endParaRPr lang="en-US" sz="1600" b="1" dirty="0">
              <a:solidFill>
                <a:srgbClr val="FFFFFF"/>
              </a:solidFill>
              <a:latin typeface="Arial"/>
              <a:cs typeface="Arial"/>
            </a:endParaRPr>
          </a:p>
        </p:txBody>
      </p:sp>
      <p:sp>
        <p:nvSpPr>
          <p:cNvPr id="34" name="Rounded Rectangle 33"/>
          <p:cNvSpPr/>
          <p:nvPr/>
        </p:nvSpPr>
        <p:spPr bwMode="auto">
          <a:xfrm>
            <a:off x="6766201" y="4789837"/>
            <a:ext cx="2200246" cy="451847"/>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B72930"/>
                </a:solidFill>
                <a:latin typeface="Arial"/>
                <a:cs typeface="Arial"/>
              </a:rPr>
              <a:t>Interface Company</a:t>
            </a:r>
          </a:p>
        </p:txBody>
      </p:sp>
      <p:sp>
        <p:nvSpPr>
          <p:cNvPr id="35" name="Rounded Rectangle 34"/>
          <p:cNvSpPr/>
          <p:nvPr/>
        </p:nvSpPr>
        <p:spPr bwMode="auto">
          <a:xfrm>
            <a:off x="3426693" y="5558904"/>
            <a:ext cx="2917476" cy="451847"/>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B72930"/>
                </a:solidFill>
                <a:latin typeface="Arial"/>
                <a:cs typeface="Arial"/>
              </a:rPr>
              <a:t>Pre-Pre-Seed Funding</a:t>
            </a:r>
          </a:p>
        </p:txBody>
      </p:sp>
      <p:cxnSp>
        <p:nvCxnSpPr>
          <p:cNvPr id="36" name="Straight Arrow Connector 39"/>
          <p:cNvCxnSpPr>
            <a:stCxn id="21" idx="6"/>
            <a:endCxn id="35" idx="1"/>
          </p:cNvCxnSpPr>
          <p:nvPr/>
        </p:nvCxnSpPr>
        <p:spPr bwMode="auto">
          <a:xfrm>
            <a:off x="2963577" y="3325747"/>
            <a:ext cx="463116" cy="2459081"/>
          </a:xfrm>
          <a:prstGeom prst="bentConnector3">
            <a:avLst>
              <a:gd name="adj1" fmla="val 50000"/>
            </a:avLst>
          </a:prstGeom>
          <a:solidFill>
            <a:schemeClr val="accent1"/>
          </a:solidFill>
          <a:ln w="15875" cap="flat" cmpd="sng" algn="ctr">
            <a:solidFill>
              <a:schemeClr val="tx2"/>
            </a:solidFill>
            <a:prstDash val="solid"/>
            <a:round/>
            <a:headEnd type="oval" w="med" len="med"/>
            <a:tailEnd type="triangle"/>
          </a:ln>
          <a:effectLst/>
        </p:spPr>
      </p:cxnSp>
      <p:sp>
        <p:nvSpPr>
          <p:cNvPr id="37" name="Rounded Rectangle 36"/>
          <p:cNvSpPr/>
          <p:nvPr/>
        </p:nvSpPr>
        <p:spPr bwMode="auto">
          <a:xfrm>
            <a:off x="6766202" y="5335476"/>
            <a:ext cx="2211760" cy="896648"/>
          </a:xfrm>
          <a:prstGeom prst="round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lgn="l" rtl="0">
              <a:buFont typeface="Arial" pitchFamily="34" charset="0"/>
              <a:buChar char="•"/>
            </a:pPr>
            <a:r>
              <a:rPr lang="en-US" sz="1600" dirty="0">
                <a:solidFill>
                  <a:srgbClr val="B72930"/>
                </a:solidFill>
                <a:latin typeface="Arial"/>
                <a:cs typeface="Arial"/>
              </a:rPr>
              <a:t>Internal Funding</a:t>
            </a:r>
          </a:p>
          <a:p>
            <a:pPr marL="285750" indent="-285750" algn="l" rtl="0">
              <a:buFont typeface="Arial" pitchFamily="34" charset="0"/>
              <a:buChar char="•"/>
            </a:pPr>
            <a:r>
              <a:rPr lang="en-US" sz="1600" dirty="0">
                <a:solidFill>
                  <a:srgbClr val="B72930"/>
                </a:solidFill>
                <a:latin typeface="Arial"/>
                <a:cs typeface="Arial"/>
              </a:rPr>
              <a:t>Industry Funding</a:t>
            </a:r>
          </a:p>
          <a:p>
            <a:pPr marL="285750" indent="-285750" algn="l" rtl="0">
              <a:buFont typeface="Arial" pitchFamily="34" charset="0"/>
              <a:buChar char="•"/>
            </a:pPr>
            <a:r>
              <a:rPr lang="en-US" sz="1600" dirty="0">
                <a:solidFill>
                  <a:srgbClr val="B72930"/>
                </a:solidFill>
                <a:latin typeface="Arial"/>
                <a:cs typeface="Arial"/>
              </a:rPr>
              <a:t>Other</a:t>
            </a:r>
          </a:p>
          <a:p>
            <a:pPr marL="285750" indent="-285750" algn="ctr" rtl="0">
              <a:buFont typeface="Arial" pitchFamily="34" charset="0"/>
              <a:buChar char="•"/>
            </a:pPr>
            <a:endParaRPr lang="en-US" sz="1600" dirty="0">
              <a:solidFill>
                <a:srgbClr val="B72930"/>
              </a:solidFill>
              <a:latin typeface="Arial"/>
              <a:cs typeface="Arial"/>
            </a:endParaRPr>
          </a:p>
        </p:txBody>
      </p:sp>
      <p:cxnSp>
        <p:nvCxnSpPr>
          <p:cNvPr id="38" name="Straight Arrow Connector 39"/>
          <p:cNvCxnSpPr>
            <a:stCxn id="30" idx="3"/>
            <a:endCxn id="34" idx="1"/>
          </p:cNvCxnSpPr>
          <p:nvPr/>
        </p:nvCxnSpPr>
        <p:spPr bwMode="auto">
          <a:xfrm flipV="1">
            <a:off x="6344169" y="5015761"/>
            <a:ext cx="422032" cy="5016"/>
          </a:xfrm>
          <a:prstGeom prst="straightConnector1">
            <a:avLst/>
          </a:prstGeom>
          <a:solidFill>
            <a:schemeClr val="accent1"/>
          </a:solidFill>
          <a:ln w="12700" cap="flat" cmpd="sng" algn="ctr">
            <a:solidFill>
              <a:schemeClr val="tx2"/>
            </a:solidFill>
            <a:prstDash val="dash"/>
            <a:round/>
            <a:headEnd type="oval" w="med" len="med"/>
            <a:tailEnd type="triangle"/>
          </a:ln>
          <a:effectLst/>
        </p:spPr>
      </p:cxnSp>
      <p:cxnSp>
        <p:nvCxnSpPr>
          <p:cNvPr id="39" name="Straight Arrow Connector 39"/>
          <p:cNvCxnSpPr>
            <a:stCxn id="35" idx="3"/>
            <a:endCxn id="37" idx="1"/>
          </p:cNvCxnSpPr>
          <p:nvPr/>
        </p:nvCxnSpPr>
        <p:spPr bwMode="auto">
          <a:xfrm flipV="1">
            <a:off x="6344169" y="5783800"/>
            <a:ext cx="422033" cy="1028"/>
          </a:xfrm>
          <a:prstGeom prst="straightConnector1">
            <a:avLst/>
          </a:prstGeom>
          <a:solidFill>
            <a:schemeClr val="accent1"/>
          </a:solidFill>
          <a:ln w="12700" cap="flat" cmpd="sng" algn="ctr">
            <a:solidFill>
              <a:schemeClr val="tx2"/>
            </a:solidFill>
            <a:prstDash val="dash"/>
            <a:round/>
            <a:headEnd type="oval"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30" grpId="0" animBg="1"/>
      <p:bldP spid="32" grpId="0" animBg="1"/>
      <p:bldP spid="33" grpId="0" animBg="1"/>
      <p:bldP spid="34" grpId="0" animBg="1"/>
      <p:bldP spid="35"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93738" y="47625"/>
            <a:ext cx="8450262" cy="763588"/>
          </a:xfrm>
        </p:spPr>
        <p:txBody>
          <a:bodyPr/>
          <a:lstStyle/>
          <a:p>
            <a:r>
              <a:rPr lang="en-US" sz="2800" dirty="0" err="1" smtClean="0"/>
              <a:t>Yissum’s</a:t>
            </a:r>
            <a:r>
              <a:rPr lang="en-US" sz="2800" dirty="0" smtClean="0"/>
              <a:t> Mandate  </a:t>
            </a:r>
            <a:r>
              <a:rPr lang="en-US" sz="2000" dirty="0" smtClean="0"/>
              <a:t>(From HUJI’s Management Rules)</a:t>
            </a:r>
          </a:p>
        </p:txBody>
      </p:sp>
      <p:sp>
        <p:nvSpPr>
          <p:cNvPr id="19459" name="Content Placeholder 2"/>
          <p:cNvSpPr>
            <a:spLocks noGrp="1"/>
          </p:cNvSpPr>
          <p:nvPr>
            <p:ph idx="1"/>
          </p:nvPr>
        </p:nvSpPr>
        <p:spPr>
          <a:xfrm>
            <a:off x="587829" y="1658982"/>
            <a:ext cx="7942217" cy="4665617"/>
          </a:xfrm>
        </p:spPr>
        <p:txBody>
          <a:bodyPr/>
          <a:lstStyle/>
          <a:p>
            <a:pPr algn="just">
              <a:spcBef>
                <a:spcPts val="600"/>
              </a:spcBef>
            </a:pPr>
            <a:r>
              <a:rPr lang="en-US" sz="2400" dirty="0" err="1" smtClean="0"/>
              <a:t>Yissum</a:t>
            </a:r>
            <a:r>
              <a:rPr lang="en-US" sz="2400" dirty="0" smtClean="0"/>
              <a:t> Research Development Company of the Hebrew University of Jerusalem Ltd. is an independent corporation wholly owned by the Hebrew University.</a:t>
            </a:r>
          </a:p>
          <a:p>
            <a:pPr algn="just">
              <a:spcBef>
                <a:spcPts val="600"/>
              </a:spcBef>
            </a:pPr>
            <a:endParaRPr lang="en-US" sz="2000" dirty="0" smtClean="0"/>
          </a:p>
          <a:p>
            <a:pPr algn="just">
              <a:spcBef>
                <a:spcPts val="600"/>
              </a:spcBef>
            </a:pPr>
            <a:r>
              <a:rPr lang="en-US" sz="2400" dirty="0" smtClean="0"/>
              <a:t>Funded in 1964, </a:t>
            </a:r>
            <a:r>
              <a:rPr lang="en-US" sz="2400" dirty="0" err="1" smtClean="0"/>
              <a:t>Yissum</a:t>
            </a:r>
            <a:r>
              <a:rPr lang="en-US" sz="2400" dirty="0" smtClean="0"/>
              <a:t> </a:t>
            </a:r>
            <a:r>
              <a:rPr lang="en-US" sz="2400" dirty="0" smtClean="0"/>
              <a:t>has authority to deal with the Inventions generated in the Hebrew University due to an Agreement between </a:t>
            </a:r>
            <a:r>
              <a:rPr lang="en-US" sz="2400" dirty="0" err="1" smtClean="0"/>
              <a:t>Yissum</a:t>
            </a:r>
            <a:r>
              <a:rPr lang="en-US" sz="2400" dirty="0" smtClean="0"/>
              <a:t> and the University</a:t>
            </a:r>
          </a:p>
          <a:p>
            <a:pPr algn="just">
              <a:spcBef>
                <a:spcPts val="600"/>
              </a:spcBef>
            </a:pPr>
            <a:endParaRPr lang="en-US" sz="2400" dirty="0" smtClean="0"/>
          </a:p>
          <a:p>
            <a:pPr algn="just">
              <a:spcBef>
                <a:spcPts val="600"/>
              </a:spcBef>
            </a:pPr>
            <a:r>
              <a:rPr lang="en-US" sz="2400" dirty="0" smtClean="0"/>
              <a:t>Basically this Agreement allows </a:t>
            </a:r>
            <a:r>
              <a:rPr lang="en-US" sz="2400" dirty="0" err="1" smtClean="0"/>
              <a:t>Yissum</a:t>
            </a:r>
            <a:r>
              <a:rPr lang="en-US" sz="2400" dirty="0" smtClean="0"/>
              <a:t> to deal with all aspects of the Inventions, according to the HUJI Internal Regulations only. </a:t>
            </a:r>
          </a:p>
          <a:p>
            <a:pPr>
              <a:spcBef>
                <a:spcPts val="600"/>
              </a:spcBef>
            </a:pPr>
            <a:endParaRPr lang="en-US" sz="2000" dirty="0" smtClean="0"/>
          </a:p>
        </p:txBody>
      </p:sp>
      <p:sp>
        <p:nvSpPr>
          <p:cNvPr id="19460" name="Slide Number Placeholder 3"/>
          <p:cNvSpPr>
            <a:spLocks noGrp="1"/>
          </p:cNvSpPr>
          <p:nvPr>
            <p:ph type="sldNum" sz="quarter" idx="10"/>
          </p:nvPr>
        </p:nvSpPr>
        <p:spPr>
          <a:noFill/>
        </p:spPr>
        <p:txBody>
          <a:bodyPr/>
          <a:lstStyle/>
          <a:p>
            <a:fld id="{CD91E34B-7434-483E-A96F-4C1459B123BB}" type="slidenum">
              <a:rPr lang="he-IL" smtClean="0">
                <a:latin typeface="Arial" pitchFamily="34" charset="0"/>
                <a:cs typeface="Arial" pitchFamily="34" charset="0"/>
              </a:rPr>
              <a:pPr/>
              <a:t>4</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txBox="1">
            <a:spLocks noChangeArrowheads="1"/>
          </p:cNvSpPr>
          <p:nvPr/>
        </p:nvSpPr>
        <p:spPr bwMode="auto">
          <a:xfrm>
            <a:off x="652463" y="0"/>
            <a:ext cx="7950200" cy="763588"/>
          </a:xfrm>
          <a:prstGeom prst="rect">
            <a:avLst/>
          </a:prstGeom>
          <a:noFill/>
          <a:ln w="9525" algn="ctr">
            <a:noFill/>
            <a:miter lim="800000"/>
            <a:headEnd/>
            <a:tailEnd/>
          </a:ln>
        </p:spPr>
        <p:txBody>
          <a:bodyPr anchor="ctr"/>
          <a:lstStyle/>
          <a:p>
            <a:pPr algn="l">
              <a:defRPr/>
            </a:pPr>
            <a:r>
              <a:rPr lang="en-US" sz="2800" b="1" kern="0" dirty="0">
                <a:solidFill>
                  <a:srgbClr val="FFFFFF"/>
                </a:solidFill>
                <a:latin typeface="Arial"/>
                <a:cs typeface="Arial"/>
              </a:rPr>
              <a:t>Bridging </a:t>
            </a:r>
            <a:r>
              <a:rPr lang="en-US" sz="2800" b="1" kern="0" dirty="0" smtClean="0">
                <a:solidFill>
                  <a:srgbClr val="FFFFFF"/>
                </a:solidFill>
                <a:latin typeface="Arial"/>
                <a:cs typeface="Arial"/>
              </a:rPr>
              <a:t>Gaps</a:t>
            </a:r>
            <a:endParaRPr lang="en-US" sz="2800" b="1" kern="0" dirty="0">
              <a:solidFill>
                <a:srgbClr val="FFFFFF"/>
              </a:solidFill>
              <a:latin typeface="Arial"/>
              <a:cs typeface="Arial"/>
            </a:endParaRPr>
          </a:p>
        </p:txBody>
      </p:sp>
      <p:cxnSp>
        <p:nvCxnSpPr>
          <p:cNvPr id="31748" name="Straight Arrow Connector 28"/>
          <p:cNvCxnSpPr>
            <a:cxnSpLocks noChangeShapeType="1"/>
          </p:cNvCxnSpPr>
          <p:nvPr/>
        </p:nvCxnSpPr>
        <p:spPr bwMode="auto">
          <a:xfrm rot="16200000" flipH="1">
            <a:off x="2040731" y="3541745"/>
            <a:ext cx="352425" cy="20638"/>
          </a:xfrm>
          <a:prstGeom prst="straightConnector1">
            <a:avLst/>
          </a:prstGeom>
          <a:noFill/>
          <a:ln w="28575" algn="ctr">
            <a:solidFill>
              <a:schemeClr val="tx1"/>
            </a:solidFill>
            <a:round/>
            <a:headEnd/>
            <a:tailEnd type="arrow" w="med" len="med"/>
          </a:ln>
        </p:spPr>
      </p:cxnSp>
      <p:cxnSp>
        <p:nvCxnSpPr>
          <p:cNvPr id="31749" name="Straight Arrow Connector 32"/>
          <p:cNvCxnSpPr>
            <a:cxnSpLocks noChangeShapeType="1"/>
            <a:stCxn id="31755" idx="2"/>
            <a:endCxn id="31765" idx="0"/>
          </p:cNvCxnSpPr>
          <p:nvPr/>
        </p:nvCxnSpPr>
        <p:spPr bwMode="auto">
          <a:xfrm>
            <a:off x="5017294" y="3366326"/>
            <a:ext cx="485775" cy="295929"/>
          </a:xfrm>
          <a:prstGeom prst="straightConnector1">
            <a:avLst/>
          </a:prstGeom>
          <a:noFill/>
          <a:ln w="28575" algn="ctr">
            <a:solidFill>
              <a:schemeClr val="tx1"/>
            </a:solidFill>
            <a:round/>
            <a:headEnd/>
            <a:tailEnd type="arrow" w="med" len="med"/>
          </a:ln>
        </p:spPr>
      </p:cxnSp>
      <p:cxnSp>
        <p:nvCxnSpPr>
          <p:cNvPr id="31750" name="Straight Arrow Connector 33"/>
          <p:cNvCxnSpPr>
            <a:cxnSpLocks noChangeShapeType="1"/>
            <a:stCxn id="31756" idx="2"/>
            <a:endCxn id="31765" idx="0"/>
          </p:cNvCxnSpPr>
          <p:nvPr/>
        </p:nvCxnSpPr>
        <p:spPr bwMode="auto">
          <a:xfrm flipH="1">
            <a:off x="5503069" y="3352039"/>
            <a:ext cx="675481" cy="310216"/>
          </a:xfrm>
          <a:prstGeom prst="straightConnector1">
            <a:avLst/>
          </a:prstGeom>
          <a:noFill/>
          <a:ln w="28575" algn="ctr">
            <a:solidFill>
              <a:schemeClr val="tx1"/>
            </a:solidFill>
            <a:round/>
            <a:headEnd/>
            <a:tailEnd type="arrow" w="med" len="med"/>
          </a:ln>
        </p:spPr>
      </p:cxnSp>
      <p:cxnSp>
        <p:nvCxnSpPr>
          <p:cNvPr id="31751" name="Straight Arrow Connector 29"/>
          <p:cNvCxnSpPr>
            <a:cxnSpLocks noChangeShapeType="1"/>
            <a:stCxn id="31762" idx="2"/>
          </p:cNvCxnSpPr>
          <p:nvPr/>
        </p:nvCxnSpPr>
        <p:spPr bwMode="auto">
          <a:xfrm>
            <a:off x="3641725" y="3410776"/>
            <a:ext cx="3683" cy="295592"/>
          </a:xfrm>
          <a:prstGeom prst="straightConnector1">
            <a:avLst/>
          </a:prstGeom>
          <a:noFill/>
          <a:ln w="28575" algn="ctr">
            <a:solidFill>
              <a:schemeClr val="tx1"/>
            </a:solidFill>
            <a:round/>
            <a:headEnd/>
            <a:tailEnd type="arrow" w="med" len="med"/>
          </a:ln>
        </p:spPr>
      </p:cxnSp>
      <p:sp>
        <p:nvSpPr>
          <p:cNvPr id="31752" name="Right Arrow 3"/>
          <p:cNvSpPr>
            <a:spLocks noChangeArrowheads="1"/>
          </p:cNvSpPr>
          <p:nvPr/>
        </p:nvSpPr>
        <p:spPr bwMode="auto">
          <a:xfrm>
            <a:off x="360363" y="2185226"/>
            <a:ext cx="8783637" cy="1782763"/>
          </a:xfrm>
          <a:prstGeom prst="rightArrow">
            <a:avLst>
              <a:gd name="adj1" fmla="val 50000"/>
              <a:gd name="adj2" fmla="val 45415"/>
            </a:avLst>
          </a:prstGeom>
          <a:solidFill>
            <a:srgbClr val="DA585E"/>
          </a:solidFill>
          <a:ln w="9525" algn="ctr">
            <a:solidFill>
              <a:schemeClr val="tx1"/>
            </a:solidFill>
            <a:round/>
            <a:headEnd/>
            <a:tailEnd/>
          </a:ln>
        </p:spPr>
        <p:txBody>
          <a:bodyPr/>
          <a:lstStyle/>
          <a:p>
            <a:endParaRPr lang="en-US" smtClean="0">
              <a:solidFill>
                <a:srgbClr val="B72930"/>
              </a:solidFill>
            </a:endParaRPr>
          </a:p>
        </p:txBody>
      </p:sp>
      <p:sp>
        <p:nvSpPr>
          <p:cNvPr id="31753" name="TextBox 4"/>
          <p:cNvSpPr txBox="1">
            <a:spLocks noChangeArrowheads="1"/>
          </p:cNvSpPr>
          <p:nvPr/>
        </p:nvSpPr>
        <p:spPr bwMode="auto">
          <a:xfrm>
            <a:off x="369888" y="2684193"/>
            <a:ext cx="1139825" cy="784830"/>
          </a:xfrm>
          <a:prstGeom prst="rect">
            <a:avLst/>
          </a:prstGeom>
          <a:noFill/>
          <a:ln w="9525">
            <a:noFill/>
            <a:miter lim="800000"/>
            <a:headEnd/>
            <a:tailEnd/>
          </a:ln>
        </p:spPr>
        <p:txBody>
          <a:bodyPr anchor="ctr">
            <a:spAutoFit/>
          </a:bodyPr>
          <a:lstStyle/>
          <a:p>
            <a:pPr algn="ctr"/>
            <a:r>
              <a:rPr lang="en-US" sz="1500" b="1" dirty="0" smtClean="0">
                <a:solidFill>
                  <a:srgbClr val="FFFFFF"/>
                </a:solidFill>
              </a:rPr>
              <a:t>Academic Projects/  Grants</a:t>
            </a:r>
          </a:p>
        </p:txBody>
      </p:sp>
      <p:sp>
        <p:nvSpPr>
          <p:cNvPr id="31754" name="TextBox 5"/>
          <p:cNvSpPr txBox="1">
            <a:spLocks noChangeArrowheads="1"/>
          </p:cNvSpPr>
          <p:nvPr/>
        </p:nvSpPr>
        <p:spPr bwMode="auto">
          <a:xfrm>
            <a:off x="1552575" y="2575751"/>
            <a:ext cx="1265238" cy="860425"/>
          </a:xfrm>
          <a:prstGeom prst="rect">
            <a:avLst/>
          </a:prstGeom>
          <a:noFill/>
          <a:ln w="9525">
            <a:noFill/>
            <a:miter lim="800000"/>
            <a:headEnd/>
            <a:tailEnd/>
          </a:ln>
        </p:spPr>
        <p:txBody>
          <a:bodyPr anchor="ctr">
            <a:spAutoFit/>
          </a:bodyPr>
          <a:lstStyle/>
          <a:p>
            <a:pPr algn="ctr"/>
            <a:r>
              <a:rPr lang="en-US" sz="1500" b="1" smtClean="0">
                <a:solidFill>
                  <a:srgbClr val="FFFFFF"/>
                </a:solidFill>
              </a:rPr>
              <a:t>Baby Seed</a:t>
            </a:r>
          </a:p>
        </p:txBody>
      </p:sp>
      <p:sp>
        <p:nvSpPr>
          <p:cNvPr id="31755" name="TextBox 6"/>
          <p:cNvSpPr txBox="1">
            <a:spLocks noChangeArrowheads="1"/>
          </p:cNvSpPr>
          <p:nvPr/>
        </p:nvSpPr>
        <p:spPr bwMode="auto">
          <a:xfrm>
            <a:off x="4340225" y="2812289"/>
            <a:ext cx="1354138" cy="554037"/>
          </a:xfrm>
          <a:prstGeom prst="rect">
            <a:avLst/>
          </a:prstGeom>
          <a:noFill/>
          <a:ln w="9525">
            <a:noFill/>
            <a:miter lim="800000"/>
            <a:headEnd/>
            <a:tailEnd/>
          </a:ln>
        </p:spPr>
        <p:txBody>
          <a:bodyPr anchor="ctr">
            <a:spAutoFit/>
          </a:bodyPr>
          <a:lstStyle/>
          <a:p>
            <a:pPr algn="ctr"/>
            <a:r>
              <a:rPr lang="en-US" sz="1500" b="1" smtClean="0">
                <a:solidFill>
                  <a:srgbClr val="FFFFFF"/>
                </a:solidFill>
              </a:rPr>
              <a:t>Kamin/</a:t>
            </a:r>
          </a:p>
          <a:p>
            <a:pPr algn="ctr"/>
            <a:r>
              <a:rPr lang="en-US" sz="1500" b="1" smtClean="0">
                <a:solidFill>
                  <a:srgbClr val="FFFFFF"/>
                </a:solidFill>
              </a:rPr>
              <a:t>Nofar</a:t>
            </a:r>
          </a:p>
        </p:txBody>
      </p:sp>
      <p:sp>
        <p:nvSpPr>
          <p:cNvPr id="31756" name="TextBox 7"/>
          <p:cNvSpPr txBox="1">
            <a:spLocks noChangeArrowheads="1"/>
          </p:cNvSpPr>
          <p:nvPr/>
        </p:nvSpPr>
        <p:spPr bwMode="auto">
          <a:xfrm>
            <a:off x="5540375" y="2798001"/>
            <a:ext cx="1276350" cy="554038"/>
          </a:xfrm>
          <a:prstGeom prst="rect">
            <a:avLst/>
          </a:prstGeom>
          <a:noFill/>
          <a:ln w="9525">
            <a:noFill/>
            <a:miter lim="800000"/>
            <a:headEnd/>
            <a:tailEnd/>
          </a:ln>
        </p:spPr>
        <p:txBody>
          <a:bodyPr anchor="ctr">
            <a:spAutoFit/>
          </a:bodyPr>
          <a:lstStyle/>
          <a:p>
            <a:pPr algn="ctr"/>
            <a:r>
              <a:rPr lang="en-US" sz="1500" b="1" smtClean="0">
                <a:solidFill>
                  <a:srgbClr val="FFFFFF"/>
                </a:solidFill>
              </a:rPr>
              <a:t>Magneton, Incubators</a:t>
            </a:r>
          </a:p>
        </p:txBody>
      </p:sp>
      <p:sp>
        <p:nvSpPr>
          <p:cNvPr id="31757" name="TextBox 8"/>
          <p:cNvSpPr txBox="1">
            <a:spLocks noChangeArrowheads="1"/>
          </p:cNvSpPr>
          <p:nvPr/>
        </p:nvSpPr>
        <p:spPr bwMode="auto">
          <a:xfrm>
            <a:off x="6770688" y="2799589"/>
            <a:ext cx="1557337" cy="554037"/>
          </a:xfrm>
          <a:prstGeom prst="rect">
            <a:avLst/>
          </a:prstGeom>
          <a:noFill/>
          <a:ln w="9525">
            <a:noFill/>
            <a:miter lim="800000"/>
            <a:headEnd/>
            <a:tailEnd/>
          </a:ln>
        </p:spPr>
        <p:txBody>
          <a:bodyPr anchor="ctr">
            <a:spAutoFit/>
          </a:bodyPr>
          <a:lstStyle/>
          <a:p>
            <a:pPr algn="ctr"/>
            <a:r>
              <a:rPr lang="en-US" sz="1500" b="1" smtClean="0">
                <a:solidFill>
                  <a:srgbClr val="FFFFFF"/>
                </a:solidFill>
              </a:rPr>
              <a:t>Independent Companies</a:t>
            </a:r>
          </a:p>
        </p:txBody>
      </p:sp>
      <p:sp>
        <p:nvSpPr>
          <p:cNvPr id="31758" name="Left Brace 9"/>
          <p:cNvSpPr>
            <a:spLocks/>
          </p:cNvSpPr>
          <p:nvPr/>
        </p:nvSpPr>
        <p:spPr bwMode="auto">
          <a:xfrm rot="5400000">
            <a:off x="3910013" y="-357949"/>
            <a:ext cx="649288" cy="5049837"/>
          </a:xfrm>
          <a:prstGeom prst="leftBrace">
            <a:avLst>
              <a:gd name="adj1" fmla="val 26897"/>
              <a:gd name="adj2" fmla="val 50000"/>
            </a:avLst>
          </a:prstGeom>
          <a:noFill/>
          <a:ln w="28575" algn="ctr">
            <a:solidFill>
              <a:schemeClr val="tx1"/>
            </a:solidFill>
            <a:round/>
            <a:headEnd/>
            <a:tailEnd/>
          </a:ln>
        </p:spPr>
        <p:txBody>
          <a:bodyPr/>
          <a:lstStyle/>
          <a:p>
            <a:endParaRPr lang="en-US" smtClean="0">
              <a:solidFill>
                <a:srgbClr val="B72930"/>
              </a:solidFill>
            </a:endParaRPr>
          </a:p>
        </p:txBody>
      </p:sp>
      <p:cxnSp>
        <p:nvCxnSpPr>
          <p:cNvPr id="31759" name="Straight Connector 13"/>
          <p:cNvCxnSpPr>
            <a:cxnSpLocks noChangeShapeType="1"/>
          </p:cNvCxnSpPr>
          <p:nvPr/>
        </p:nvCxnSpPr>
        <p:spPr bwMode="auto">
          <a:xfrm rot="5400000">
            <a:off x="1151732" y="3062320"/>
            <a:ext cx="1116012" cy="0"/>
          </a:xfrm>
          <a:prstGeom prst="line">
            <a:avLst/>
          </a:prstGeom>
          <a:noFill/>
          <a:ln w="28575" algn="ctr">
            <a:solidFill>
              <a:schemeClr val="tx1"/>
            </a:solidFill>
            <a:prstDash val="dash"/>
            <a:round/>
            <a:headEnd/>
            <a:tailEnd/>
          </a:ln>
        </p:spPr>
      </p:cxnSp>
      <p:cxnSp>
        <p:nvCxnSpPr>
          <p:cNvPr id="31760" name="Straight Connector 14"/>
          <p:cNvCxnSpPr>
            <a:cxnSpLocks noChangeShapeType="1"/>
          </p:cNvCxnSpPr>
          <p:nvPr/>
        </p:nvCxnSpPr>
        <p:spPr bwMode="auto">
          <a:xfrm rot="5400000">
            <a:off x="6201569" y="3062320"/>
            <a:ext cx="1116012" cy="0"/>
          </a:xfrm>
          <a:prstGeom prst="line">
            <a:avLst/>
          </a:prstGeom>
          <a:noFill/>
          <a:ln w="28575" algn="ctr">
            <a:solidFill>
              <a:schemeClr val="tx1"/>
            </a:solidFill>
            <a:prstDash val="dash"/>
            <a:round/>
            <a:headEnd/>
            <a:tailEnd/>
          </a:ln>
        </p:spPr>
      </p:cxnSp>
      <p:sp>
        <p:nvSpPr>
          <p:cNvPr id="31762" name="TextBox 20"/>
          <p:cNvSpPr txBox="1">
            <a:spLocks noChangeArrowheads="1"/>
          </p:cNvSpPr>
          <p:nvPr/>
        </p:nvSpPr>
        <p:spPr bwMode="auto">
          <a:xfrm>
            <a:off x="2813050" y="2742439"/>
            <a:ext cx="1657350" cy="668337"/>
          </a:xfrm>
          <a:prstGeom prst="rect">
            <a:avLst/>
          </a:prstGeom>
          <a:noFill/>
          <a:ln w="9525">
            <a:noFill/>
            <a:miter lim="800000"/>
            <a:headEnd/>
            <a:tailEnd/>
          </a:ln>
        </p:spPr>
        <p:txBody>
          <a:bodyPr anchor="ctr">
            <a:spAutoFit/>
          </a:bodyPr>
          <a:lstStyle/>
          <a:p>
            <a:pPr algn="ctr">
              <a:lnSpc>
                <a:spcPts val="1500"/>
              </a:lnSpc>
            </a:pPr>
            <a:r>
              <a:rPr lang="en-US" sz="1500" b="1" smtClean="0">
                <a:solidFill>
                  <a:srgbClr val="FFFFFF"/>
                </a:solidFill>
              </a:rPr>
              <a:t>Extensive Long Term Collaboration</a:t>
            </a:r>
          </a:p>
        </p:txBody>
      </p:sp>
      <p:sp>
        <p:nvSpPr>
          <p:cNvPr id="31763" name="TextBox 24"/>
          <p:cNvSpPr txBox="1">
            <a:spLocks noChangeArrowheads="1"/>
          </p:cNvSpPr>
          <p:nvPr/>
        </p:nvSpPr>
        <p:spPr bwMode="auto">
          <a:xfrm>
            <a:off x="1574123" y="3730595"/>
            <a:ext cx="1328737" cy="1323439"/>
          </a:xfrm>
          <a:prstGeom prst="rect">
            <a:avLst/>
          </a:prstGeom>
          <a:noFill/>
          <a:ln w="9525">
            <a:noFill/>
            <a:miter lim="800000"/>
            <a:headEnd/>
            <a:tailEnd/>
          </a:ln>
        </p:spPr>
        <p:txBody>
          <a:bodyPr anchor="ctr">
            <a:spAutoFit/>
          </a:bodyPr>
          <a:lstStyle/>
          <a:p>
            <a:pPr algn="ctr" rtl="0"/>
            <a:r>
              <a:rPr lang="en-US" sz="1600" dirty="0" smtClean="0">
                <a:solidFill>
                  <a:schemeClr val="tx2"/>
                </a:solidFill>
              </a:rPr>
              <a:t>75 projects approved for Yissum’s internal  program</a:t>
            </a:r>
          </a:p>
        </p:txBody>
      </p:sp>
      <p:sp>
        <p:nvSpPr>
          <p:cNvPr id="31765" name="TextBox 26"/>
          <p:cNvSpPr txBox="1">
            <a:spLocks noChangeArrowheads="1"/>
          </p:cNvSpPr>
          <p:nvPr/>
        </p:nvSpPr>
        <p:spPr bwMode="auto">
          <a:xfrm>
            <a:off x="4538663" y="3662255"/>
            <a:ext cx="1928812" cy="830997"/>
          </a:xfrm>
          <a:prstGeom prst="rect">
            <a:avLst/>
          </a:prstGeom>
          <a:noFill/>
          <a:ln w="9525">
            <a:noFill/>
            <a:miter lim="800000"/>
            <a:headEnd/>
            <a:tailEnd/>
          </a:ln>
        </p:spPr>
        <p:txBody>
          <a:bodyPr anchor="ctr">
            <a:spAutoFit/>
          </a:bodyPr>
          <a:lstStyle/>
          <a:p>
            <a:pPr algn="ctr"/>
            <a:r>
              <a:rPr lang="en-US" sz="1600" dirty="0" smtClean="0">
                <a:solidFill>
                  <a:schemeClr val="tx2"/>
                </a:solidFill>
              </a:rPr>
              <a:t>Funding through the Office of the Chief Scientist</a:t>
            </a:r>
          </a:p>
        </p:txBody>
      </p:sp>
      <p:sp>
        <p:nvSpPr>
          <p:cNvPr id="31766" name="TextBox 39"/>
          <p:cNvSpPr txBox="1">
            <a:spLocks noChangeArrowheads="1"/>
          </p:cNvSpPr>
          <p:nvPr/>
        </p:nvSpPr>
        <p:spPr bwMode="auto">
          <a:xfrm>
            <a:off x="2410202" y="1336039"/>
            <a:ext cx="3511550" cy="369332"/>
          </a:xfrm>
          <a:prstGeom prst="rect">
            <a:avLst/>
          </a:prstGeom>
          <a:noFill/>
          <a:ln w="9525">
            <a:noFill/>
            <a:miter lim="800000"/>
            <a:headEnd/>
            <a:tailEnd/>
          </a:ln>
        </p:spPr>
        <p:txBody>
          <a:bodyPr anchor="ctr">
            <a:spAutoFit/>
          </a:bodyPr>
          <a:lstStyle/>
          <a:p>
            <a:pPr algn="ctr"/>
            <a:r>
              <a:rPr lang="en-US" b="1" dirty="0" smtClean="0">
                <a:solidFill>
                  <a:srgbClr val="000000"/>
                </a:solidFill>
              </a:rPr>
              <a:t>Financial Gaps</a:t>
            </a:r>
          </a:p>
        </p:txBody>
      </p:sp>
      <p:sp>
        <p:nvSpPr>
          <p:cNvPr id="31770" name="Slide Number Placeholder 28"/>
          <p:cNvSpPr>
            <a:spLocks noGrp="1"/>
          </p:cNvSpPr>
          <p:nvPr>
            <p:ph type="sldNum" sz="quarter" idx="10"/>
          </p:nvPr>
        </p:nvSpPr>
        <p:spPr>
          <a:xfrm>
            <a:off x="0" y="6141209"/>
            <a:ext cx="465138" cy="300037"/>
          </a:xfrm>
          <a:noFill/>
        </p:spPr>
        <p:txBody>
          <a:bodyPr/>
          <a:lstStyle/>
          <a:p>
            <a:fld id="{1241CA91-331C-4DA8-B2D5-B8D57A64EBCD}" type="slidenum">
              <a:rPr lang="he-IL" smtClean="0">
                <a:solidFill>
                  <a:srgbClr val="000000"/>
                </a:solidFill>
              </a:rPr>
              <a:pPr/>
              <a:t>40</a:t>
            </a:fld>
            <a:endParaRPr lang="en-US" smtClean="0">
              <a:solidFill>
                <a:srgbClr val="000000"/>
              </a:solidFill>
            </a:endParaRPr>
          </a:p>
        </p:txBody>
      </p:sp>
      <p:cxnSp>
        <p:nvCxnSpPr>
          <p:cNvPr id="31772" name="Straight Arrow Connector 29"/>
          <p:cNvCxnSpPr>
            <a:cxnSpLocks noChangeShapeType="1"/>
          </p:cNvCxnSpPr>
          <p:nvPr/>
        </p:nvCxnSpPr>
        <p:spPr bwMode="auto">
          <a:xfrm rot="5400000">
            <a:off x="838200" y="3680651"/>
            <a:ext cx="249238" cy="14288"/>
          </a:xfrm>
          <a:prstGeom prst="straightConnector1">
            <a:avLst/>
          </a:prstGeom>
          <a:noFill/>
          <a:ln w="22225" algn="ctr">
            <a:solidFill>
              <a:schemeClr val="tx1"/>
            </a:solidFill>
            <a:round/>
            <a:headEnd/>
            <a:tailEnd type="arrow" w="med" len="med"/>
          </a:ln>
        </p:spPr>
      </p:cxnSp>
      <p:sp>
        <p:nvSpPr>
          <p:cNvPr id="29" name="32-Point Star 29"/>
          <p:cNvSpPr>
            <a:spLocks noChangeArrowheads="1"/>
          </p:cNvSpPr>
          <p:nvPr/>
        </p:nvSpPr>
        <p:spPr bwMode="auto">
          <a:xfrm>
            <a:off x="6435693" y="4291794"/>
            <a:ext cx="2144069" cy="2090737"/>
          </a:xfrm>
          <a:prstGeom prst="star32">
            <a:avLst>
              <a:gd name="adj" fmla="val 37500"/>
            </a:avLst>
          </a:prstGeom>
          <a:solidFill>
            <a:srgbClr val="FFFF00"/>
          </a:solidFill>
          <a:ln w="9525" algn="ctr">
            <a:solidFill>
              <a:schemeClr val="tx1"/>
            </a:solidFill>
            <a:round/>
            <a:headEnd/>
            <a:tailEnd/>
          </a:ln>
        </p:spPr>
        <p:txBody>
          <a:bodyPr/>
          <a:lstStyle/>
          <a:p>
            <a:endParaRPr lang="en-US">
              <a:solidFill>
                <a:srgbClr val="B72930"/>
              </a:solidFill>
            </a:endParaRPr>
          </a:p>
        </p:txBody>
      </p:sp>
      <p:sp>
        <p:nvSpPr>
          <p:cNvPr id="30" name="TextBox 30"/>
          <p:cNvSpPr txBox="1">
            <a:spLocks noChangeArrowheads="1"/>
          </p:cNvSpPr>
          <p:nvPr/>
        </p:nvSpPr>
        <p:spPr bwMode="auto">
          <a:xfrm>
            <a:off x="6757381" y="5039788"/>
            <a:ext cx="1471613" cy="584775"/>
          </a:xfrm>
          <a:prstGeom prst="rect">
            <a:avLst/>
          </a:prstGeom>
          <a:noFill/>
          <a:ln w="9525">
            <a:noFill/>
            <a:miter lim="800000"/>
            <a:headEnd/>
            <a:tailEnd/>
          </a:ln>
        </p:spPr>
        <p:txBody>
          <a:bodyPr>
            <a:spAutoFit/>
          </a:bodyPr>
          <a:lstStyle/>
          <a:p>
            <a:pPr algn="ctr"/>
            <a:r>
              <a:rPr lang="en-US" sz="1600" b="1" dirty="0" smtClean="0">
                <a:solidFill>
                  <a:srgbClr val="B72930"/>
                </a:solidFill>
              </a:rPr>
              <a:t>Integra Holdings</a:t>
            </a:r>
            <a:endParaRPr lang="en-US" sz="1600" b="1" dirty="0">
              <a:solidFill>
                <a:srgbClr val="B72930"/>
              </a:solidFill>
            </a:endParaRPr>
          </a:p>
        </p:txBody>
      </p:sp>
      <p:sp>
        <p:nvSpPr>
          <p:cNvPr id="34" name="Left Arrow 33"/>
          <p:cNvSpPr/>
          <p:nvPr/>
        </p:nvSpPr>
        <p:spPr bwMode="auto">
          <a:xfrm rot="720804">
            <a:off x="2636597" y="5089016"/>
            <a:ext cx="3736786" cy="185895"/>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B72930"/>
              </a:solidFill>
            </a:endParaRPr>
          </a:p>
        </p:txBody>
      </p:sp>
      <p:sp>
        <p:nvSpPr>
          <p:cNvPr id="36" name="Left Arrow 35"/>
          <p:cNvSpPr/>
          <p:nvPr/>
        </p:nvSpPr>
        <p:spPr bwMode="auto">
          <a:xfrm rot="5400000">
            <a:off x="7216515" y="3872735"/>
            <a:ext cx="514309" cy="175487"/>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B72930"/>
              </a:solidFill>
            </a:endParaRPr>
          </a:p>
        </p:txBody>
      </p:sp>
      <p:sp>
        <p:nvSpPr>
          <p:cNvPr id="31" name="TextBox 24"/>
          <p:cNvSpPr txBox="1">
            <a:spLocks noChangeArrowheads="1"/>
          </p:cNvSpPr>
          <p:nvPr/>
        </p:nvSpPr>
        <p:spPr bwMode="auto">
          <a:xfrm>
            <a:off x="203609" y="3775419"/>
            <a:ext cx="1467293" cy="1815882"/>
          </a:xfrm>
          <a:prstGeom prst="rect">
            <a:avLst/>
          </a:prstGeom>
          <a:noFill/>
          <a:ln w="9525">
            <a:noFill/>
            <a:miter lim="800000"/>
            <a:headEnd/>
            <a:tailEnd/>
          </a:ln>
        </p:spPr>
        <p:txBody>
          <a:bodyPr wrap="square" anchor="ctr">
            <a:spAutoFit/>
          </a:bodyPr>
          <a:lstStyle/>
          <a:p>
            <a:pPr algn="ctr" rtl="0"/>
            <a:r>
              <a:rPr lang="en-US" sz="1600" b="1" dirty="0" smtClean="0">
                <a:solidFill>
                  <a:schemeClr val="tx2"/>
                </a:solidFill>
              </a:rPr>
              <a:t>HUJI Projects</a:t>
            </a:r>
          </a:p>
          <a:p>
            <a:pPr algn="ctr" rtl="0"/>
            <a:r>
              <a:rPr lang="en-US" sz="1600" b="1" dirty="0" smtClean="0">
                <a:solidFill>
                  <a:schemeClr val="tx2"/>
                </a:solidFill>
              </a:rPr>
              <a:t> </a:t>
            </a:r>
            <a:r>
              <a:rPr lang="en-US" sz="1600" b="1" dirty="0" smtClean="0">
                <a:solidFill>
                  <a:srgbClr val="FF0000"/>
                </a:solidFill>
              </a:rPr>
              <a:t>+ New! </a:t>
            </a:r>
            <a:r>
              <a:rPr lang="en-US" sz="1600" dirty="0" smtClean="0">
                <a:solidFill>
                  <a:schemeClr val="tx2"/>
                </a:solidFill>
              </a:rPr>
              <a:t>Collaboration with Shaare  Zedek Hospital</a:t>
            </a:r>
          </a:p>
        </p:txBody>
      </p:sp>
      <p:pic>
        <p:nvPicPr>
          <p:cNvPr id="33" name="Picture 2" descr="http://chattahbox.com/images/2009/05/roche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62744" y="3683635"/>
            <a:ext cx="787336" cy="45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8" descr="http://www.pycomall.com/images/P/p-18606.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l="6664" t="20418" r="9158" b="16537"/>
          <a:stretch>
            <a:fillRect/>
          </a:stretch>
        </p:blipFill>
        <p:spPr bwMode="auto">
          <a:xfrm>
            <a:off x="3074099" y="3775329"/>
            <a:ext cx="754189" cy="563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2" descr="http://www.j-rubin.co.il/editorpics/PHILIP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305" y="4120388"/>
            <a:ext cx="803796" cy="207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4" descr="http://upload.wikimedia.org/wikipedia/commons/3/30/Google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87256" y="4285869"/>
            <a:ext cx="761183" cy="2617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10" descr="http://t2.gstatic.com/images?q=tbn:ANd9GcT7LmUozr3jIc9AoIvsaU_4fSmlRErqa9ncZgP57-uLyojnBTrh6vu-WW5RX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06279" y="4324160"/>
            <a:ext cx="395052" cy="394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Left Arrow 41"/>
          <p:cNvSpPr/>
          <p:nvPr/>
        </p:nvSpPr>
        <p:spPr bwMode="auto">
          <a:xfrm rot="1794588">
            <a:off x="6078732" y="4526176"/>
            <a:ext cx="514309" cy="175487"/>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B7293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ctrTitle"/>
          </p:nvPr>
        </p:nvSpPr>
        <p:spPr>
          <a:xfrm>
            <a:off x="3279276" y="2201500"/>
            <a:ext cx="5314950" cy="1011963"/>
          </a:xfrm>
        </p:spPr>
        <p:txBody>
          <a:bodyPr/>
          <a:lstStyle/>
          <a:p>
            <a:pPr eaLnBrk="1" hangingPunct="1"/>
            <a:r>
              <a:rPr lang="en-US" sz="2500" dirty="0" smtClean="0"/>
              <a:t/>
            </a:r>
            <a:br>
              <a:rPr lang="en-US" sz="2500" dirty="0" smtClean="0"/>
            </a:br>
            <a:r>
              <a:rPr lang="en-US" sz="3600" dirty="0" smtClean="0">
                <a:latin typeface="Gill Sans Ultra Bold" pitchFamily="34" charset="0"/>
              </a:rPr>
              <a:t>Gracias </a:t>
            </a:r>
            <a:r>
              <a:rPr lang="en-US" sz="3600" dirty="0" err="1" smtClean="0">
                <a:latin typeface="Gill Sans Ultra Bold" pitchFamily="34" charset="0"/>
              </a:rPr>
              <a:t>por</a:t>
            </a:r>
            <a:r>
              <a:rPr lang="en-US" sz="3600" dirty="0" smtClean="0">
                <a:latin typeface="Gill Sans Ultra Bold" pitchFamily="34" charset="0"/>
              </a:rPr>
              <a:t> la </a:t>
            </a:r>
            <a:r>
              <a:rPr lang="en-US" sz="3600" dirty="0" err="1" smtClean="0">
                <a:latin typeface="Gill Sans Ultra Bold" pitchFamily="34" charset="0"/>
              </a:rPr>
              <a:t>Atención</a:t>
            </a:r>
            <a:r>
              <a:rPr lang="en-US" sz="3600" dirty="0" smtClean="0">
                <a:latin typeface="Gill Sans Ultra Bold" pitchFamily="34" charset="0"/>
              </a:rPr>
              <a:t/>
            </a:r>
            <a:br>
              <a:rPr lang="en-US" sz="3600" dirty="0" smtClean="0">
                <a:latin typeface="Gill Sans Ultra Bold" pitchFamily="34" charset="0"/>
              </a:rPr>
            </a:br>
            <a:r>
              <a:rPr lang="en-US" sz="3600" dirty="0" smtClean="0">
                <a:latin typeface="Gill Sans Ultra Bold" pitchFamily="34" charset="0"/>
              </a:rPr>
              <a:t/>
            </a:r>
            <a:br>
              <a:rPr lang="en-US" sz="3600" dirty="0" smtClean="0">
                <a:latin typeface="Gill Sans Ultra Bold" pitchFamily="34" charset="0"/>
              </a:rPr>
            </a:br>
            <a:r>
              <a:rPr lang="en-US" sz="2500" dirty="0" smtClean="0"/>
              <a:t>Gustavo Fuchs</a:t>
            </a:r>
          </a:p>
        </p:txBody>
      </p:sp>
      <p:sp>
        <p:nvSpPr>
          <p:cNvPr id="57347" name="Rectangle 7"/>
          <p:cNvSpPr>
            <a:spLocks noGrp="1" noChangeArrowheads="1"/>
          </p:cNvSpPr>
          <p:nvPr>
            <p:ph type="subTitle" idx="1"/>
          </p:nvPr>
        </p:nvSpPr>
        <p:spPr>
          <a:xfrm>
            <a:off x="3292339" y="3555543"/>
            <a:ext cx="5314950" cy="755197"/>
          </a:xfrm>
        </p:spPr>
        <p:txBody>
          <a:bodyPr/>
          <a:lstStyle/>
          <a:p>
            <a:pPr eaLnBrk="1" hangingPunct="1">
              <a:spcBef>
                <a:spcPts val="0"/>
              </a:spcBef>
            </a:pPr>
            <a:r>
              <a:rPr lang="en-US" dirty="0" smtClean="0"/>
              <a:t>gustavo@yissum.co.il</a:t>
            </a:r>
          </a:p>
          <a:p>
            <a:pPr eaLnBrk="1" hangingPunct="1">
              <a:spcBef>
                <a:spcPts val="0"/>
              </a:spcBef>
            </a:pPr>
            <a:r>
              <a:rPr lang="en-US" dirty="0" smtClean="0"/>
              <a:t>gustavo.fuchs@gmail.com</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93738" y="47625"/>
            <a:ext cx="8450262" cy="763588"/>
          </a:xfrm>
        </p:spPr>
        <p:txBody>
          <a:bodyPr/>
          <a:lstStyle/>
          <a:p>
            <a:r>
              <a:rPr lang="en-US" sz="2800" dirty="0" err="1" smtClean="0"/>
              <a:t>Yissum’s</a:t>
            </a:r>
            <a:r>
              <a:rPr lang="en-US" sz="2800" dirty="0" smtClean="0"/>
              <a:t> Mandate  </a:t>
            </a:r>
            <a:r>
              <a:rPr lang="en-US" sz="2000" dirty="0" smtClean="0"/>
              <a:t>(From HUJI’s Management Rules)</a:t>
            </a:r>
          </a:p>
        </p:txBody>
      </p:sp>
      <p:sp>
        <p:nvSpPr>
          <p:cNvPr id="19459" name="Content Placeholder 2"/>
          <p:cNvSpPr>
            <a:spLocks noGrp="1"/>
          </p:cNvSpPr>
          <p:nvPr>
            <p:ph idx="1"/>
          </p:nvPr>
        </p:nvSpPr>
        <p:spPr>
          <a:xfrm>
            <a:off x="414338" y="1047750"/>
            <a:ext cx="8115708" cy="5276850"/>
          </a:xfrm>
        </p:spPr>
        <p:txBody>
          <a:bodyPr/>
          <a:lstStyle/>
          <a:p>
            <a:pPr>
              <a:spcBef>
                <a:spcPts val="600"/>
              </a:spcBef>
            </a:pPr>
            <a:r>
              <a:rPr lang="en-US" sz="2400" dirty="0" smtClean="0"/>
              <a:t>The Agreement allows </a:t>
            </a:r>
            <a:r>
              <a:rPr lang="en-US" sz="2400" dirty="0" err="1" smtClean="0"/>
              <a:t>Yissum</a:t>
            </a:r>
            <a:r>
              <a:rPr lang="en-US" sz="2400" dirty="0" smtClean="0"/>
              <a:t> to:</a:t>
            </a:r>
          </a:p>
          <a:p>
            <a:pPr>
              <a:spcBef>
                <a:spcPts val="600"/>
              </a:spcBef>
            </a:pPr>
            <a:endParaRPr lang="en-US" sz="1200" dirty="0" smtClean="0"/>
          </a:p>
          <a:p>
            <a:pPr lvl="1" algn="just">
              <a:spcBef>
                <a:spcPts val="0"/>
              </a:spcBef>
            </a:pPr>
            <a:r>
              <a:rPr lang="en-US" sz="2200" b="1" dirty="0" smtClean="0">
                <a:solidFill>
                  <a:srgbClr val="A91F22"/>
                </a:solidFill>
              </a:rPr>
              <a:t>Be the University’s proxy </a:t>
            </a:r>
            <a:r>
              <a:rPr lang="en-US" sz="2200" dirty="0" smtClean="0"/>
              <a:t>in dealing with inventions, patent submissions and their exploitation,</a:t>
            </a:r>
          </a:p>
          <a:p>
            <a:pPr lvl="1" algn="just">
              <a:spcBef>
                <a:spcPts val="0"/>
              </a:spcBef>
            </a:pPr>
            <a:endParaRPr lang="en-US" sz="800" dirty="0" smtClean="0"/>
          </a:p>
          <a:p>
            <a:pPr lvl="1" algn="just">
              <a:spcBef>
                <a:spcPts val="0"/>
              </a:spcBef>
            </a:pPr>
            <a:r>
              <a:rPr lang="en-US" sz="2200" b="1" dirty="0" smtClean="0">
                <a:solidFill>
                  <a:srgbClr val="A91F22"/>
                </a:solidFill>
              </a:rPr>
              <a:t>Represent the University </a:t>
            </a:r>
            <a:r>
              <a:rPr lang="en-US" sz="2200" dirty="0" smtClean="0"/>
              <a:t>in anything related to industrial and commercial exploitation of results arising from the University’s research,</a:t>
            </a:r>
          </a:p>
          <a:p>
            <a:pPr lvl="1" algn="just">
              <a:spcBef>
                <a:spcPts val="0"/>
              </a:spcBef>
            </a:pPr>
            <a:endParaRPr lang="en-US" sz="800" dirty="0" smtClean="0"/>
          </a:p>
          <a:p>
            <a:pPr lvl="1" algn="just">
              <a:spcBef>
                <a:spcPts val="0"/>
              </a:spcBef>
            </a:pPr>
            <a:r>
              <a:rPr lang="en-US" sz="2200" b="1" dirty="0" smtClean="0">
                <a:solidFill>
                  <a:srgbClr val="A91F22"/>
                </a:solidFill>
              </a:rPr>
              <a:t>Initiate communication </a:t>
            </a:r>
            <a:r>
              <a:rPr lang="en-US" sz="2200" dirty="0" smtClean="0"/>
              <a:t>between university employees and members of the economic or industrial community for the purpose of supporting research that is being done at the university and their commercial achievement  </a:t>
            </a:r>
          </a:p>
          <a:p>
            <a:pPr lvl="1" algn="just">
              <a:spcBef>
                <a:spcPts val="0"/>
              </a:spcBef>
            </a:pPr>
            <a:endParaRPr lang="en-US" sz="800" dirty="0" smtClean="0"/>
          </a:p>
          <a:p>
            <a:pPr lvl="1" algn="just">
              <a:spcBef>
                <a:spcPts val="0"/>
              </a:spcBef>
            </a:pPr>
            <a:r>
              <a:rPr lang="en-US" sz="2200" dirty="0" smtClean="0"/>
              <a:t> </a:t>
            </a:r>
            <a:r>
              <a:rPr lang="en-US" sz="2200" b="1" dirty="0" smtClean="0">
                <a:solidFill>
                  <a:srgbClr val="A91F22"/>
                </a:solidFill>
              </a:rPr>
              <a:t>Initiate economic cooperation </a:t>
            </a:r>
            <a:r>
              <a:rPr lang="en-US" sz="2200" dirty="0" smtClean="0"/>
              <a:t>with entrepreneurs</a:t>
            </a:r>
          </a:p>
          <a:p>
            <a:pPr lvl="1" algn="just">
              <a:spcBef>
                <a:spcPts val="0"/>
              </a:spcBef>
            </a:pPr>
            <a:endParaRPr lang="en-US" sz="800" dirty="0" smtClean="0"/>
          </a:p>
          <a:p>
            <a:pPr lvl="1" algn="just">
              <a:spcBef>
                <a:spcPts val="0"/>
              </a:spcBef>
              <a:buNone/>
            </a:pPr>
            <a:endParaRPr lang="en-US" sz="800" dirty="0" smtClean="0"/>
          </a:p>
        </p:txBody>
      </p:sp>
      <p:sp>
        <p:nvSpPr>
          <p:cNvPr id="19460" name="Slide Number Placeholder 3"/>
          <p:cNvSpPr>
            <a:spLocks noGrp="1"/>
          </p:cNvSpPr>
          <p:nvPr>
            <p:ph type="sldNum" sz="quarter" idx="10"/>
          </p:nvPr>
        </p:nvSpPr>
        <p:spPr>
          <a:noFill/>
        </p:spPr>
        <p:txBody>
          <a:bodyPr/>
          <a:lstStyle/>
          <a:p>
            <a:fld id="{CD91E34B-7434-483E-A96F-4C1459B123BB}" type="slidenum">
              <a:rPr lang="he-IL" smtClean="0">
                <a:latin typeface="Arial" pitchFamily="34" charset="0"/>
                <a:cs typeface="Arial" pitchFamily="34" charset="0"/>
              </a:rPr>
              <a:pPr/>
              <a:t>5</a:t>
            </a:fld>
            <a:endParaRPr lang="en-US" smtClean="0">
              <a:latin typeface="Arial" pitchFamily="34" charset="0"/>
              <a:cs typeface="Arial" pitchFamily="34" charset="0"/>
            </a:endParaRPr>
          </a:p>
        </p:txBody>
      </p:sp>
      <p:sp>
        <p:nvSpPr>
          <p:cNvPr id="5" name="Rounded Rectangle 4"/>
          <p:cNvSpPr/>
          <p:nvPr/>
        </p:nvSpPr>
        <p:spPr bwMode="auto">
          <a:xfrm>
            <a:off x="875212" y="5656218"/>
            <a:ext cx="7720148" cy="57476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lvl="1" algn="ctr" rtl="0"/>
            <a:r>
              <a:rPr lang="en-US" sz="2400" b="1" dirty="0" err="1" smtClean="0">
                <a:solidFill>
                  <a:schemeClr val="bg1"/>
                </a:solidFill>
              </a:rPr>
              <a:t>Yissum</a:t>
            </a:r>
            <a:r>
              <a:rPr lang="en-US" sz="2400" b="1" dirty="0" smtClean="0">
                <a:solidFill>
                  <a:schemeClr val="bg1"/>
                </a:solidFill>
              </a:rPr>
              <a:t> owns all IP invented by HUJI researchers  </a:t>
            </a:r>
          </a:p>
          <a:p>
            <a:pPr marL="0" marR="0" indent="0" algn="ctr" defTabSz="914400" rtl="0" eaLnBrk="1" fontAlgn="base" latinLnBrk="0" hangingPunct="1">
              <a:lnSpc>
                <a:spcPct val="100000"/>
              </a:lnSpc>
              <a:spcBef>
                <a:spcPct val="0"/>
              </a:spcBef>
              <a:spcAft>
                <a:spcPct val="0"/>
              </a:spcAft>
              <a:buClrTx/>
              <a:buSzTx/>
              <a:buFontTx/>
              <a:buNone/>
              <a:tabLst/>
            </a:pPr>
            <a:endParaRPr kumimoji="0" lang="he-IL" sz="24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xfrm>
            <a:off x="480646" y="6819223"/>
            <a:ext cx="465138" cy="300037"/>
          </a:xfrm>
          <a:noFill/>
        </p:spPr>
        <p:txBody>
          <a:bodyPr/>
          <a:lstStyle/>
          <a:p>
            <a:fld id="{3C7D3695-FC89-4C3C-B3A1-FD5D7A492156}" type="slidenum">
              <a:rPr lang="he-IL" smtClean="0"/>
              <a:pPr/>
              <a:t>6</a:t>
            </a:fld>
            <a:endParaRPr lang="en-US" smtClean="0"/>
          </a:p>
        </p:txBody>
      </p:sp>
      <p:sp>
        <p:nvSpPr>
          <p:cNvPr id="13315" name="Rectangle 24"/>
          <p:cNvSpPr>
            <a:spLocks noGrp="1" noChangeArrowheads="1"/>
          </p:cNvSpPr>
          <p:nvPr>
            <p:ph type="title" idx="4294967295"/>
          </p:nvPr>
        </p:nvSpPr>
        <p:spPr/>
        <p:txBody>
          <a:bodyPr/>
          <a:lstStyle/>
          <a:p>
            <a:pPr eaLnBrk="1" hangingPunct="1"/>
            <a:r>
              <a:rPr lang="en-US" smtClean="0"/>
              <a:t>Yissum’s Business Model</a:t>
            </a:r>
          </a:p>
        </p:txBody>
      </p:sp>
      <p:pic>
        <p:nvPicPr>
          <p:cNvPr id="13316" name="Picture 61" descr="BOX-04"/>
          <p:cNvPicPr>
            <a:picLocks noChangeAspect="1" noChangeArrowheads="1"/>
          </p:cNvPicPr>
          <p:nvPr/>
        </p:nvPicPr>
        <p:blipFill>
          <a:blip r:embed="rId3" cstate="print"/>
          <a:srcRect/>
          <a:stretch>
            <a:fillRect/>
          </a:stretch>
        </p:blipFill>
        <p:spPr bwMode="auto">
          <a:xfrm>
            <a:off x="909686" y="4945973"/>
            <a:ext cx="1903412" cy="935037"/>
          </a:xfrm>
          <a:prstGeom prst="rect">
            <a:avLst/>
          </a:prstGeom>
          <a:noFill/>
          <a:ln w="9525">
            <a:noFill/>
            <a:miter lim="800000"/>
            <a:headEnd/>
            <a:tailEnd/>
          </a:ln>
        </p:spPr>
      </p:pic>
      <p:pic>
        <p:nvPicPr>
          <p:cNvPr id="13317" name="Picture 60" descr="BOX-04"/>
          <p:cNvPicPr>
            <a:picLocks noChangeAspect="1" noChangeArrowheads="1"/>
          </p:cNvPicPr>
          <p:nvPr/>
        </p:nvPicPr>
        <p:blipFill>
          <a:blip r:embed="rId3" cstate="print"/>
          <a:srcRect/>
          <a:stretch>
            <a:fillRect/>
          </a:stretch>
        </p:blipFill>
        <p:spPr bwMode="auto">
          <a:xfrm>
            <a:off x="3948161" y="4945973"/>
            <a:ext cx="1903412" cy="935037"/>
          </a:xfrm>
          <a:prstGeom prst="rect">
            <a:avLst/>
          </a:prstGeom>
          <a:noFill/>
          <a:ln w="9525">
            <a:noFill/>
            <a:miter lim="800000"/>
            <a:headEnd/>
            <a:tailEnd/>
          </a:ln>
        </p:spPr>
      </p:pic>
      <p:pic>
        <p:nvPicPr>
          <p:cNvPr id="13318" name="Picture 59" descr="BOX-04"/>
          <p:cNvPicPr>
            <a:picLocks noChangeAspect="1" noChangeArrowheads="1"/>
          </p:cNvPicPr>
          <p:nvPr/>
        </p:nvPicPr>
        <p:blipFill>
          <a:blip r:embed="rId3" cstate="print"/>
          <a:srcRect/>
          <a:stretch>
            <a:fillRect/>
          </a:stretch>
        </p:blipFill>
        <p:spPr bwMode="auto">
          <a:xfrm>
            <a:off x="6088111" y="4945973"/>
            <a:ext cx="2193740" cy="935037"/>
          </a:xfrm>
          <a:prstGeom prst="rect">
            <a:avLst/>
          </a:prstGeom>
          <a:noFill/>
          <a:ln w="9525">
            <a:noFill/>
            <a:miter lim="800000"/>
            <a:headEnd/>
            <a:tailEnd/>
          </a:ln>
        </p:spPr>
      </p:pic>
      <p:sp>
        <p:nvSpPr>
          <p:cNvPr id="13319" name="Rectangle 58"/>
          <p:cNvSpPr>
            <a:spLocks noChangeArrowheads="1"/>
          </p:cNvSpPr>
          <p:nvPr/>
        </p:nvSpPr>
        <p:spPr bwMode="auto">
          <a:xfrm>
            <a:off x="1254173" y="5095198"/>
            <a:ext cx="1492250" cy="581025"/>
          </a:xfrm>
          <a:prstGeom prst="rect">
            <a:avLst/>
          </a:prstGeom>
          <a:noFill/>
          <a:ln w="9525">
            <a:noFill/>
            <a:miter lim="800000"/>
            <a:headEnd/>
            <a:tailEnd/>
          </a:ln>
        </p:spPr>
        <p:txBody>
          <a:bodyPr>
            <a:spAutoFit/>
          </a:bodyPr>
          <a:lstStyle/>
          <a:p>
            <a:pPr algn="l" rtl="0" eaLnBrk="0" hangingPunct="0"/>
            <a:r>
              <a:rPr lang="en-US" sz="1600" b="1">
                <a:solidFill>
                  <a:schemeClr val="tx2"/>
                </a:solidFill>
              </a:rPr>
              <a:t>Collaborative Research</a:t>
            </a:r>
          </a:p>
        </p:txBody>
      </p:sp>
      <p:sp>
        <p:nvSpPr>
          <p:cNvPr id="13320" name="Rectangle 55"/>
          <p:cNvSpPr>
            <a:spLocks noChangeArrowheads="1"/>
          </p:cNvSpPr>
          <p:nvPr/>
        </p:nvSpPr>
        <p:spPr bwMode="auto">
          <a:xfrm>
            <a:off x="4325986" y="5095198"/>
            <a:ext cx="1357312" cy="581025"/>
          </a:xfrm>
          <a:prstGeom prst="rect">
            <a:avLst/>
          </a:prstGeom>
          <a:noFill/>
          <a:ln w="9525">
            <a:noFill/>
            <a:miter lim="800000"/>
            <a:headEnd/>
            <a:tailEnd/>
          </a:ln>
        </p:spPr>
        <p:txBody>
          <a:bodyPr>
            <a:spAutoFit/>
          </a:bodyPr>
          <a:lstStyle/>
          <a:p>
            <a:pPr algn="l" rtl="0" eaLnBrk="0" hangingPunct="0"/>
            <a:r>
              <a:rPr lang="en-US" sz="1600" b="1">
                <a:solidFill>
                  <a:schemeClr val="tx2"/>
                </a:solidFill>
              </a:rPr>
              <a:t>Spin Off Company</a:t>
            </a:r>
          </a:p>
        </p:txBody>
      </p:sp>
      <p:sp>
        <p:nvSpPr>
          <p:cNvPr id="13321" name="Line 46"/>
          <p:cNvSpPr>
            <a:spLocks noChangeShapeType="1"/>
          </p:cNvSpPr>
          <p:nvPr/>
        </p:nvSpPr>
        <p:spPr bwMode="auto">
          <a:xfrm flipV="1">
            <a:off x="6057948" y="3896635"/>
            <a:ext cx="0" cy="620713"/>
          </a:xfrm>
          <a:prstGeom prst="line">
            <a:avLst/>
          </a:prstGeom>
          <a:noFill/>
          <a:ln w="12700">
            <a:solidFill>
              <a:schemeClr val="tx2"/>
            </a:solidFill>
            <a:round/>
            <a:headEnd/>
            <a:tailEnd/>
          </a:ln>
        </p:spPr>
        <p:txBody>
          <a:bodyPr/>
          <a:lstStyle/>
          <a:p>
            <a:endParaRPr lang="en-US"/>
          </a:p>
        </p:txBody>
      </p:sp>
      <p:sp>
        <p:nvSpPr>
          <p:cNvPr id="13322" name="Line 44"/>
          <p:cNvSpPr>
            <a:spLocks noChangeShapeType="1"/>
          </p:cNvSpPr>
          <p:nvPr/>
        </p:nvSpPr>
        <p:spPr bwMode="auto">
          <a:xfrm flipV="1">
            <a:off x="1857423" y="4034748"/>
            <a:ext cx="0" cy="901700"/>
          </a:xfrm>
          <a:prstGeom prst="line">
            <a:avLst/>
          </a:prstGeom>
          <a:noFill/>
          <a:ln w="12700">
            <a:solidFill>
              <a:schemeClr val="tx2"/>
            </a:solidFill>
            <a:round/>
            <a:headEnd type="triangle" w="med" len="med"/>
            <a:tailEnd/>
          </a:ln>
        </p:spPr>
        <p:txBody>
          <a:bodyPr/>
          <a:lstStyle/>
          <a:p>
            <a:endParaRPr lang="en-US"/>
          </a:p>
        </p:txBody>
      </p:sp>
      <p:sp>
        <p:nvSpPr>
          <p:cNvPr id="13323" name="Freeform 42"/>
          <p:cNvSpPr>
            <a:spLocks/>
          </p:cNvSpPr>
          <p:nvPr/>
        </p:nvSpPr>
        <p:spPr bwMode="auto">
          <a:xfrm>
            <a:off x="1857423" y="2869523"/>
            <a:ext cx="4198938" cy="417512"/>
          </a:xfrm>
          <a:custGeom>
            <a:avLst/>
            <a:gdLst>
              <a:gd name="T0" fmla="*/ 0 w 2581"/>
              <a:gd name="T1" fmla="*/ 2147483647 h 263"/>
              <a:gd name="T2" fmla="*/ 0 w 2581"/>
              <a:gd name="T3" fmla="*/ 0 h 263"/>
              <a:gd name="T4" fmla="*/ 2147483647 w 2581"/>
              <a:gd name="T5" fmla="*/ 0 h 263"/>
              <a:gd name="T6" fmla="*/ 2147483647 w 2581"/>
              <a:gd name="T7" fmla="*/ 2147483647 h 263"/>
              <a:gd name="T8" fmla="*/ 0 60000 65536"/>
              <a:gd name="T9" fmla="*/ 0 60000 65536"/>
              <a:gd name="T10" fmla="*/ 0 60000 65536"/>
              <a:gd name="T11" fmla="*/ 0 60000 65536"/>
              <a:gd name="T12" fmla="*/ 0 w 2581"/>
              <a:gd name="T13" fmla="*/ 0 h 263"/>
              <a:gd name="T14" fmla="*/ 2581 w 2581"/>
              <a:gd name="T15" fmla="*/ 263 h 263"/>
            </a:gdLst>
            <a:ahLst/>
            <a:cxnLst>
              <a:cxn ang="T8">
                <a:pos x="T0" y="T1"/>
              </a:cxn>
              <a:cxn ang="T9">
                <a:pos x="T2" y="T3"/>
              </a:cxn>
              <a:cxn ang="T10">
                <a:pos x="T4" y="T5"/>
              </a:cxn>
              <a:cxn ang="T11">
                <a:pos x="T6" y="T7"/>
              </a:cxn>
            </a:cxnLst>
            <a:rect l="T12" t="T13" r="T14" b="T15"/>
            <a:pathLst>
              <a:path w="2581" h="263">
                <a:moveTo>
                  <a:pt x="0" y="263"/>
                </a:moveTo>
                <a:lnTo>
                  <a:pt x="0" y="0"/>
                </a:lnTo>
                <a:lnTo>
                  <a:pt x="2581" y="0"/>
                </a:lnTo>
                <a:lnTo>
                  <a:pt x="2581" y="256"/>
                </a:lnTo>
              </a:path>
            </a:pathLst>
          </a:custGeom>
          <a:noFill/>
          <a:ln w="12700">
            <a:solidFill>
              <a:schemeClr val="tx2"/>
            </a:solidFill>
            <a:round/>
            <a:headEnd type="triangle" w="med" len="med"/>
            <a:tailEnd type="triangle" w="med" len="med"/>
          </a:ln>
        </p:spPr>
        <p:txBody>
          <a:bodyPr/>
          <a:lstStyle/>
          <a:p>
            <a:endParaRPr lang="en-US"/>
          </a:p>
        </p:txBody>
      </p:sp>
      <p:sp>
        <p:nvSpPr>
          <p:cNvPr id="13324" name="Line 43"/>
          <p:cNvSpPr>
            <a:spLocks noChangeShapeType="1"/>
          </p:cNvSpPr>
          <p:nvPr/>
        </p:nvSpPr>
        <p:spPr bwMode="auto">
          <a:xfrm flipV="1">
            <a:off x="3957686" y="2247223"/>
            <a:ext cx="0" cy="620712"/>
          </a:xfrm>
          <a:prstGeom prst="line">
            <a:avLst/>
          </a:prstGeom>
          <a:noFill/>
          <a:ln w="12700">
            <a:solidFill>
              <a:schemeClr val="tx2"/>
            </a:solidFill>
            <a:round/>
            <a:headEnd/>
            <a:tailEnd/>
          </a:ln>
        </p:spPr>
        <p:txBody>
          <a:bodyPr/>
          <a:lstStyle/>
          <a:p>
            <a:endParaRPr lang="en-US"/>
          </a:p>
        </p:txBody>
      </p:sp>
      <p:pic>
        <p:nvPicPr>
          <p:cNvPr id="13325" name="Picture 21" descr="BOX-03"/>
          <p:cNvPicPr>
            <a:picLocks noChangeAspect="1" noChangeArrowheads="1"/>
          </p:cNvPicPr>
          <p:nvPr/>
        </p:nvPicPr>
        <p:blipFill>
          <a:blip r:embed="rId4" cstate="print"/>
          <a:srcRect/>
          <a:stretch>
            <a:fillRect/>
          </a:stretch>
        </p:blipFill>
        <p:spPr bwMode="auto">
          <a:xfrm>
            <a:off x="3003598" y="1626510"/>
            <a:ext cx="1908175" cy="944563"/>
          </a:xfrm>
          <a:prstGeom prst="rect">
            <a:avLst/>
          </a:prstGeom>
          <a:noFill/>
          <a:ln w="9525">
            <a:noFill/>
            <a:miter lim="800000"/>
            <a:headEnd/>
            <a:tailEnd/>
          </a:ln>
        </p:spPr>
      </p:pic>
      <p:sp>
        <p:nvSpPr>
          <p:cNvPr id="13326" name="Rectangle 25"/>
          <p:cNvSpPr>
            <a:spLocks noChangeArrowheads="1"/>
          </p:cNvSpPr>
          <p:nvPr/>
        </p:nvSpPr>
        <p:spPr bwMode="auto">
          <a:xfrm>
            <a:off x="3313161" y="1939248"/>
            <a:ext cx="1289050" cy="336550"/>
          </a:xfrm>
          <a:prstGeom prst="rect">
            <a:avLst/>
          </a:prstGeom>
          <a:noFill/>
          <a:ln w="9525">
            <a:noFill/>
            <a:miter lim="800000"/>
            <a:headEnd/>
            <a:tailEnd/>
          </a:ln>
        </p:spPr>
        <p:txBody>
          <a:bodyPr wrap="none">
            <a:spAutoFit/>
          </a:bodyPr>
          <a:lstStyle/>
          <a:p>
            <a:pPr rtl="0" eaLnBrk="0" hangingPunct="0"/>
            <a:r>
              <a:rPr lang="en-US" sz="1600" b="1">
                <a:solidFill>
                  <a:schemeClr val="bg1"/>
                </a:solidFill>
              </a:rPr>
              <a:t>Researcher</a:t>
            </a:r>
          </a:p>
        </p:txBody>
      </p:sp>
      <p:grpSp>
        <p:nvGrpSpPr>
          <p:cNvPr id="13327" name="Group 36"/>
          <p:cNvGrpSpPr>
            <a:grpSpLocks/>
          </p:cNvGrpSpPr>
          <p:nvPr/>
        </p:nvGrpSpPr>
        <p:grpSpPr bwMode="auto">
          <a:xfrm>
            <a:off x="909686" y="3275923"/>
            <a:ext cx="1908175" cy="944562"/>
            <a:chOff x="1126" y="1868"/>
            <a:chExt cx="1202" cy="595"/>
          </a:xfrm>
        </p:grpSpPr>
        <p:pic>
          <p:nvPicPr>
            <p:cNvPr id="13333" name="Picture 20" descr="BOX-02"/>
            <p:cNvPicPr>
              <a:picLocks noChangeAspect="1" noChangeArrowheads="1"/>
            </p:cNvPicPr>
            <p:nvPr/>
          </p:nvPicPr>
          <p:blipFill>
            <a:blip r:embed="rId5" cstate="print"/>
            <a:srcRect/>
            <a:stretch>
              <a:fillRect/>
            </a:stretch>
          </p:blipFill>
          <p:spPr bwMode="auto">
            <a:xfrm>
              <a:off x="1126" y="1868"/>
              <a:ext cx="1202" cy="595"/>
            </a:xfrm>
            <a:prstGeom prst="rect">
              <a:avLst/>
            </a:prstGeom>
            <a:noFill/>
            <a:ln w="9525">
              <a:noFill/>
              <a:miter lim="800000"/>
              <a:headEnd/>
              <a:tailEnd/>
            </a:ln>
          </p:spPr>
        </p:pic>
        <p:sp>
          <p:nvSpPr>
            <p:cNvPr id="13334" name="Rectangle 27"/>
            <p:cNvSpPr>
              <a:spLocks noChangeArrowheads="1"/>
            </p:cNvSpPr>
            <p:nvPr/>
          </p:nvSpPr>
          <p:spPr bwMode="auto">
            <a:xfrm>
              <a:off x="1264" y="1964"/>
              <a:ext cx="926" cy="366"/>
            </a:xfrm>
            <a:prstGeom prst="rect">
              <a:avLst/>
            </a:prstGeom>
            <a:noFill/>
            <a:ln w="9525">
              <a:noFill/>
              <a:miter lim="800000"/>
              <a:headEnd/>
              <a:tailEnd/>
            </a:ln>
          </p:spPr>
          <p:txBody>
            <a:bodyPr>
              <a:spAutoFit/>
            </a:bodyPr>
            <a:lstStyle/>
            <a:p>
              <a:pPr algn="ctr" rtl="0" eaLnBrk="0" hangingPunct="0"/>
              <a:r>
                <a:rPr lang="en-US" sz="1600" b="1">
                  <a:solidFill>
                    <a:schemeClr val="bg1"/>
                  </a:solidFill>
                </a:rPr>
                <a:t>Laboratory Capabilities</a:t>
              </a:r>
            </a:p>
          </p:txBody>
        </p:sp>
      </p:grpSp>
      <p:grpSp>
        <p:nvGrpSpPr>
          <p:cNvPr id="13328" name="Group 35"/>
          <p:cNvGrpSpPr>
            <a:grpSpLocks/>
          </p:cNvGrpSpPr>
          <p:nvPr/>
        </p:nvGrpSpPr>
        <p:grpSpPr bwMode="auto">
          <a:xfrm>
            <a:off x="5103861" y="3275923"/>
            <a:ext cx="1908175" cy="944562"/>
            <a:chOff x="3334" y="1868"/>
            <a:chExt cx="1202" cy="595"/>
          </a:xfrm>
        </p:grpSpPr>
        <p:pic>
          <p:nvPicPr>
            <p:cNvPr id="13331" name="Picture 22" descr="BOX-02"/>
            <p:cNvPicPr>
              <a:picLocks noChangeAspect="1" noChangeArrowheads="1"/>
            </p:cNvPicPr>
            <p:nvPr/>
          </p:nvPicPr>
          <p:blipFill>
            <a:blip r:embed="rId5" cstate="print"/>
            <a:srcRect/>
            <a:stretch>
              <a:fillRect/>
            </a:stretch>
          </p:blipFill>
          <p:spPr bwMode="auto">
            <a:xfrm>
              <a:off x="3334" y="1868"/>
              <a:ext cx="1202" cy="595"/>
            </a:xfrm>
            <a:prstGeom prst="rect">
              <a:avLst/>
            </a:prstGeom>
            <a:noFill/>
            <a:ln w="9525">
              <a:noFill/>
              <a:miter lim="800000"/>
              <a:headEnd/>
              <a:tailEnd/>
            </a:ln>
          </p:spPr>
        </p:pic>
        <p:sp>
          <p:nvSpPr>
            <p:cNvPr id="13332" name="Rectangle 28"/>
            <p:cNvSpPr>
              <a:spLocks noChangeArrowheads="1"/>
            </p:cNvSpPr>
            <p:nvPr/>
          </p:nvSpPr>
          <p:spPr bwMode="auto">
            <a:xfrm>
              <a:off x="3386" y="1964"/>
              <a:ext cx="1098" cy="366"/>
            </a:xfrm>
            <a:prstGeom prst="rect">
              <a:avLst/>
            </a:prstGeom>
            <a:noFill/>
            <a:ln w="9525">
              <a:noFill/>
              <a:miter lim="800000"/>
              <a:headEnd/>
              <a:tailEnd/>
            </a:ln>
          </p:spPr>
          <p:txBody>
            <a:bodyPr>
              <a:spAutoFit/>
            </a:bodyPr>
            <a:lstStyle/>
            <a:p>
              <a:pPr algn="ctr" rtl="0" eaLnBrk="0" hangingPunct="0"/>
              <a:r>
                <a:rPr lang="en-US" sz="1600" b="1" dirty="0">
                  <a:solidFill>
                    <a:schemeClr val="bg1"/>
                  </a:solidFill>
                </a:rPr>
                <a:t>Available Technologies</a:t>
              </a:r>
            </a:p>
          </p:txBody>
        </p:sp>
      </p:grpSp>
      <p:sp>
        <p:nvSpPr>
          <p:cNvPr id="13329" name="Rectangle 31"/>
          <p:cNvSpPr>
            <a:spLocks noChangeArrowheads="1"/>
          </p:cNvSpPr>
          <p:nvPr/>
        </p:nvSpPr>
        <p:spPr bwMode="auto">
          <a:xfrm>
            <a:off x="6465936" y="5095198"/>
            <a:ext cx="1789790" cy="584775"/>
          </a:xfrm>
          <a:prstGeom prst="rect">
            <a:avLst/>
          </a:prstGeom>
          <a:noFill/>
          <a:ln w="9525">
            <a:noFill/>
            <a:miter lim="800000"/>
            <a:headEnd/>
            <a:tailEnd/>
          </a:ln>
        </p:spPr>
        <p:txBody>
          <a:bodyPr wrap="square">
            <a:spAutoFit/>
          </a:bodyPr>
          <a:lstStyle/>
          <a:p>
            <a:pPr algn="l" rtl="0" eaLnBrk="0" hangingPunct="0"/>
            <a:r>
              <a:rPr lang="en-US" sz="1600" b="1" dirty="0" smtClean="0">
                <a:solidFill>
                  <a:schemeClr val="tx2"/>
                </a:solidFill>
              </a:rPr>
              <a:t>Tech. Transfer Agreements</a:t>
            </a:r>
            <a:endParaRPr lang="en-US" sz="1600" b="1" dirty="0">
              <a:solidFill>
                <a:schemeClr val="tx2"/>
              </a:solidFill>
            </a:endParaRPr>
          </a:p>
        </p:txBody>
      </p:sp>
      <p:sp>
        <p:nvSpPr>
          <p:cNvPr id="13330" name="Freeform 45"/>
          <p:cNvSpPr>
            <a:spLocks/>
          </p:cNvSpPr>
          <p:nvPr/>
        </p:nvSpPr>
        <p:spPr bwMode="auto">
          <a:xfrm>
            <a:off x="4892723" y="4518935"/>
            <a:ext cx="2144713" cy="417513"/>
          </a:xfrm>
          <a:custGeom>
            <a:avLst/>
            <a:gdLst>
              <a:gd name="T0" fmla="*/ 0 w 2581"/>
              <a:gd name="T1" fmla="*/ 2147483647 h 263"/>
              <a:gd name="T2" fmla="*/ 0 w 2581"/>
              <a:gd name="T3" fmla="*/ 0 h 263"/>
              <a:gd name="T4" fmla="*/ 2147483647 w 2581"/>
              <a:gd name="T5" fmla="*/ 0 h 263"/>
              <a:gd name="T6" fmla="*/ 2147483647 w 2581"/>
              <a:gd name="T7" fmla="*/ 2147483647 h 263"/>
              <a:gd name="T8" fmla="*/ 0 60000 65536"/>
              <a:gd name="T9" fmla="*/ 0 60000 65536"/>
              <a:gd name="T10" fmla="*/ 0 60000 65536"/>
              <a:gd name="T11" fmla="*/ 0 60000 65536"/>
              <a:gd name="T12" fmla="*/ 0 w 2581"/>
              <a:gd name="T13" fmla="*/ 0 h 263"/>
              <a:gd name="T14" fmla="*/ 2581 w 2581"/>
              <a:gd name="T15" fmla="*/ 263 h 263"/>
            </a:gdLst>
            <a:ahLst/>
            <a:cxnLst>
              <a:cxn ang="T8">
                <a:pos x="T0" y="T1"/>
              </a:cxn>
              <a:cxn ang="T9">
                <a:pos x="T2" y="T3"/>
              </a:cxn>
              <a:cxn ang="T10">
                <a:pos x="T4" y="T5"/>
              </a:cxn>
              <a:cxn ang="T11">
                <a:pos x="T6" y="T7"/>
              </a:cxn>
            </a:cxnLst>
            <a:rect l="T12" t="T13" r="T14" b="T15"/>
            <a:pathLst>
              <a:path w="2581" h="263">
                <a:moveTo>
                  <a:pt x="0" y="263"/>
                </a:moveTo>
                <a:lnTo>
                  <a:pt x="0" y="0"/>
                </a:lnTo>
                <a:lnTo>
                  <a:pt x="2581" y="0"/>
                </a:lnTo>
                <a:lnTo>
                  <a:pt x="2581" y="256"/>
                </a:lnTo>
              </a:path>
            </a:pathLst>
          </a:custGeom>
          <a:noFill/>
          <a:ln w="12700">
            <a:solidFill>
              <a:schemeClr val="tx2"/>
            </a:solidFill>
            <a:round/>
            <a:headEnd type="triangle" w="med" len="med"/>
            <a:tailEnd type="triangle" w="med" len="med"/>
          </a:ln>
        </p:spPr>
        <p:txBody>
          <a:bodyPr/>
          <a:lstStyle/>
          <a:p>
            <a:endParaRPr lang="en-US"/>
          </a:p>
        </p:txBody>
      </p:sp>
      <p:graphicFrame>
        <p:nvGraphicFramePr>
          <p:cNvPr id="23" name="Diagram 22"/>
          <p:cNvGraphicFramePr>
            <a:graphicFrameLocks noChangeAspect="1"/>
          </p:cNvGraphicFramePr>
          <p:nvPr/>
        </p:nvGraphicFramePr>
        <p:xfrm>
          <a:off x="5877539" y="822937"/>
          <a:ext cx="3220879" cy="23461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0"/>
          </p:nvPr>
        </p:nvSpPr>
        <p:spPr>
          <a:noFill/>
        </p:spPr>
        <p:txBody>
          <a:bodyPr/>
          <a:lstStyle/>
          <a:p>
            <a:fld id="{D7435254-6649-49CB-9055-9FE1A4167866}" type="slidenum">
              <a:rPr lang="he-IL" smtClean="0"/>
              <a:pPr/>
              <a:t>7</a:t>
            </a:fld>
            <a:endParaRPr lang="en-US" smtClean="0"/>
          </a:p>
        </p:txBody>
      </p:sp>
      <p:pic>
        <p:nvPicPr>
          <p:cNvPr id="14339" name="Picture 13" descr="Arrow-01"/>
          <p:cNvPicPr>
            <a:picLocks noChangeAspect="1" noChangeArrowheads="1"/>
          </p:cNvPicPr>
          <p:nvPr/>
        </p:nvPicPr>
        <p:blipFill>
          <a:blip r:embed="rId3" cstate="print"/>
          <a:srcRect/>
          <a:stretch>
            <a:fillRect/>
          </a:stretch>
        </p:blipFill>
        <p:spPr bwMode="auto">
          <a:xfrm>
            <a:off x="0" y="3098800"/>
            <a:ext cx="2000250" cy="784225"/>
          </a:xfrm>
          <a:prstGeom prst="rect">
            <a:avLst/>
          </a:prstGeom>
          <a:noFill/>
          <a:ln w="9525">
            <a:noFill/>
            <a:miter lim="800000"/>
            <a:headEnd/>
            <a:tailEnd/>
          </a:ln>
        </p:spPr>
      </p:pic>
      <p:sp>
        <p:nvSpPr>
          <p:cNvPr id="14340" name="Rectangle 12"/>
          <p:cNvSpPr>
            <a:spLocks noGrp="1" noChangeArrowheads="1"/>
          </p:cNvSpPr>
          <p:nvPr>
            <p:ph type="title" idx="4294967295"/>
          </p:nvPr>
        </p:nvSpPr>
        <p:spPr/>
        <p:txBody>
          <a:bodyPr/>
          <a:lstStyle/>
          <a:p>
            <a:pPr eaLnBrk="1" hangingPunct="1"/>
            <a:r>
              <a:rPr lang="en-US" smtClean="0"/>
              <a:t>The Technology Transfer Process</a:t>
            </a:r>
          </a:p>
        </p:txBody>
      </p:sp>
      <p:pic>
        <p:nvPicPr>
          <p:cNvPr id="14341" name="Picture 19" descr="Circle"/>
          <p:cNvPicPr>
            <a:picLocks noChangeAspect="1" noChangeArrowheads="1"/>
          </p:cNvPicPr>
          <p:nvPr/>
        </p:nvPicPr>
        <p:blipFill>
          <a:blip r:embed="rId4" cstate="print"/>
          <a:srcRect/>
          <a:stretch>
            <a:fillRect/>
          </a:stretch>
        </p:blipFill>
        <p:spPr bwMode="auto">
          <a:xfrm>
            <a:off x="3316288" y="1458913"/>
            <a:ext cx="4064000" cy="4060825"/>
          </a:xfrm>
          <a:prstGeom prst="rect">
            <a:avLst/>
          </a:prstGeom>
          <a:noFill/>
          <a:ln w="9525">
            <a:noFill/>
            <a:miter lim="800000"/>
            <a:headEnd/>
            <a:tailEnd/>
          </a:ln>
        </p:spPr>
      </p:pic>
      <p:sp>
        <p:nvSpPr>
          <p:cNvPr id="14342" name="Rectangle 21"/>
          <p:cNvSpPr>
            <a:spLocks noChangeArrowheads="1"/>
          </p:cNvSpPr>
          <p:nvPr/>
        </p:nvSpPr>
        <p:spPr bwMode="auto">
          <a:xfrm>
            <a:off x="76200" y="3338513"/>
            <a:ext cx="1592263" cy="304800"/>
          </a:xfrm>
          <a:prstGeom prst="rect">
            <a:avLst/>
          </a:prstGeom>
          <a:noFill/>
          <a:ln w="9525">
            <a:noFill/>
            <a:miter lim="800000"/>
            <a:headEnd/>
            <a:tailEnd/>
          </a:ln>
        </p:spPr>
        <p:txBody>
          <a:bodyPr wrap="none">
            <a:spAutoFit/>
          </a:bodyPr>
          <a:lstStyle/>
          <a:p>
            <a:pPr rtl="0" eaLnBrk="0" hangingPunct="0"/>
            <a:r>
              <a:rPr lang="en-US" sz="1400" b="1">
                <a:solidFill>
                  <a:schemeClr val="tx2"/>
                </a:solidFill>
              </a:rPr>
              <a:t>Research Money</a:t>
            </a:r>
            <a:endParaRPr lang="he-IL" sz="1400" b="1">
              <a:solidFill>
                <a:schemeClr val="tx2"/>
              </a:solidFill>
            </a:endParaRPr>
          </a:p>
        </p:txBody>
      </p:sp>
      <p:sp>
        <p:nvSpPr>
          <p:cNvPr id="14343" name="Rectangle 20"/>
          <p:cNvSpPr>
            <a:spLocks noChangeArrowheads="1"/>
          </p:cNvSpPr>
          <p:nvPr/>
        </p:nvSpPr>
        <p:spPr bwMode="auto">
          <a:xfrm>
            <a:off x="3932238" y="5432425"/>
            <a:ext cx="2832100" cy="581025"/>
          </a:xfrm>
          <a:prstGeom prst="rect">
            <a:avLst/>
          </a:prstGeom>
          <a:noFill/>
          <a:ln w="9525" algn="ctr">
            <a:noFill/>
            <a:miter lim="800000"/>
            <a:headEnd/>
            <a:tailEnd/>
          </a:ln>
        </p:spPr>
        <p:txBody>
          <a:bodyPr>
            <a:spAutoFit/>
          </a:bodyPr>
          <a:lstStyle/>
          <a:p>
            <a:pPr algn="ctr" rtl="0" eaLnBrk="0" hangingPunct="0"/>
            <a:r>
              <a:rPr lang="en-US" sz="1600" b="1">
                <a:solidFill>
                  <a:schemeClr val="tx2"/>
                </a:solidFill>
              </a:rPr>
              <a:t>Yissum pays royalties to the researchers and HUJI</a:t>
            </a:r>
          </a:p>
        </p:txBody>
      </p:sp>
      <p:sp>
        <p:nvSpPr>
          <p:cNvPr id="14344" name="Rectangle 17"/>
          <p:cNvSpPr>
            <a:spLocks noChangeArrowheads="1"/>
          </p:cNvSpPr>
          <p:nvPr/>
        </p:nvSpPr>
        <p:spPr bwMode="auto">
          <a:xfrm>
            <a:off x="1911350" y="2587625"/>
            <a:ext cx="1546225" cy="1558925"/>
          </a:xfrm>
          <a:prstGeom prst="rect">
            <a:avLst/>
          </a:prstGeom>
          <a:noFill/>
          <a:ln w="9525">
            <a:noFill/>
            <a:miter lim="800000"/>
            <a:headEnd/>
            <a:tailEnd/>
          </a:ln>
        </p:spPr>
        <p:txBody>
          <a:bodyPr>
            <a:spAutoFit/>
          </a:bodyPr>
          <a:lstStyle/>
          <a:p>
            <a:pPr algn="ctr" rtl="0" eaLnBrk="0" hangingPunct="0"/>
            <a:r>
              <a:rPr lang="en-US" sz="1600" b="1">
                <a:solidFill>
                  <a:schemeClr val="tx2"/>
                </a:solidFill>
              </a:rPr>
              <a:t>HUJI researchers discover new invention &amp;</a:t>
            </a:r>
          </a:p>
          <a:p>
            <a:pPr algn="ctr" rtl="0" eaLnBrk="0" hangingPunct="0"/>
            <a:r>
              <a:rPr lang="en-US" sz="1600" b="1">
                <a:solidFill>
                  <a:schemeClr val="tx2"/>
                </a:solidFill>
              </a:rPr>
              <a:t>submit disclosure</a:t>
            </a:r>
            <a:endParaRPr lang="he-IL" sz="1600" b="1">
              <a:solidFill>
                <a:schemeClr val="tx2"/>
              </a:solidFill>
            </a:endParaRPr>
          </a:p>
        </p:txBody>
      </p:sp>
      <p:sp>
        <p:nvSpPr>
          <p:cNvPr id="14345" name="TextBox 10"/>
          <p:cNvSpPr txBox="1">
            <a:spLocks noChangeArrowheads="1"/>
          </p:cNvSpPr>
          <p:nvPr/>
        </p:nvSpPr>
        <p:spPr bwMode="auto">
          <a:xfrm>
            <a:off x="4133850" y="958850"/>
            <a:ext cx="2867451" cy="830997"/>
          </a:xfrm>
          <a:prstGeom prst="rect">
            <a:avLst/>
          </a:prstGeom>
          <a:noFill/>
          <a:ln w="9525">
            <a:noFill/>
            <a:miter lim="800000"/>
            <a:headEnd/>
            <a:tailEnd/>
          </a:ln>
        </p:spPr>
        <p:txBody>
          <a:bodyPr wrap="square">
            <a:spAutoFit/>
          </a:bodyPr>
          <a:lstStyle/>
          <a:p>
            <a:pPr algn="ctr" rtl="0" eaLnBrk="0" hangingPunct="0"/>
            <a:r>
              <a:rPr lang="en-US" sz="1600" b="1" dirty="0">
                <a:solidFill>
                  <a:schemeClr val="tx2"/>
                </a:solidFill>
              </a:rPr>
              <a:t>Yissum</a:t>
            </a:r>
            <a:r>
              <a:rPr lang="en-US" sz="1600" b="1" dirty="0">
                <a:solidFill>
                  <a:schemeClr val="tx2"/>
                </a:solidFill>
              </a:rPr>
              <a:t> </a:t>
            </a:r>
            <a:r>
              <a:rPr lang="en-US" sz="1600" b="1" dirty="0" smtClean="0">
                <a:solidFill>
                  <a:schemeClr val="tx2"/>
                </a:solidFill>
              </a:rPr>
              <a:t>evaluates, protects </a:t>
            </a:r>
            <a:r>
              <a:rPr lang="en-US" sz="1600" b="1" dirty="0">
                <a:solidFill>
                  <a:schemeClr val="tx2"/>
                </a:solidFill>
              </a:rPr>
              <a:t>the IP and </a:t>
            </a:r>
            <a:r>
              <a:rPr lang="en-US" sz="1600" b="1" dirty="0" smtClean="0">
                <a:solidFill>
                  <a:schemeClr val="tx2"/>
                </a:solidFill>
              </a:rPr>
              <a:t>commercializes it</a:t>
            </a:r>
            <a:endParaRPr lang="en-US" sz="1600" b="1" dirty="0">
              <a:solidFill>
                <a:schemeClr val="tx2"/>
              </a:solidFill>
            </a:endParaRPr>
          </a:p>
        </p:txBody>
      </p:sp>
      <p:sp>
        <p:nvSpPr>
          <p:cNvPr id="14346" name="TextBox 11"/>
          <p:cNvSpPr txBox="1">
            <a:spLocks noChangeArrowheads="1"/>
          </p:cNvSpPr>
          <p:nvPr/>
        </p:nvSpPr>
        <p:spPr bwMode="auto">
          <a:xfrm>
            <a:off x="7361238" y="2954338"/>
            <a:ext cx="1530350" cy="1323975"/>
          </a:xfrm>
          <a:prstGeom prst="rect">
            <a:avLst/>
          </a:prstGeom>
          <a:noFill/>
          <a:ln w="9525">
            <a:noFill/>
            <a:miter lim="800000"/>
            <a:headEnd/>
            <a:tailEnd/>
          </a:ln>
        </p:spPr>
        <p:txBody>
          <a:bodyPr>
            <a:spAutoFit/>
          </a:bodyPr>
          <a:lstStyle/>
          <a:p>
            <a:pPr algn="ctr" rtl="0" eaLnBrk="0" hangingPunct="0"/>
            <a:r>
              <a:rPr lang="en-US" sz="1600" b="1" dirty="0">
                <a:solidFill>
                  <a:schemeClr val="tx2"/>
                </a:solidFill>
              </a:rPr>
              <a:t>The Industry partner pays </a:t>
            </a:r>
            <a:r>
              <a:rPr lang="en-US" sz="1600" b="1" dirty="0" err="1">
                <a:solidFill>
                  <a:schemeClr val="tx2"/>
                </a:solidFill>
              </a:rPr>
              <a:t>Yissum</a:t>
            </a:r>
            <a:r>
              <a:rPr lang="en-US" sz="1600" b="1" dirty="0">
                <a:solidFill>
                  <a:schemeClr val="tx2"/>
                </a:solidFill>
              </a:rPr>
              <a:t> for the license to use its IP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port.jpg"/>
          <p:cNvPicPr>
            <a:picLocks noChangeAspect="1"/>
          </p:cNvPicPr>
          <p:nvPr/>
        </p:nvPicPr>
        <p:blipFill>
          <a:blip r:embed="rId2" cstate="print"/>
          <a:stretch>
            <a:fillRect/>
          </a:stretch>
        </p:blipFill>
        <p:spPr>
          <a:xfrm>
            <a:off x="6122059" y="1325050"/>
            <a:ext cx="1534335" cy="1233906"/>
          </a:xfrm>
          <a:prstGeom prst="rect">
            <a:avLst/>
          </a:prstGeom>
        </p:spPr>
      </p:pic>
      <p:graphicFrame>
        <p:nvGraphicFramePr>
          <p:cNvPr id="2" name="Diagram 1"/>
          <p:cNvGraphicFramePr/>
          <p:nvPr/>
        </p:nvGraphicFramePr>
        <p:xfrm>
          <a:off x="-122837" y="900748"/>
          <a:ext cx="8093121" cy="5240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12"/>
          <p:cNvSpPr txBox="1">
            <a:spLocks noChangeArrowheads="1"/>
          </p:cNvSpPr>
          <p:nvPr/>
        </p:nvSpPr>
        <p:spPr bwMode="auto">
          <a:xfrm>
            <a:off x="693738" y="47625"/>
            <a:ext cx="7950200" cy="763588"/>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l" rtl="0">
              <a:defRPr/>
            </a:pPr>
            <a:r>
              <a:rPr lang="en-US" sz="2800" b="1" kern="0" dirty="0" smtClean="0">
                <a:solidFill>
                  <a:srgbClr val="FFFFFF"/>
                </a:solidFill>
                <a:latin typeface="Arial"/>
                <a:cs typeface="Arial"/>
              </a:rPr>
              <a:t>The Research Collaboration Process</a:t>
            </a:r>
          </a:p>
        </p:txBody>
      </p:sp>
      <p:sp>
        <p:nvSpPr>
          <p:cNvPr id="5" name="Rectangle 4"/>
          <p:cNvSpPr/>
          <p:nvPr/>
        </p:nvSpPr>
        <p:spPr bwMode="auto">
          <a:xfrm>
            <a:off x="286603" y="1883391"/>
            <a:ext cx="1774206" cy="379407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B72930"/>
              </a:solidFill>
            </a:endParaRPr>
          </a:p>
        </p:txBody>
      </p:sp>
      <p:sp>
        <p:nvSpPr>
          <p:cNvPr id="6" name="Curved Up Arrow 5"/>
          <p:cNvSpPr/>
          <p:nvPr/>
        </p:nvSpPr>
        <p:spPr bwMode="auto">
          <a:xfrm rot="6980157" flipV="1">
            <a:off x="6417907" y="3112518"/>
            <a:ext cx="2214052" cy="778018"/>
          </a:xfrm>
          <a:prstGeom prst="curvedUpArrow">
            <a:avLst/>
          </a:prstGeom>
          <a:solidFill>
            <a:schemeClr val="tx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B72930"/>
              </a:solidFill>
            </a:endParaRPr>
          </a:p>
        </p:txBody>
      </p:sp>
      <p:sp>
        <p:nvSpPr>
          <p:cNvPr id="8" name="Curved Up Arrow 7"/>
          <p:cNvSpPr/>
          <p:nvPr/>
        </p:nvSpPr>
        <p:spPr bwMode="auto">
          <a:xfrm rot="10800000" flipH="1">
            <a:off x="5099254" y="998649"/>
            <a:ext cx="1456679" cy="472945"/>
          </a:xfrm>
          <a:prstGeom prst="curvedUpArrow">
            <a:avLst/>
          </a:prstGeom>
          <a:solidFill>
            <a:schemeClr val="tx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B7293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Distribution</a:t>
            </a:r>
            <a:endParaRPr lang="he-IL" dirty="0"/>
          </a:p>
        </p:txBody>
      </p:sp>
      <p:graphicFrame>
        <p:nvGraphicFramePr>
          <p:cNvPr id="4" name="Chart 3"/>
          <p:cNvGraphicFramePr/>
          <p:nvPr/>
        </p:nvGraphicFramePr>
        <p:xfrm>
          <a:off x="-73152" y="1646380"/>
          <a:ext cx="5053030" cy="3701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3926933" y="551872"/>
          <a:ext cx="4765963" cy="30641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3926932" y="3394362"/>
          <a:ext cx="4599709" cy="270163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עיצוב ברירת מחדל">
  <a:themeElements>
    <a:clrScheme name="">
      <a:dk1>
        <a:srgbClr val="004574"/>
      </a:dk1>
      <a:lt1>
        <a:srgbClr val="FFFFFF"/>
      </a:lt1>
      <a:dk2>
        <a:srgbClr val="000000"/>
      </a:dk2>
      <a:lt2>
        <a:srgbClr val="808080"/>
      </a:lt2>
      <a:accent1>
        <a:srgbClr val="3E6A9A"/>
      </a:accent1>
      <a:accent2>
        <a:srgbClr val="799FC9"/>
      </a:accent2>
      <a:accent3>
        <a:srgbClr val="FFFFFF"/>
      </a:accent3>
      <a:accent4>
        <a:srgbClr val="003A62"/>
      </a:accent4>
      <a:accent5>
        <a:srgbClr val="AFB9CA"/>
      </a:accent5>
      <a:accent6>
        <a:srgbClr val="6D90B6"/>
      </a:accent6>
      <a:hlink>
        <a:srgbClr val="0099FF"/>
      </a:hlink>
      <a:folHlink>
        <a:srgbClr val="99CC00"/>
      </a:folHlink>
    </a:clrScheme>
    <a:fontScheme name="1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9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עיצוב ברירת מחדל">
  <a:themeElements>
    <a:clrScheme name="">
      <a:dk1>
        <a:srgbClr val="004574"/>
      </a:dk1>
      <a:lt1>
        <a:srgbClr val="FFFFFF"/>
      </a:lt1>
      <a:dk2>
        <a:srgbClr val="000000"/>
      </a:dk2>
      <a:lt2>
        <a:srgbClr val="808080"/>
      </a:lt2>
      <a:accent1>
        <a:srgbClr val="3E6A9A"/>
      </a:accent1>
      <a:accent2>
        <a:srgbClr val="799FC9"/>
      </a:accent2>
      <a:accent3>
        <a:srgbClr val="FFFFFF"/>
      </a:accent3>
      <a:accent4>
        <a:srgbClr val="003A62"/>
      </a:accent4>
      <a:accent5>
        <a:srgbClr val="AFB9CA"/>
      </a:accent5>
      <a:accent6>
        <a:srgbClr val="6D90B6"/>
      </a:accent6>
      <a:hlink>
        <a:srgbClr val="0099FF"/>
      </a:hlink>
      <a:folHlink>
        <a:srgbClr val="99CC00"/>
      </a:folHlink>
    </a:clrScheme>
    <a:fontScheme name="1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0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יצוב ברירת מחדל">
  <a:themeElements>
    <a:clrScheme name="">
      <a:dk1>
        <a:srgbClr val="004574"/>
      </a:dk1>
      <a:lt1>
        <a:srgbClr val="FFFFFF"/>
      </a:lt1>
      <a:dk2>
        <a:srgbClr val="000000"/>
      </a:dk2>
      <a:lt2>
        <a:srgbClr val="808080"/>
      </a:lt2>
      <a:accent1>
        <a:srgbClr val="3E6A9A"/>
      </a:accent1>
      <a:accent2>
        <a:srgbClr val="799FC9"/>
      </a:accent2>
      <a:accent3>
        <a:srgbClr val="FFFFFF"/>
      </a:accent3>
      <a:accent4>
        <a:srgbClr val="003A62"/>
      </a:accent4>
      <a:accent5>
        <a:srgbClr val="AFB9CA"/>
      </a:accent5>
      <a:accent6>
        <a:srgbClr val="6D90B6"/>
      </a:accent6>
      <a:hlink>
        <a:srgbClr val="0099FF"/>
      </a:hlink>
      <a:folHlink>
        <a:srgbClr val="99CC00"/>
      </a:folHlink>
    </a:clrScheme>
    <a:fontScheme name="1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עיצוב ברירת מחדל">
  <a:themeElements>
    <a:clrScheme name="">
      <a:dk1>
        <a:srgbClr val="004574"/>
      </a:dk1>
      <a:lt1>
        <a:srgbClr val="FFFFFF"/>
      </a:lt1>
      <a:dk2>
        <a:srgbClr val="000000"/>
      </a:dk2>
      <a:lt2>
        <a:srgbClr val="808080"/>
      </a:lt2>
      <a:accent1>
        <a:srgbClr val="3E6A9A"/>
      </a:accent1>
      <a:accent2>
        <a:srgbClr val="799FC9"/>
      </a:accent2>
      <a:accent3>
        <a:srgbClr val="FFFFFF"/>
      </a:accent3>
      <a:accent4>
        <a:srgbClr val="003A62"/>
      </a:accent4>
      <a:accent5>
        <a:srgbClr val="AFB9CA"/>
      </a:accent5>
      <a:accent6>
        <a:srgbClr val="6D90B6"/>
      </a:accent6>
      <a:hlink>
        <a:srgbClr val="0099FF"/>
      </a:hlink>
      <a:folHlink>
        <a:srgbClr val="99CC00"/>
      </a:folHlink>
    </a:clrScheme>
    <a:fontScheme name="1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עיצוב ברירת מחדל">
  <a:themeElements>
    <a:clrScheme name="">
      <a:dk1>
        <a:srgbClr val="004574"/>
      </a:dk1>
      <a:lt1>
        <a:srgbClr val="FFFFFF"/>
      </a:lt1>
      <a:dk2>
        <a:srgbClr val="000000"/>
      </a:dk2>
      <a:lt2>
        <a:srgbClr val="808080"/>
      </a:lt2>
      <a:accent1>
        <a:srgbClr val="3E6A9A"/>
      </a:accent1>
      <a:accent2>
        <a:srgbClr val="799FC9"/>
      </a:accent2>
      <a:accent3>
        <a:srgbClr val="FFFFFF"/>
      </a:accent3>
      <a:accent4>
        <a:srgbClr val="003A62"/>
      </a:accent4>
      <a:accent5>
        <a:srgbClr val="AFB9CA"/>
      </a:accent5>
      <a:accent6>
        <a:srgbClr val="6D90B6"/>
      </a:accent6>
      <a:hlink>
        <a:srgbClr val="0099FF"/>
      </a:hlink>
      <a:folHlink>
        <a:srgbClr val="99CC00"/>
      </a:folHlink>
    </a:clrScheme>
    <a:fontScheme name="1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עיצוב ברירת מחדל">
  <a:themeElements>
    <a:clrScheme name="">
      <a:dk1>
        <a:srgbClr val="004574"/>
      </a:dk1>
      <a:lt1>
        <a:srgbClr val="FFFFFF"/>
      </a:lt1>
      <a:dk2>
        <a:srgbClr val="000000"/>
      </a:dk2>
      <a:lt2>
        <a:srgbClr val="808080"/>
      </a:lt2>
      <a:accent1>
        <a:srgbClr val="3E6A9A"/>
      </a:accent1>
      <a:accent2>
        <a:srgbClr val="799FC9"/>
      </a:accent2>
      <a:accent3>
        <a:srgbClr val="FFFFFF"/>
      </a:accent3>
      <a:accent4>
        <a:srgbClr val="003A62"/>
      </a:accent4>
      <a:accent5>
        <a:srgbClr val="AFB9CA"/>
      </a:accent5>
      <a:accent6>
        <a:srgbClr val="6D90B6"/>
      </a:accent6>
      <a:hlink>
        <a:srgbClr val="0099FF"/>
      </a:hlink>
      <a:folHlink>
        <a:srgbClr val="99CC00"/>
      </a:folHlink>
    </a:clrScheme>
    <a:fontScheme name="1_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עיצוב ברירת מחדל">
  <a:themeElements>
    <a:clrScheme name="">
      <a:dk1>
        <a:srgbClr val="B72930"/>
      </a:dk1>
      <a:lt1>
        <a:srgbClr val="FFFFFF"/>
      </a:lt1>
      <a:dk2>
        <a:srgbClr val="000000"/>
      </a:dk2>
      <a:lt2>
        <a:srgbClr val="808080"/>
      </a:lt2>
      <a:accent1>
        <a:srgbClr val="6F070D"/>
      </a:accent1>
      <a:accent2>
        <a:srgbClr val="CDCDCD"/>
      </a:accent2>
      <a:accent3>
        <a:srgbClr val="FFFFFF"/>
      </a:accent3>
      <a:accent4>
        <a:srgbClr val="9C2127"/>
      </a:accent4>
      <a:accent5>
        <a:srgbClr val="BBAAAA"/>
      </a:accent5>
      <a:accent6>
        <a:srgbClr val="BABABA"/>
      </a:accent6>
      <a:hlink>
        <a:srgbClr val="D77378"/>
      </a:hlink>
      <a:folHlink>
        <a:srgbClr val="5F5F5F"/>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עיצוב ברירת מחדל 13">
        <a:dk1>
          <a:srgbClr val="004574"/>
        </a:dk1>
        <a:lt1>
          <a:srgbClr val="FFFFFF"/>
        </a:lt1>
        <a:dk2>
          <a:srgbClr val="000000"/>
        </a:dk2>
        <a:lt2>
          <a:srgbClr val="808080"/>
        </a:lt2>
        <a:accent1>
          <a:srgbClr val="BBE0E3"/>
        </a:accent1>
        <a:accent2>
          <a:srgbClr val="333399"/>
        </a:accent2>
        <a:accent3>
          <a:srgbClr val="FFFFFF"/>
        </a:accent3>
        <a:accent4>
          <a:srgbClr val="003A6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4">
        <a:dk1>
          <a:srgbClr val="004574"/>
        </a:dk1>
        <a:lt1>
          <a:srgbClr val="FFFFFF"/>
        </a:lt1>
        <a:dk2>
          <a:srgbClr val="000000"/>
        </a:dk2>
        <a:lt2>
          <a:srgbClr val="808080"/>
        </a:lt2>
        <a:accent1>
          <a:srgbClr val="0072BC"/>
        </a:accent1>
        <a:accent2>
          <a:srgbClr val="333399"/>
        </a:accent2>
        <a:accent3>
          <a:srgbClr val="FFFFFF"/>
        </a:accent3>
        <a:accent4>
          <a:srgbClr val="003A62"/>
        </a:accent4>
        <a:accent5>
          <a:srgbClr val="AABCD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5">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16">
        <a:dk1>
          <a:srgbClr val="000000"/>
        </a:dk1>
        <a:lt1>
          <a:srgbClr val="FFFFFF"/>
        </a:lt1>
        <a:dk2>
          <a:srgbClr val="000000"/>
        </a:dk2>
        <a:lt2>
          <a:srgbClr val="808080"/>
        </a:lt2>
        <a:accent1>
          <a:srgbClr val="BBE0E3"/>
        </a:accent1>
        <a:accent2>
          <a:srgbClr val="A2CE4E"/>
        </a:accent2>
        <a:accent3>
          <a:srgbClr val="FFFFFF"/>
        </a:accent3>
        <a:accent4>
          <a:srgbClr val="000000"/>
        </a:accent4>
        <a:accent5>
          <a:srgbClr val="DAEDEF"/>
        </a:accent5>
        <a:accent6>
          <a:srgbClr val="92BA46"/>
        </a:accent6>
        <a:hlink>
          <a:srgbClr val="2E5463"/>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White presentation TEMPLATE ENG</Template>
  <TotalTime>10677</TotalTime>
  <Words>1527</Words>
  <Application>Microsoft Office PowerPoint</Application>
  <PresentationFormat>On-screen Show (4:3)</PresentationFormat>
  <Paragraphs>448</Paragraphs>
  <Slides>41</Slides>
  <Notes>31</Notes>
  <HiddenSlides>3</HiddenSlides>
  <MMClips>0</MMClips>
  <ScaleCrop>false</ScaleCrop>
  <HeadingPairs>
    <vt:vector size="6" baseType="variant">
      <vt:variant>
        <vt:lpstr>Theme</vt:lpstr>
      </vt:variant>
      <vt:variant>
        <vt:i4>15</vt:i4>
      </vt:variant>
      <vt:variant>
        <vt:lpstr>Embedded OLE Servers</vt:lpstr>
      </vt:variant>
      <vt:variant>
        <vt:i4>2</vt:i4>
      </vt:variant>
      <vt:variant>
        <vt:lpstr>Slide Titles</vt:lpstr>
      </vt:variant>
      <vt:variant>
        <vt:i4>41</vt:i4>
      </vt:variant>
    </vt:vector>
  </HeadingPairs>
  <TitlesOfParts>
    <vt:vector size="58" baseType="lpstr">
      <vt:lpstr>עיצוב ברירת מחדל</vt:lpstr>
      <vt:lpstr>1_עיצוב ברירת מחדל</vt:lpstr>
      <vt:lpstr>2_עיצוב ברירת מחדל</vt:lpstr>
      <vt:lpstr>3_עיצוב ברירת מחדל</vt:lpstr>
      <vt:lpstr>4_עיצוב ברירת מחדל</vt:lpstr>
      <vt:lpstr>5_עיצוב ברירת מחדל</vt:lpstr>
      <vt:lpstr>6_עיצוב ברירת מחדל</vt:lpstr>
      <vt:lpstr>7_עיצוב ברירת מחדל</vt:lpstr>
      <vt:lpstr>8_עיצוב ברירת מחדל</vt:lpstr>
      <vt:lpstr>9_עיצוב ברירת מחדל</vt:lpstr>
      <vt:lpstr>10_עיצוב ברירת מחדל</vt:lpstr>
      <vt:lpstr>11_עיצוב ברירת מחדל</vt:lpstr>
      <vt:lpstr>69_עיצוב ברירת מחדל</vt:lpstr>
      <vt:lpstr>12_עיצוב ברירת מחדל</vt:lpstr>
      <vt:lpstr>70_עיצוב ברירת מחדל</vt:lpstr>
      <vt:lpstr>Worksheet</vt:lpstr>
      <vt:lpstr>Image</vt:lpstr>
      <vt:lpstr>Gustavo Fuchs – Business &amp; IP Intelligence Officer </vt:lpstr>
      <vt:lpstr>Agenda</vt:lpstr>
      <vt:lpstr>Yissum</vt:lpstr>
      <vt:lpstr>Yissum’s Mandate  (From HUJI’s Management Rules)</vt:lpstr>
      <vt:lpstr>Yissum’s Mandate  (From HUJI’s Management Rules)</vt:lpstr>
      <vt:lpstr>Yissum’s Business Model</vt:lpstr>
      <vt:lpstr>The Technology Transfer Process</vt:lpstr>
      <vt:lpstr>Slide 8</vt:lpstr>
      <vt:lpstr>Income Distribution</vt:lpstr>
      <vt:lpstr>The Chain</vt:lpstr>
      <vt:lpstr>Slide 11</vt:lpstr>
      <vt:lpstr>The Hebrew University: A Source of Excellence</vt:lpstr>
      <vt:lpstr>The European Research Council – 2007-2011 Starting Grants Rankings</vt:lpstr>
      <vt:lpstr>Technologies</vt:lpstr>
      <vt:lpstr>Areas of Expertise</vt:lpstr>
      <vt:lpstr>A glimpse at the present</vt:lpstr>
      <vt:lpstr>49 Years of Transferring Technologies</vt:lpstr>
      <vt:lpstr>Israel Tech Transfer Organization</vt:lpstr>
      <vt:lpstr>Intellectual Property</vt:lpstr>
      <vt:lpstr>Projects Available for Licensing 2013</vt:lpstr>
      <vt:lpstr>Slide 21</vt:lpstr>
      <vt:lpstr>Success</vt:lpstr>
      <vt:lpstr>Slide 23</vt:lpstr>
      <vt:lpstr>Global Reach</vt:lpstr>
      <vt:lpstr>Success Stories - Exelon</vt:lpstr>
      <vt:lpstr>Success Stories - Doxil</vt:lpstr>
      <vt:lpstr>Success Stories - Tomatoes</vt:lpstr>
      <vt:lpstr>Success Stories - Peppers</vt:lpstr>
      <vt:lpstr>Slide 29</vt:lpstr>
      <vt:lpstr>Success Stories - Mobileye</vt:lpstr>
      <vt:lpstr>Success Stories – Hippy International</vt:lpstr>
      <vt:lpstr>Other Products on the Market</vt:lpstr>
      <vt:lpstr>Slide 33</vt:lpstr>
      <vt:lpstr>Slide 34</vt:lpstr>
      <vt:lpstr>Long Term Collaboration Agreements</vt:lpstr>
      <vt:lpstr>A Proactive Approach is not Enough</vt:lpstr>
      <vt:lpstr>A Necessary Shift</vt:lpstr>
      <vt:lpstr>Dealing with New Technologies</vt:lpstr>
      <vt:lpstr>Slide 39</vt:lpstr>
      <vt:lpstr>Slide 40</vt:lpstr>
      <vt:lpstr> Gracias por la Atención  Gustavo Fuchs</vt:lpstr>
    </vt:vector>
  </TitlesOfParts>
  <Company>Ventendo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Yissum</dc:title>
  <dc:creator>Lee  Laster</dc:creator>
  <cp:lastModifiedBy>Gustavo</cp:lastModifiedBy>
  <cp:revision>618</cp:revision>
  <dcterms:created xsi:type="dcterms:W3CDTF">2009-09-30T12:52:10Z</dcterms:created>
  <dcterms:modified xsi:type="dcterms:W3CDTF">2013-09-28T13:11:03Z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000800d45f000000000001023620</vt:lpwstr>
  </property>
</Properties>
</file>