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528" r:id="rId3"/>
    <p:sldId id="529" r:id="rId4"/>
    <p:sldId id="531" r:id="rId5"/>
    <p:sldId id="532" r:id="rId6"/>
    <p:sldId id="533" r:id="rId7"/>
    <p:sldId id="534" r:id="rId8"/>
    <p:sldId id="538" r:id="rId9"/>
    <p:sldId id="535" r:id="rId10"/>
    <p:sldId id="536" r:id="rId11"/>
  </p:sldIdLst>
  <p:sldSz cx="9144000" cy="6858000" type="screen4x3"/>
  <p:notesSz cx="6769100" cy="9906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Koch" initials="AK" lastIdx="1" clrIdx="0"/>
  <p:cmAuthor id="1" name="Guenther Klee" initials="GK" lastIdx="1" clrIdx="1"/>
  <p:cmAuthor id="2" name="Patrick Maier" initials="PM" lastIdx="2" clrIdx="2"/>
  <p:cmAuthor id="3" name="Tobias Brändle" initials="TB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8A6"/>
    <a:srgbClr val="F9E151"/>
    <a:srgbClr val="B9EDF9"/>
    <a:srgbClr val="F79FD8"/>
    <a:srgbClr val="00628C"/>
    <a:srgbClr val="606060"/>
    <a:srgbClr val="605B1E"/>
    <a:srgbClr val="FFDA4C"/>
    <a:srgbClr val="FFE151"/>
    <a:srgbClr val="F8D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83886" autoAdjust="0"/>
  </p:normalViewPr>
  <p:slideViewPr>
    <p:cSldViewPr showGuides="1">
      <p:cViewPr>
        <p:scale>
          <a:sx n="75" d="100"/>
          <a:sy n="75" d="100"/>
        </p:scale>
        <p:origin x="-2580" y="-498"/>
      </p:cViewPr>
      <p:guideLst>
        <p:guide orient="horz" pos="1071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202" y="-96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7E028-66CA-4862-9129-BA6F8B45D53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11A7FCED-6394-4872-8B2C-319128BDB242}">
      <dgm:prSet phldrT="[Text]"/>
      <dgm:spPr/>
      <dgm:t>
        <a:bodyPr/>
        <a:lstStyle/>
        <a:p>
          <a:r>
            <a:rPr lang="de-DE" b="1" dirty="0" smtClean="0">
              <a:latin typeface="Calibri" panose="020F0502020204030204" pitchFamily="34" charset="0"/>
            </a:rPr>
            <a:t>Facts</a:t>
          </a:r>
          <a:endParaRPr lang="de-DE" b="1" dirty="0">
            <a:latin typeface="Calibri" panose="020F0502020204030204" pitchFamily="34" charset="0"/>
          </a:endParaRPr>
        </a:p>
      </dgm:t>
    </dgm:pt>
    <dgm:pt modelId="{2D98D4ED-BE81-4D58-938A-45AAAC05E4C3}" type="parTrans" cxnId="{AD449A3F-0A84-4372-BB3B-250EF246C0C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57D0CB4D-7083-43BE-AFF2-4206DD60802E}" type="sibTrans" cxnId="{AD449A3F-0A84-4372-BB3B-250EF246C0C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3F102073-A9EB-4E3C-8216-BA6C27913EDA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High </a:t>
          </a:r>
          <a:r>
            <a:rPr lang="de-DE" dirty="0" err="1" smtClean="0">
              <a:latin typeface="Calibri" panose="020F0502020204030204" pitchFamily="34" charset="0"/>
            </a:rPr>
            <a:t>educational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level</a:t>
          </a:r>
          <a:endParaRPr lang="de-DE" dirty="0">
            <a:latin typeface="Calibri" panose="020F0502020204030204" pitchFamily="34" charset="0"/>
          </a:endParaRPr>
        </a:p>
      </dgm:t>
    </dgm:pt>
    <dgm:pt modelId="{F06A1D91-37FC-486F-819C-D21B62F07C24}" type="parTrans" cxnId="{6421F939-B659-4358-9C0E-D2360F05312B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785927FC-2DF7-4897-B4FD-2B987656869C}" type="sibTrans" cxnId="{6421F939-B659-4358-9C0E-D2360F05312B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D09410DE-0B9B-48E7-851A-E4AB5E6F6377}">
      <dgm:prSet phldrT="[Text]"/>
      <dgm:spPr/>
      <dgm:t>
        <a:bodyPr/>
        <a:lstStyle/>
        <a:p>
          <a:r>
            <a:rPr lang="de-DE" b="1" dirty="0" err="1" smtClean="0">
              <a:latin typeface="Calibri" panose="020F0502020204030204" pitchFamily="34" charset="0"/>
            </a:rPr>
            <a:t>Challenges</a:t>
          </a:r>
          <a:endParaRPr lang="de-DE" b="1" dirty="0">
            <a:latin typeface="Calibri" panose="020F0502020204030204" pitchFamily="34" charset="0"/>
          </a:endParaRPr>
        </a:p>
      </dgm:t>
    </dgm:pt>
    <dgm:pt modelId="{7E49C0A1-150B-443F-A82D-28B782800164}" type="parTrans" cxnId="{1397D5D9-5F21-4A22-8A8C-1D6E17CA0BFC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BF2B876D-475A-4AD8-93C3-05A64EC09744}" type="sibTrans" cxnId="{1397D5D9-5F21-4A22-8A8C-1D6E17CA0BFC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416BA96-39AF-40B2-8B27-70F429C43BB0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Technological </a:t>
          </a:r>
          <a:r>
            <a:rPr lang="de-DE" dirty="0" err="1" smtClean="0">
              <a:latin typeface="Calibri" panose="020F0502020204030204" pitchFamily="34" charset="0"/>
            </a:rPr>
            <a:t>development</a:t>
          </a:r>
          <a:r>
            <a:rPr lang="de-DE" dirty="0" smtClean="0">
              <a:latin typeface="Calibri" panose="020F0502020204030204" pitchFamily="34" charset="0"/>
            </a:rPr>
            <a:t> / </a:t>
          </a:r>
          <a:r>
            <a:rPr lang="de-DE" dirty="0" err="1" smtClean="0">
              <a:latin typeface="Calibri" panose="020F0502020204030204" pitchFamily="34" charset="0"/>
            </a:rPr>
            <a:t>specialization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needs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qualified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people</a:t>
          </a:r>
          <a:endParaRPr lang="de-DE" dirty="0">
            <a:latin typeface="Calibri" panose="020F0502020204030204" pitchFamily="34" charset="0"/>
          </a:endParaRPr>
        </a:p>
      </dgm:t>
    </dgm:pt>
    <dgm:pt modelId="{D98745A8-C48A-48B9-A2AF-EC292BBCB3B7}" type="parTrans" cxnId="{582C482E-164E-40F9-B5CA-AE53505DB2F5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CD832DCD-56F6-4AD8-A5ED-194B5A87E93F}" type="sibTrans" cxnId="{582C482E-164E-40F9-B5CA-AE53505DB2F5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91D15C8-804E-4AD0-90FE-20520F5A48FB}">
      <dgm:prSet phldrT="[Text]"/>
      <dgm:spPr/>
      <dgm:t>
        <a:bodyPr/>
        <a:lstStyle/>
        <a:p>
          <a:endParaRPr lang="de-DE" dirty="0">
            <a:latin typeface="Calibri" panose="020F0502020204030204" pitchFamily="34" charset="0"/>
          </a:endParaRPr>
        </a:p>
      </dgm:t>
    </dgm:pt>
    <dgm:pt modelId="{C89D1B3E-F89F-42C6-A562-7A348A0862BA}" type="parTrans" cxnId="{FB39310F-FDAA-4B19-849F-678695F3F2D3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80B275A-B143-4714-B9B2-C105D46CB8E4}" type="sibTrans" cxnId="{FB39310F-FDAA-4B19-849F-678695F3F2D3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EC6EB273-C30C-429E-A6CE-2E0ABACBB29E}">
      <dgm:prSet phldrT="[Text]"/>
      <dgm:spPr/>
      <dgm:t>
        <a:bodyPr/>
        <a:lstStyle/>
        <a:p>
          <a:r>
            <a:rPr lang="de-DE" b="1" dirty="0" err="1" smtClean="0">
              <a:latin typeface="Calibri" panose="020F0502020204030204" pitchFamily="34" charset="0"/>
            </a:rPr>
            <a:t>Answers</a:t>
          </a:r>
          <a:endParaRPr lang="de-DE" b="1" dirty="0">
            <a:latin typeface="Calibri" panose="020F0502020204030204" pitchFamily="34" charset="0"/>
          </a:endParaRPr>
        </a:p>
      </dgm:t>
    </dgm:pt>
    <dgm:pt modelId="{F87E1460-72B8-40DA-AE37-FDAFB4E52755}" type="parTrans" cxnId="{4FDD153F-45E6-412E-B73F-3E14A5047066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5BCFB3E-EA5C-4D33-90E4-6765B1C1A10D}" type="sibTrans" cxnId="{4FDD153F-45E6-412E-B73F-3E14A5047066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D3CA1796-04FB-4B43-BE0F-424A13889329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Further </a:t>
          </a:r>
          <a:r>
            <a:rPr lang="de-DE" dirty="0" err="1" smtClean="0">
              <a:latin typeface="Calibri" panose="020F0502020204030204" pitchFamily="34" charset="0"/>
            </a:rPr>
            <a:t>improvement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of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educational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level</a:t>
          </a:r>
          <a:endParaRPr lang="de-DE" dirty="0">
            <a:latin typeface="Calibri" panose="020F0502020204030204" pitchFamily="34" charset="0"/>
          </a:endParaRPr>
        </a:p>
      </dgm:t>
    </dgm:pt>
    <dgm:pt modelId="{E7995F92-0410-4BBB-892C-D07DA3EBA00B}" type="parTrans" cxnId="{BD6EFC9F-F02E-4E13-9411-6694440F431E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1E748637-23FF-4D7F-B7AF-AA03A791E484}" type="sibTrans" cxnId="{BD6EFC9F-F02E-4E13-9411-6694440F431E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BC0045DD-BC30-4F19-A91A-62E39E38CF0D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High </a:t>
          </a:r>
          <a:r>
            <a:rPr lang="de-DE" dirty="0" err="1" smtClean="0">
              <a:latin typeface="Calibri" panose="020F0502020204030204" pitchFamily="34" charset="0"/>
            </a:rPr>
            <a:t>participation</a:t>
          </a:r>
          <a:r>
            <a:rPr lang="de-DE" dirty="0" smtClean="0">
              <a:latin typeface="Calibri" panose="020F0502020204030204" pitchFamily="34" charset="0"/>
            </a:rPr>
            <a:t> in </a:t>
          </a:r>
          <a:r>
            <a:rPr lang="de-DE" dirty="0" err="1" smtClean="0">
              <a:latin typeface="Calibri" panose="020F0502020204030204" pitchFamily="34" charset="0"/>
            </a:rPr>
            <a:t>employment</a:t>
          </a:r>
          <a:endParaRPr lang="de-DE" dirty="0">
            <a:latin typeface="Calibri" panose="020F0502020204030204" pitchFamily="34" charset="0"/>
          </a:endParaRPr>
        </a:p>
      </dgm:t>
    </dgm:pt>
    <dgm:pt modelId="{444C4134-EADC-494F-ADDE-97F7915F2D97}" type="parTrans" cxnId="{E6312143-254E-4242-9E70-565E4991488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A907A6F-52FA-4347-8FE6-3766B63EA22B}" type="sibTrans" cxnId="{E6312143-254E-4242-9E70-565E4991488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2453D6C-AC03-4F38-9D96-8318CE6E7588}">
      <dgm:prSet phldrT="[Text]"/>
      <dgm:spPr/>
      <dgm:t>
        <a:bodyPr/>
        <a:lstStyle/>
        <a:p>
          <a:endParaRPr lang="de-DE" dirty="0">
            <a:latin typeface="Calibri" panose="020F0502020204030204" pitchFamily="34" charset="0"/>
          </a:endParaRPr>
        </a:p>
      </dgm:t>
    </dgm:pt>
    <dgm:pt modelId="{7AAA4868-13C1-46EA-9BC7-2C9DD1847982}" type="parTrans" cxnId="{1C68A093-81B0-4E7B-9847-2D08BC8B3BC2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7F15B30D-3E56-4299-BCA2-66D5F5A6783A}" type="sibTrans" cxnId="{1C68A093-81B0-4E7B-9847-2D08BC8B3BC2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A1C31054-C07E-4071-AFBE-AF15A18A1681}">
      <dgm:prSet phldrT="[Text]"/>
      <dgm:spPr/>
      <dgm:t>
        <a:bodyPr/>
        <a:lstStyle/>
        <a:p>
          <a:r>
            <a:rPr lang="de-DE" dirty="0" err="1" smtClean="0">
              <a:latin typeface="Calibri" panose="020F0502020204030204" pitchFamily="34" charset="0"/>
            </a:rPr>
            <a:t>Decreasing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numbers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of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graduates</a:t>
          </a:r>
          <a:endParaRPr lang="de-DE" dirty="0">
            <a:latin typeface="Calibri" panose="020F0502020204030204" pitchFamily="34" charset="0"/>
          </a:endParaRPr>
        </a:p>
      </dgm:t>
    </dgm:pt>
    <dgm:pt modelId="{9ADE0B48-245D-4F19-B4A4-ABC45D771782}" type="parTrans" cxnId="{E05B6C71-A425-4B11-86AA-A5186E42BB6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C6EEF159-542A-436A-B021-54EF60393A6B}" type="sibTrans" cxnId="{E05B6C71-A425-4B11-86AA-A5186E42BB6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7A0EB81-823F-41AA-9F74-338FA62283BF}">
      <dgm:prSet phldrT="[Text]"/>
      <dgm:spPr/>
      <dgm:t>
        <a:bodyPr/>
        <a:lstStyle/>
        <a:p>
          <a:r>
            <a:rPr lang="de-DE" dirty="0" err="1" smtClean="0">
              <a:latin typeface="Calibri" panose="020F0502020204030204" pitchFamily="34" charset="0"/>
            </a:rPr>
            <a:t>Demographic</a:t>
          </a:r>
          <a:r>
            <a:rPr lang="de-DE" dirty="0" smtClean="0">
              <a:latin typeface="Calibri" panose="020F0502020204030204" pitchFamily="34" charset="0"/>
            </a:rPr>
            <a:t> Change</a:t>
          </a:r>
          <a:endParaRPr lang="de-DE" dirty="0">
            <a:latin typeface="Calibri" panose="020F0502020204030204" pitchFamily="34" charset="0"/>
          </a:endParaRPr>
        </a:p>
      </dgm:t>
    </dgm:pt>
    <dgm:pt modelId="{C5D963A1-ABDC-4B03-AFE2-0395A8D3DFA2}" type="parTrans" cxnId="{820D63E5-9FCF-45B3-99C6-4AAF63648D19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D664E2A7-B0B0-47E0-ACA7-BEEA5AAC04F5}" type="sibTrans" cxnId="{820D63E5-9FCF-45B3-99C6-4AAF63648D19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2F537F51-3559-41B0-B796-CEDDEBAEC628}">
      <dgm:prSet phldrT="[Text]"/>
      <dgm:spPr/>
      <dgm:t>
        <a:bodyPr/>
        <a:lstStyle/>
        <a:p>
          <a:r>
            <a:rPr lang="de-DE" dirty="0" err="1" smtClean="0">
              <a:latin typeface="Calibri" panose="020F0502020204030204" pitchFamily="34" charset="0"/>
            </a:rPr>
            <a:t>Increasing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the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labor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market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participation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of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women</a:t>
          </a:r>
          <a:endParaRPr lang="de-DE" dirty="0">
            <a:latin typeface="Calibri" panose="020F0502020204030204" pitchFamily="34" charset="0"/>
          </a:endParaRPr>
        </a:p>
      </dgm:t>
    </dgm:pt>
    <dgm:pt modelId="{73FD02EF-8473-4329-965C-15FE54FB7E68}" type="parTrans" cxnId="{E108DDF1-6A34-4450-A419-0B4498C47D12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BD22896-A2F5-4FF1-B0F7-57AFA42B80E0}" type="sibTrans" cxnId="{E108DDF1-6A34-4450-A419-0B4498C47D12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908B4B66-82BB-41BB-AF6A-FC413FFA9D13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Immigration </a:t>
          </a:r>
          <a:r>
            <a:rPr lang="de-DE" dirty="0" err="1" smtClean="0">
              <a:latin typeface="Calibri" panose="020F0502020204030204" pitchFamily="34" charset="0"/>
            </a:rPr>
            <a:t>and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education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of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immigrants</a:t>
          </a:r>
          <a:endParaRPr lang="de-DE" dirty="0">
            <a:latin typeface="Calibri" panose="020F0502020204030204" pitchFamily="34" charset="0"/>
          </a:endParaRPr>
        </a:p>
      </dgm:t>
    </dgm:pt>
    <dgm:pt modelId="{A24A390E-96BB-4D46-BCA9-5593E27E8615}" type="parTrans" cxnId="{EF1F9C37-65FA-43E4-BEC7-BD913E3FACE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F4D6F277-1250-467B-8FD9-AAE416E1811C}" type="sibTrans" cxnId="{EF1F9C37-65FA-43E4-BEC7-BD913E3FACE0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C1607E5C-A911-4E28-AD06-A1B539E1E98D}">
      <dgm:prSet phldrT="[Text]"/>
      <dgm:spPr/>
      <dgm:t>
        <a:bodyPr/>
        <a:lstStyle/>
        <a:p>
          <a:r>
            <a:rPr lang="de-DE" dirty="0" err="1" smtClean="0">
              <a:latin typeface="Calibri" panose="020F0502020204030204" pitchFamily="34" charset="0"/>
            </a:rPr>
            <a:t>Develop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the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pool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of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qualified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employment</a:t>
          </a:r>
          <a:endParaRPr lang="de-DE" dirty="0">
            <a:latin typeface="Calibri" panose="020F0502020204030204" pitchFamily="34" charset="0"/>
          </a:endParaRPr>
        </a:p>
      </dgm:t>
    </dgm:pt>
    <dgm:pt modelId="{D936736A-D42F-4C24-959C-D8FB5F79ACA2}" type="parTrans" cxnId="{C9487816-E946-4BC0-91C0-EFA95FBB3771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FFFDDB0A-F7D5-4538-954A-86D109CA94DB}" type="sibTrans" cxnId="{C9487816-E946-4BC0-91C0-EFA95FBB3771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484DFB59-7C65-435A-A25D-DE4E0F62C4E7}">
      <dgm:prSet phldrT="[Text]"/>
      <dgm:spPr/>
      <dgm:t>
        <a:bodyPr/>
        <a:lstStyle/>
        <a:p>
          <a:r>
            <a:rPr lang="de-DE" dirty="0" smtClean="0">
              <a:latin typeface="Calibri" panose="020F0502020204030204" pitchFamily="34" charset="0"/>
            </a:rPr>
            <a:t>A </a:t>
          </a:r>
          <a:r>
            <a:rPr lang="de-DE" dirty="0" err="1" smtClean="0">
              <a:latin typeface="Calibri" panose="020F0502020204030204" pitchFamily="34" charset="0"/>
            </a:rPr>
            <a:t>growing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region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with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now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nearly</a:t>
          </a:r>
          <a:r>
            <a:rPr lang="de-DE" dirty="0" smtClean="0">
              <a:latin typeface="Calibri" panose="020F0502020204030204" pitchFamily="34" charset="0"/>
            </a:rPr>
            <a:t> 11 </a:t>
          </a:r>
          <a:r>
            <a:rPr lang="de-DE" dirty="0" err="1" smtClean="0">
              <a:latin typeface="Calibri" panose="020F0502020204030204" pitchFamily="34" charset="0"/>
            </a:rPr>
            <a:t>million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inhabitants</a:t>
          </a:r>
          <a:endParaRPr lang="de-DE" dirty="0">
            <a:latin typeface="Calibri" panose="020F0502020204030204" pitchFamily="34" charset="0"/>
          </a:endParaRPr>
        </a:p>
      </dgm:t>
    </dgm:pt>
    <dgm:pt modelId="{C8BD3F54-F505-4268-AB01-7DD95E189EA0}" type="parTrans" cxnId="{2B3097D8-3E7C-4C6F-BCF0-EA40DE9CCE9F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84DC77F7-14F2-4BCF-8C69-30E0D7BB82F8}" type="sibTrans" cxnId="{2B3097D8-3E7C-4C6F-BCF0-EA40DE9CCE9F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443CF32D-0766-4029-BE37-6D975753DB31}">
      <dgm:prSet phldrT="[Text]"/>
      <dgm:spPr/>
      <dgm:t>
        <a:bodyPr/>
        <a:lstStyle/>
        <a:p>
          <a:r>
            <a:rPr lang="de-DE" dirty="0" err="1" smtClean="0">
              <a:latin typeface="Calibri" panose="020F0502020204030204" pitchFamily="34" charset="0"/>
            </a:rPr>
            <a:t>Above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average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life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satisfaction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and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life</a:t>
          </a:r>
          <a:r>
            <a:rPr lang="de-DE" dirty="0" smtClean="0">
              <a:latin typeface="Calibri" panose="020F0502020204030204" pitchFamily="34" charset="0"/>
            </a:rPr>
            <a:t> </a:t>
          </a:r>
          <a:r>
            <a:rPr lang="de-DE" dirty="0" err="1" smtClean="0">
              <a:latin typeface="Calibri" panose="020F0502020204030204" pitchFamily="34" charset="0"/>
            </a:rPr>
            <a:t>expectancies</a:t>
          </a:r>
          <a:endParaRPr lang="de-DE" dirty="0">
            <a:latin typeface="Calibri" panose="020F0502020204030204" pitchFamily="34" charset="0"/>
          </a:endParaRPr>
        </a:p>
      </dgm:t>
    </dgm:pt>
    <dgm:pt modelId="{91BABEC2-9F12-407E-8B50-B1ADA5AA8CC7}" type="parTrans" cxnId="{E3865B8C-89BF-4398-8F3B-62F7338F1261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5F766601-5FFB-48F8-82AC-5EAB36211033}" type="sibTrans" cxnId="{E3865B8C-89BF-4398-8F3B-62F7338F1261}">
      <dgm:prSet/>
      <dgm:spPr/>
      <dgm:t>
        <a:bodyPr/>
        <a:lstStyle/>
        <a:p>
          <a:endParaRPr lang="de-DE">
            <a:latin typeface="Calibri" panose="020F0502020204030204" pitchFamily="34" charset="0"/>
          </a:endParaRPr>
        </a:p>
      </dgm:t>
    </dgm:pt>
    <dgm:pt modelId="{D0453392-18C6-4164-8A65-B9AA3493738A}" type="pres">
      <dgm:prSet presAssocID="{B787E028-66CA-4862-9129-BA6F8B45D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E43AE75-FEB6-4E0D-A9EF-6369D5D55DB3}" type="pres">
      <dgm:prSet presAssocID="{11A7FCED-6394-4872-8B2C-319128BDB242}" presName="composite" presStyleCnt="0"/>
      <dgm:spPr/>
    </dgm:pt>
    <dgm:pt modelId="{509BBC89-52B6-4620-BF48-B820ADA7B879}" type="pres">
      <dgm:prSet presAssocID="{11A7FCED-6394-4872-8B2C-319128BDB2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FBE973-92D8-4357-9C34-11FE6BDDFFC4}" type="pres">
      <dgm:prSet presAssocID="{11A7FCED-6394-4872-8B2C-319128BDB24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70E7FC-B457-4AF2-9460-C91D4A3E17D9}" type="pres">
      <dgm:prSet presAssocID="{57D0CB4D-7083-43BE-AFF2-4206DD60802E}" presName="space" presStyleCnt="0"/>
      <dgm:spPr/>
    </dgm:pt>
    <dgm:pt modelId="{F3C1A6C7-7EB9-4711-89AE-75C979A68E99}" type="pres">
      <dgm:prSet presAssocID="{D09410DE-0B9B-48E7-851A-E4AB5E6F6377}" presName="composite" presStyleCnt="0"/>
      <dgm:spPr/>
    </dgm:pt>
    <dgm:pt modelId="{297568F3-03FE-43A1-AEE1-AEA33CC9B6BB}" type="pres">
      <dgm:prSet presAssocID="{D09410DE-0B9B-48E7-851A-E4AB5E6F63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35A60B-504B-44F1-BB50-32C7005DDAF8}" type="pres">
      <dgm:prSet presAssocID="{D09410DE-0B9B-48E7-851A-E4AB5E6F637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3E96239-BEF9-4B62-8BC1-DDA52BE36883}" type="pres">
      <dgm:prSet presAssocID="{BF2B876D-475A-4AD8-93C3-05A64EC09744}" presName="space" presStyleCnt="0"/>
      <dgm:spPr/>
    </dgm:pt>
    <dgm:pt modelId="{1C6E0C3D-85BB-4EAF-A0F9-47D789AB9E2F}" type="pres">
      <dgm:prSet presAssocID="{EC6EB273-C30C-429E-A6CE-2E0ABACBB29E}" presName="composite" presStyleCnt="0"/>
      <dgm:spPr/>
    </dgm:pt>
    <dgm:pt modelId="{33229733-6D37-4945-AB95-94FCA2F20761}" type="pres">
      <dgm:prSet presAssocID="{EC6EB273-C30C-429E-A6CE-2E0ABACBB29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46B64E7-A0AB-4066-ABBE-650ABB8646DF}" type="pres">
      <dgm:prSet presAssocID="{EC6EB273-C30C-429E-A6CE-2E0ABACBB29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2C482E-164E-40F9-B5CA-AE53505DB2F5}" srcId="{D09410DE-0B9B-48E7-851A-E4AB5E6F6377}" destId="{8416BA96-39AF-40B2-8B27-70F429C43BB0}" srcOrd="0" destOrd="0" parTransId="{D98745A8-C48A-48B9-A2AF-EC292BBCB3B7}" sibTransId="{CD832DCD-56F6-4AD8-A5ED-194B5A87E93F}"/>
    <dgm:cxn modelId="{ADCFED22-A99B-42FD-92E9-B73A66BD73CB}" type="presOf" srcId="{8416BA96-39AF-40B2-8B27-70F429C43BB0}" destId="{C135A60B-504B-44F1-BB50-32C7005DDAF8}" srcOrd="0" destOrd="0" presId="urn:microsoft.com/office/officeart/2005/8/layout/hList1"/>
    <dgm:cxn modelId="{E293ABC2-5437-434D-9EC1-C3820E4F2DBB}" type="presOf" srcId="{2F537F51-3559-41B0-B796-CEDDEBAEC628}" destId="{746B64E7-A0AB-4066-ABBE-650ABB8646DF}" srcOrd="0" destOrd="1" presId="urn:microsoft.com/office/officeart/2005/8/layout/hList1"/>
    <dgm:cxn modelId="{E3865B8C-89BF-4398-8F3B-62F7338F1261}" srcId="{11A7FCED-6394-4872-8B2C-319128BDB242}" destId="{443CF32D-0766-4029-BE37-6D975753DB31}" srcOrd="1" destOrd="0" parTransId="{91BABEC2-9F12-407E-8B50-B1ADA5AA8CC7}" sibTransId="{5F766601-5FFB-48F8-82AC-5EAB36211033}"/>
    <dgm:cxn modelId="{46CD3368-E7E1-46E9-8E7E-21170DD40070}" type="presOf" srcId="{484DFB59-7C65-435A-A25D-DE4E0F62C4E7}" destId="{66FBE973-92D8-4357-9C34-11FE6BDDFFC4}" srcOrd="0" destOrd="0" presId="urn:microsoft.com/office/officeart/2005/8/layout/hList1"/>
    <dgm:cxn modelId="{C9487816-E946-4BC0-91C0-EFA95FBB3771}" srcId="{D09410DE-0B9B-48E7-851A-E4AB5E6F6377}" destId="{C1607E5C-A911-4E28-AD06-A1B539E1E98D}" srcOrd="3" destOrd="0" parTransId="{D936736A-D42F-4C24-959C-D8FB5F79ACA2}" sibTransId="{FFFDDB0A-F7D5-4538-954A-86D109CA94DB}"/>
    <dgm:cxn modelId="{1C68A093-81B0-4E7B-9847-2D08BC8B3BC2}" srcId="{11A7FCED-6394-4872-8B2C-319128BDB242}" destId="{82453D6C-AC03-4F38-9D96-8318CE6E7588}" srcOrd="4" destOrd="0" parTransId="{7AAA4868-13C1-46EA-9BC7-2C9DD1847982}" sibTransId="{7F15B30D-3E56-4299-BCA2-66D5F5A6783A}"/>
    <dgm:cxn modelId="{FB39310F-FDAA-4B19-849F-678695F3F2D3}" srcId="{D09410DE-0B9B-48E7-851A-E4AB5E6F6377}" destId="{891D15C8-804E-4AD0-90FE-20520F5A48FB}" srcOrd="4" destOrd="0" parTransId="{C89D1B3E-F89F-42C6-A562-7A348A0862BA}" sibTransId="{280B275A-B143-4714-B9B2-C105D46CB8E4}"/>
    <dgm:cxn modelId="{AD449A3F-0A84-4372-BB3B-250EF246C0C0}" srcId="{B787E028-66CA-4862-9129-BA6F8B45D538}" destId="{11A7FCED-6394-4872-8B2C-319128BDB242}" srcOrd="0" destOrd="0" parTransId="{2D98D4ED-BE81-4D58-938A-45AAAC05E4C3}" sibTransId="{57D0CB4D-7083-43BE-AFF2-4206DD60802E}"/>
    <dgm:cxn modelId="{2A822C88-F798-4EC0-8E3A-D9F45DBC8858}" type="presOf" srcId="{C1607E5C-A911-4E28-AD06-A1B539E1E98D}" destId="{C135A60B-504B-44F1-BB50-32C7005DDAF8}" srcOrd="0" destOrd="3" presId="urn:microsoft.com/office/officeart/2005/8/layout/hList1"/>
    <dgm:cxn modelId="{E108DDF1-6A34-4450-A419-0B4498C47D12}" srcId="{EC6EB273-C30C-429E-A6CE-2E0ABACBB29E}" destId="{2F537F51-3559-41B0-B796-CEDDEBAEC628}" srcOrd="1" destOrd="0" parTransId="{73FD02EF-8473-4329-965C-15FE54FB7E68}" sibTransId="{8BD22896-A2F5-4FF1-B0F7-57AFA42B80E0}"/>
    <dgm:cxn modelId="{3C5DBC2A-D21A-47BE-8B45-D4C23BCF6E9D}" type="presOf" srcId="{BC0045DD-BC30-4F19-A91A-62E39E38CF0D}" destId="{66FBE973-92D8-4357-9C34-11FE6BDDFFC4}" srcOrd="0" destOrd="3" presId="urn:microsoft.com/office/officeart/2005/8/layout/hList1"/>
    <dgm:cxn modelId="{0F5D22BD-982D-4BF1-8AF9-76A2D8EB053D}" type="presOf" srcId="{27A0EB81-823F-41AA-9F74-338FA62283BF}" destId="{C135A60B-504B-44F1-BB50-32C7005DDAF8}" srcOrd="0" destOrd="1" presId="urn:microsoft.com/office/officeart/2005/8/layout/hList1"/>
    <dgm:cxn modelId="{0D0BB57D-CEA7-4137-AA1E-6674D3855E2B}" type="presOf" srcId="{82453D6C-AC03-4F38-9D96-8318CE6E7588}" destId="{66FBE973-92D8-4357-9C34-11FE6BDDFFC4}" srcOrd="0" destOrd="4" presId="urn:microsoft.com/office/officeart/2005/8/layout/hList1"/>
    <dgm:cxn modelId="{4FDD153F-45E6-412E-B73F-3E14A5047066}" srcId="{B787E028-66CA-4862-9129-BA6F8B45D538}" destId="{EC6EB273-C30C-429E-A6CE-2E0ABACBB29E}" srcOrd="2" destOrd="0" parTransId="{F87E1460-72B8-40DA-AE37-FDAFB4E52755}" sibTransId="{25BCFB3E-EA5C-4D33-90E4-6765B1C1A10D}"/>
    <dgm:cxn modelId="{4502C1E7-1405-4D56-A7B4-F7E28661475B}" type="presOf" srcId="{EC6EB273-C30C-429E-A6CE-2E0ABACBB29E}" destId="{33229733-6D37-4945-AB95-94FCA2F20761}" srcOrd="0" destOrd="0" presId="urn:microsoft.com/office/officeart/2005/8/layout/hList1"/>
    <dgm:cxn modelId="{2B3097D8-3E7C-4C6F-BCF0-EA40DE9CCE9F}" srcId="{11A7FCED-6394-4872-8B2C-319128BDB242}" destId="{484DFB59-7C65-435A-A25D-DE4E0F62C4E7}" srcOrd="0" destOrd="0" parTransId="{C8BD3F54-F505-4268-AB01-7DD95E189EA0}" sibTransId="{84DC77F7-14F2-4BCF-8C69-30E0D7BB82F8}"/>
    <dgm:cxn modelId="{5C4C600A-484E-4F67-943B-5ABA2CC23320}" type="presOf" srcId="{D3CA1796-04FB-4B43-BE0F-424A13889329}" destId="{746B64E7-A0AB-4066-ABBE-650ABB8646DF}" srcOrd="0" destOrd="0" presId="urn:microsoft.com/office/officeart/2005/8/layout/hList1"/>
    <dgm:cxn modelId="{6421F939-B659-4358-9C0E-D2360F05312B}" srcId="{11A7FCED-6394-4872-8B2C-319128BDB242}" destId="{3F102073-A9EB-4E3C-8216-BA6C27913EDA}" srcOrd="2" destOrd="0" parTransId="{F06A1D91-37FC-486F-819C-D21B62F07C24}" sibTransId="{785927FC-2DF7-4897-B4FD-2B987656869C}"/>
    <dgm:cxn modelId="{A5CD4E01-F904-4283-BB54-A10FEADE0CFB}" type="presOf" srcId="{D09410DE-0B9B-48E7-851A-E4AB5E6F6377}" destId="{297568F3-03FE-43A1-AEE1-AEA33CC9B6BB}" srcOrd="0" destOrd="0" presId="urn:microsoft.com/office/officeart/2005/8/layout/hList1"/>
    <dgm:cxn modelId="{64182575-919F-4749-B3C9-6B85CE16FD3C}" type="presOf" srcId="{891D15C8-804E-4AD0-90FE-20520F5A48FB}" destId="{C135A60B-504B-44F1-BB50-32C7005DDAF8}" srcOrd="0" destOrd="4" presId="urn:microsoft.com/office/officeart/2005/8/layout/hList1"/>
    <dgm:cxn modelId="{898462D0-78FB-47C9-A66B-87492590B39F}" type="presOf" srcId="{3F102073-A9EB-4E3C-8216-BA6C27913EDA}" destId="{66FBE973-92D8-4357-9C34-11FE6BDDFFC4}" srcOrd="0" destOrd="2" presId="urn:microsoft.com/office/officeart/2005/8/layout/hList1"/>
    <dgm:cxn modelId="{53E73098-B4E9-43A0-A78D-9F0C0AB94B41}" type="presOf" srcId="{B787E028-66CA-4862-9129-BA6F8B45D538}" destId="{D0453392-18C6-4164-8A65-B9AA3493738A}" srcOrd="0" destOrd="0" presId="urn:microsoft.com/office/officeart/2005/8/layout/hList1"/>
    <dgm:cxn modelId="{EF1F9C37-65FA-43E4-BEC7-BD913E3FACE0}" srcId="{EC6EB273-C30C-429E-A6CE-2E0ABACBB29E}" destId="{908B4B66-82BB-41BB-AF6A-FC413FFA9D13}" srcOrd="2" destOrd="0" parTransId="{A24A390E-96BB-4D46-BCA9-5593E27E8615}" sibTransId="{F4D6F277-1250-467B-8FD9-AAE416E1811C}"/>
    <dgm:cxn modelId="{E05B6C71-A425-4B11-86AA-A5186E42BB60}" srcId="{D09410DE-0B9B-48E7-851A-E4AB5E6F6377}" destId="{A1C31054-C07E-4071-AFBE-AF15A18A1681}" srcOrd="2" destOrd="0" parTransId="{9ADE0B48-245D-4F19-B4A4-ABC45D771782}" sibTransId="{C6EEF159-542A-436A-B021-54EF60393A6B}"/>
    <dgm:cxn modelId="{7B0E5750-5D11-463E-AE54-70D6E57BFFB2}" type="presOf" srcId="{11A7FCED-6394-4872-8B2C-319128BDB242}" destId="{509BBC89-52B6-4620-BF48-B820ADA7B879}" srcOrd="0" destOrd="0" presId="urn:microsoft.com/office/officeart/2005/8/layout/hList1"/>
    <dgm:cxn modelId="{41DC1DD0-9A68-46D7-A277-B6CDF7827E3C}" type="presOf" srcId="{908B4B66-82BB-41BB-AF6A-FC413FFA9D13}" destId="{746B64E7-A0AB-4066-ABBE-650ABB8646DF}" srcOrd="0" destOrd="2" presId="urn:microsoft.com/office/officeart/2005/8/layout/hList1"/>
    <dgm:cxn modelId="{E6312143-254E-4242-9E70-565E49914880}" srcId="{11A7FCED-6394-4872-8B2C-319128BDB242}" destId="{BC0045DD-BC30-4F19-A91A-62E39E38CF0D}" srcOrd="3" destOrd="0" parTransId="{444C4134-EADC-494F-ADDE-97F7915F2D97}" sibTransId="{8A907A6F-52FA-4347-8FE6-3766B63EA22B}"/>
    <dgm:cxn modelId="{BD6EFC9F-F02E-4E13-9411-6694440F431E}" srcId="{EC6EB273-C30C-429E-A6CE-2E0ABACBB29E}" destId="{D3CA1796-04FB-4B43-BE0F-424A13889329}" srcOrd="0" destOrd="0" parTransId="{E7995F92-0410-4BBB-892C-D07DA3EBA00B}" sibTransId="{1E748637-23FF-4D7F-B7AF-AA03A791E484}"/>
    <dgm:cxn modelId="{820D63E5-9FCF-45B3-99C6-4AAF63648D19}" srcId="{D09410DE-0B9B-48E7-851A-E4AB5E6F6377}" destId="{27A0EB81-823F-41AA-9F74-338FA62283BF}" srcOrd="1" destOrd="0" parTransId="{C5D963A1-ABDC-4B03-AFE2-0395A8D3DFA2}" sibTransId="{D664E2A7-B0B0-47E0-ACA7-BEEA5AAC04F5}"/>
    <dgm:cxn modelId="{86E5423B-E45B-48B7-89CC-DD2563A46851}" type="presOf" srcId="{443CF32D-0766-4029-BE37-6D975753DB31}" destId="{66FBE973-92D8-4357-9C34-11FE6BDDFFC4}" srcOrd="0" destOrd="1" presId="urn:microsoft.com/office/officeart/2005/8/layout/hList1"/>
    <dgm:cxn modelId="{1397D5D9-5F21-4A22-8A8C-1D6E17CA0BFC}" srcId="{B787E028-66CA-4862-9129-BA6F8B45D538}" destId="{D09410DE-0B9B-48E7-851A-E4AB5E6F6377}" srcOrd="1" destOrd="0" parTransId="{7E49C0A1-150B-443F-A82D-28B782800164}" sibTransId="{BF2B876D-475A-4AD8-93C3-05A64EC09744}"/>
    <dgm:cxn modelId="{618D4662-5463-4597-8BF0-B0CD081A971B}" type="presOf" srcId="{A1C31054-C07E-4071-AFBE-AF15A18A1681}" destId="{C135A60B-504B-44F1-BB50-32C7005DDAF8}" srcOrd="0" destOrd="2" presId="urn:microsoft.com/office/officeart/2005/8/layout/hList1"/>
    <dgm:cxn modelId="{17FDB4E2-AD95-49D8-ADB6-7DBC7C41A7F5}" type="presParOf" srcId="{D0453392-18C6-4164-8A65-B9AA3493738A}" destId="{FE43AE75-FEB6-4E0D-A9EF-6369D5D55DB3}" srcOrd="0" destOrd="0" presId="urn:microsoft.com/office/officeart/2005/8/layout/hList1"/>
    <dgm:cxn modelId="{E0BDC655-5CF7-4B36-93C8-E5E5067F5532}" type="presParOf" srcId="{FE43AE75-FEB6-4E0D-A9EF-6369D5D55DB3}" destId="{509BBC89-52B6-4620-BF48-B820ADA7B879}" srcOrd="0" destOrd="0" presId="urn:microsoft.com/office/officeart/2005/8/layout/hList1"/>
    <dgm:cxn modelId="{975860ED-A83A-4A22-8923-16B3F6BAB9AF}" type="presParOf" srcId="{FE43AE75-FEB6-4E0D-A9EF-6369D5D55DB3}" destId="{66FBE973-92D8-4357-9C34-11FE6BDDFFC4}" srcOrd="1" destOrd="0" presId="urn:microsoft.com/office/officeart/2005/8/layout/hList1"/>
    <dgm:cxn modelId="{4540D77C-B054-482B-A482-9474AC641567}" type="presParOf" srcId="{D0453392-18C6-4164-8A65-B9AA3493738A}" destId="{A370E7FC-B457-4AF2-9460-C91D4A3E17D9}" srcOrd="1" destOrd="0" presId="urn:microsoft.com/office/officeart/2005/8/layout/hList1"/>
    <dgm:cxn modelId="{C58FEFA0-F795-47F1-835B-3A123F92CAAC}" type="presParOf" srcId="{D0453392-18C6-4164-8A65-B9AA3493738A}" destId="{F3C1A6C7-7EB9-4711-89AE-75C979A68E99}" srcOrd="2" destOrd="0" presId="urn:microsoft.com/office/officeart/2005/8/layout/hList1"/>
    <dgm:cxn modelId="{E97774BF-2B15-40D3-ABDA-30A50704C12B}" type="presParOf" srcId="{F3C1A6C7-7EB9-4711-89AE-75C979A68E99}" destId="{297568F3-03FE-43A1-AEE1-AEA33CC9B6BB}" srcOrd="0" destOrd="0" presId="urn:microsoft.com/office/officeart/2005/8/layout/hList1"/>
    <dgm:cxn modelId="{8210F7A7-C354-4941-81F9-70BF087B6263}" type="presParOf" srcId="{F3C1A6C7-7EB9-4711-89AE-75C979A68E99}" destId="{C135A60B-504B-44F1-BB50-32C7005DDAF8}" srcOrd="1" destOrd="0" presId="urn:microsoft.com/office/officeart/2005/8/layout/hList1"/>
    <dgm:cxn modelId="{68C99A24-0913-44D6-8737-100808038237}" type="presParOf" srcId="{D0453392-18C6-4164-8A65-B9AA3493738A}" destId="{73E96239-BEF9-4B62-8BC1-DDA52BE36883}" srcOrd="3" destOrd="0" presId="urn:microsoft.com/office/officeart/2005/8/layout/hList1"/>
    <dgm:cxn modelId="{FC19E302-6E23-43DE-AC4C-D52D28232904}" type="presParOf" srcId="{D0453392-18C6-4164-8A65-B9AA3493738A}" destId="{1C6E0C3D-85BB-4EAF-A0F9-47D789AB9E2F}" srcOrd="4" destOrd="0" presId="urn:microsoft.com/office/officeart/2005/8/layout/hList1"/>
    <dgm:cxn modelId="{0E92238B-81E5-44F4-AB47-14DCC16DFBB3}" type="presParOf" srcId="{1C6E0C3D-85BB-4EAF-A0F9-47D789AB9E2F}" destId="{33229733-6D37-4945-AB95-94FCA2F20761}" srcOrd="0" destOrd="0" presId="urn:microsoft.com/office/officeart/2005/8/layout/hList1"/>
    <dgm:cxn modelId="{3BFE9A76-4F8B-4D72-85CE-D878FAB43289}" type="presParOf" srcId="{1C6E0C3D-85BB-4EAF-A0F9-47D789AB9E2F}" destId="{746B64E7-A0AB-4066-ABBE-650ABB8646D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BC89-52B6-4620-BF48-B820ADA7B879}">
      <dsp:nvSpPr>
        <dsp:cNvPr id="0" name=""/>
        <dsp:cNvSpPr/>
      </dsp:nvSpPr>
      <dsp:spPr>
        <a:xfrm>
          <a:off x="2497" y="209859"/>
          <a:ext cx="2435333" cy="547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smtClean="0">
              <a:latin typeface="Calibri" panose="020F0502020204030204" pitchFamily="34" charset="0"/>
            </a:rPr>
            <a:t>Facts</a:t>
          </a:r>
          <a:endParaRPr lang="de-DE" sz="1900" b="1" kern="1200" dirty="0">
            <a:latin typeface="Calibri" panose="020F0502020204030204" pitchFamily="34" charset="0"/>
          </a:endParaRPr>
        </a:p>
      </dsp:txBody>
      <dsp:txXfrm>
        <a:off x="2497" y="209859"/>
        <a:ext cx="2435333" cy="547200"/>
      </dsp:txXfrm>
    </dsp:sp>
    <dsp:sp modelId="{66FBE973-92D8-4357-9C34-11FE6BDDFFC4}">
      <dsp:nvSpPr>
        <dsp:cNvPr id="0" name=""/>
        <dsp:cNvSpPr/>
      </dsp:nvSpPr>
      <dsp:spPr>
        <a:xfrm>
          <a:off x="2497" y="757059"/>
          <a:ext cx="2435333" cy="3657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Calibri" panose="020F0502020204030204" pitchFamily="34" charset="0"/>
            </a:rPr>
            <a:t>A </a:t>
          </a:r>
          <a:r>
            <a:rPr lang="de-DE" sz="1900" kern="1200" dirty="0" err="1" smtClean="0">
              <a:latin typeface="Calibri" panose="020F0502020204030204" pitchFamily="34" charset="0"/>
            </a:rPr>
            <a:t>growing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region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with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now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nearly</a:t>
          </a:r>
          <a:r>
            <a:rPr lang="de-DE" sz="1900" kern="1200" dirty="0" smtClean="0">
              <a:latin typeface="Calibri" panose="020F0502020204030204" pitchFamily="34" charset="0"/>
            </a:rPr>
            <a:t> 11 </a:t>
          </a:r>
          <a:r>
            <a:rPr lang="de-DE" sz="1900" kern="1200" dirty="0" err="1" smtClean="0">
              <a:latin typeface="Calibri" panose="020F0502020204030204" pitchFamily="34" charset="0"/>
            </a:rPr>
            <a:t>million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inhabitants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 smtClean="0">
              <a:latin typeface="Calibri" panose="020F0502020204030204" pitchFamily="34" charset="0"/>
            </a:rPr>
            <a:t>Above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average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life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satisfaction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and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life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expectancies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Calibri" panose="020F0502020204030204" pitchFamily="34" charset="0"/>
            </a:rPr>
            <a:t>High </a:t>
          </a:r>
          <a:r>
            <a:rPr lang="de-DE" sz="1900" kern="1200" dirty="0" err="1" smtClean="0">
              <a:latin typeface="Calibri" panose="020F0502020204030204" pitchFamily="34" charset="0"/>
            </a:rPr>
            <a:t>educational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level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Calibri" panose="020F0502020204030204" pitchFamily="34" charset="0"/>
            </a:rPr>
            <a:t>High </a:t>
          </a:r>
          <a:r>
            <a:rPr lang="de-DE" sz="1900" kern="1200" dirty="0" err="1" smtClean="0">
              <a:latin typeface="Calibri" panose="020F0502020204030204" pitchFamily="34" charset="0"/>
            </a:rPr>
            <a:t>participation</a:t>
          </a:r>
          <a:r>
            <a:rPr lang="de-DE" sz="1900" kern="1200" dirty="0" smtClean="0">
              <a:latin typeface="Calibri" panose="020F0502020204030204" pitchFamily="34" charset="0"/>
            </a:rPr>
            <a:t> in </a:t>
          </a:r>
          <a:r>
            <a:rPr lang="de-DE" sz="1900" kern="1200" dirty="0" err="1" smtClean="0">
              <a:latin typeface="Calibri" panose="020F0502020204030204" pitchFamily="34" charset="0"/>
            </a:rPr>
            <a:t>employment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900" kern="1200" dirty="0">
            <a:latin typeface="Calibri" panose="020F0502020204030204" pitchFamily="34" charset="0"/>
          </a:endParaRPr>
        </a:p>
      </dsp:txBody>
      <dsp:txXfrm>
        <a:off x="2497" y="757059"/>
        <a:ext cx="2435333" cy="3657369"/>
      </dsp:txXfrm>
    </dsp:sp>
    <dsp:sp modelId="{297568F3-03FE-43A1-AEE1-AEA33CC9B6BB}">
      <dsp:nvSpPr>
        <dsp:cNvPr id="0" name=""/>
        <dsp:cNvSpPr/>
      </dsp:nvSpPr>
      <dsp:spPr>
        <a:xfrm>
          <a:off x="2778777" y="209859"/>
          <a:ext cx="2435333" cy="547200"/>
        </a:xfrm>
        <a:prstGeom prst="rect">
          <a:avLst/>
        </a:prstGeom>
        <a:solidFill>
          <a:schemeClr val="accent2">
            <a:hueOff val="5259187"/>
            <a:satOff val="-30948"/>
            <a:lumOff val="1178"/>
            <a:alphaOff val="0"/>
          </a:schemeClr>
        </a:solidFill>
        <a:ln w="25400" cap="flat" cmpd="sng" algn="ctr">
          <a:solidFill>
            <a:schemeClr val="accent2">
              <a:hueOff val="5259187"/>
              <a:satOff val="-30948"/>
              <a:lumOff val="11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err="1" smtClean="0">
              <a:latin typeface="Calibri" panose="020F0502020204030204" pitchFamily="34" charset="0"/>
            </a:rPr>
            <a:t>Challenges</a:t>
          </a:r>
          <a:endParaRPr lang="de-DE" sz="1900" b="1" kern="1200" dirty="0">
            <a:latin typeface="Calibri" panose="020F0502020204030204" pitchFamily="34" charset="0"/>
          </a:endParaRPr>
        </a:p>
      </dsp:txBody>
      <dsp:txXfrm>
        <a:off x="2778777" y="209859"/>
        <a:ext cx="2435333" cy="547200"/>
      </dsp:txXfrm>
    </dsp:sp>
    <dsp:sp modelId="{C135A60B-504B-44F1-BB50-32C7005DDAF8}">
      <dsp:nvSpPr>
        <dsp:cNvPr id="0" name=""/>
        <dsp:cNvSpPr/>
      </dsp:nvSpPr>
      <dsp:spPr>
        <a:xfrm>
          <a:off x="2778777" y="757059"/>
          <a:ext cx="2435333" cy="3657369"/>
        </a:xfrm>
        <a:prstGeom prst="rect">
          <a:avLst/>
        </a:prstGeom>
        <a:solidFill>
          <a:schemeClr val="accent2">
            <a:tint val="40000"/>
            <a:alpha val="90000"/>
            <a:hueOff val="5708453"/>
            <a:satOff val="-29851"/>
            <a:lumOff val="-179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708453"/>
              <a:satOff val="-29851"/>
              <a:lumOff val="-17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Calibri" panose="020F0502020204030204" pitchFamily="34" charset="0"/>
            </a:rPr>
            <a:t>Technological </a:t>
          </a:r>
          <a:r>
            <a:rPr lang="de-DE" sz="1900" kern="1200" dirty="0" err="1" smtClean="0">
              <a:latin typeface="Calibri" panose="020F0502020204030204" pitchFamily="34" charset="0"/>
            </a:rPr>
            <a:t>development</a:t>
          </a:r>
          <a:r>
            <a:rPr lang="de-DE" sz="1900" kern="1200" dirty="0" smtClean="0">
              <a:latin typeface="Calibri" panose="020F0502020204030204" pitchFamily="34" charset="0"/>
            </a:rPr>
            <a:t> / </a:t>
          </a:r>
          <a:r>
            <a:rPr lang="de-DE" sz="1900" kern="1200" dirty="0" err="1" smtClean="0">
              <a:latin typeface="Calibri" panose="020F0502020204030204" pitchFamily="34" charset="0"/>
            </a:rPr>
            <a:t>specialization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needs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qualified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people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 smtClean="0">
              <a:latin typeface="Calibri" panose="020F0502020204030204" pitchFamily="34" charset="0"/>
            </a:rPr>
            <a:t>Demographic</a:t>
          </a:r>
          <a:r>
            <a:rPr lang="de-DE" sz="1900" kern="1200" dirty="0" smtClean="0">
              <a:latin typeface="Calibri" panose="020F0502020204030204" pitchFamily="34" charset="0"/>
            </a:rPr>
            <a:t> Change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 smtClean="0">
              <a:latin typeface="Calibri" panose="020F0502020204030204" pitchFamily="34" charset="0"/>
            </a:rPr>
            <a:t>Decreasing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numbers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of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graduates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 smtClean="0">
              <a:latin typeface="Calibri" panose="020F0502020204030204" pitchFamily="34" charset="0"/>
            </a:rPr>
            <a:t>Develop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the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pool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of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qualified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employment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900" kern="1200" dirty="0">
            <a:latin typeface="Calibri" panose="020F0502020204030204" pitchFamily="34" charset="0"/>
          </a:endParaRPr>
        </a:p>
      </dsp:txBody>
      <dsp:txXfrm>
        <a:off x="2778777" y="757059"/>
        <a:ext cx="2435333" cy="3657369"/>
      </dsp:txXfrm>
    </dsp:sp>
    <dsp:sp modelId="{33229733-6D37-4945-AB95-94FCA2F20761}">
      <dsp:nvSpPr>
        <dsp:cNvPr id="0" name=""/>
        <dsp:cNvSpPr/>
      </dsp:nvSpPr>
      <dsp:spPr>
        <a:xfrm>
          <a:off x="5555057" y="209859"/>
          <a:ext cx="2435333" cy="547200"/>
        </a:xfrm>
        <a:prstGeom prst="rect">
          <a:avLst/>
        </a:prstGeom>
        <a:solidFill>
          <a:schemeClr val="accent2">
            <a:hueOff val="10518374"/>
            <a:satOff val="-61895"/>
            <a:lumOff val="2355"/>
            <a:alphaOff val="0"/>
          </a:schemeClr>
        </a:solidFill>
        <a:ln w="25400" cap="flat" cmpd="sng" algn="ctr">
          <a:solidFill>
            <a:schemeClr val="accent2">
              <a:hueOff val="10518374"/>
              <a:satOff val="-61895"/>
              <a:lumOff val="2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b="1" kern="1200" dirty="0" err="1" smtClean="0">
              <a:latin typeface="Calibri" panose="020F0502020204030204" pitchFamily="34" charset="0"/>
            </a:rPr>
            <a:t>Answers</a:t>
          </a:r>
          <a:endParaRPr lang="de-DE" sz="1900" b="1" kern="1200" dirty="0">
            <a:latin typeface="Calibri" panose="020F0502020204030204" pitchFamily="34" charset="0"/>
          </a:endParaRPr>
        </a:p>
      </dsp:txBody>
      <dsp:txXfrm>
        <a:off x="5555057" y="209859"/>
        <a:ext cx="2435333" cy="547200"/>
      </dsp:txXfrm>
    </dsp:sp>
    <dsp:sp modelId="{746B64E7-A0AB-4066-ABBE-650ABB8646DF}">
      <dsp:nvSpPr>
        <dsp:cNvPr id="0" name=""/>
        <dsp:cNvSpPr/>
      </dsp:nvSpPr>
      <dsp:spPr>
        <a:xfrm>
          <a:off x="5555057" y="757059"/>
          <a:ext cx="2435333" cy="3657369"/>
        </a:xfrm>
        <a:prstGeom prst="rect">
          <a:avLst/>
        </a:prstGeom>
        <a:solidFill>
          <a:schemeClr val="accent2">
            <a:tint val="40000"/>
            <a:alpha val="90000"/>
            <a:hueOff val="11416906"/>
            <a:satOff val="-59703"/>
            <a:lumOff val="-3598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1416906"/>
              <a:satOff val="-59703"/>
              <a:lumOff val="-35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Calibri" panose="020F0502020204030204" pitchFamily="34" charset="0"/>
            </a:rPr>
            <a:t>Further </a:t>
          </a:r>
          <a:r>
            <a:rPr lang="de-DE" sz="1900" kern="1200" dirty="0" err="1" smtClean="0">
              <a:latin typeface="Calibri" panose="020F0502020204030204" pitchFamily="34" charset="0"/>
            </a:rPr>
            <a:t>improvement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of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educational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level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err="1" smtClean="0">
              <a:latin typeface="Calibri" panose="020F0502020204030204" pitchFamily="34" charset="0"/>
            </a:rPr>
            <a:t>Increasing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the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labor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market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participation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of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women</a:t>
          </a:r>
          <a:endParaRPr lang="de-DE" sz="1900" kern="1200" dirty="0">
            <a:latin typeface="Calibri" panose="020F0502020204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900" kern="1200" dirty="0" smtClean="0">
              <a:latin typeface="Calibri" panose="020F0502020204030204" pitchFamily="34" charset="0"/>
            </a:rPr>
            <a:t>Immigration </a:t>
          </a:r>
          <a:r>
            <a:rPr lang="de-DE" sz="1900" kern="1200" dirty="0" err="1" smtClean="0">
              <a:latin typeface="Calibri" panose="020F0502020204030204" pitchFamily="34" charset="0"/>
            </a:rPr>
            <a:t>and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education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of</a:t>
          </a:r>
          <a:r>
            <a:rPr lang="de-DE" sz="1900" kern="1200" dirty="0" smtClean="0">
              <a:latin typeface="Calibri" panose="020F0502020204030204" pitchFamily="34" charset="0"/>
            </a:rPr>
            <a:t> </a:t>
          </a:r>
          <a:r>
            <a:rPr lang="de-DE" sz="1900" kern="1200" dirty="0" err="1" smtClean="0">
              <a:latin typeface="Calibri" panose="020F0502020204030204" pitchFamily="34" charset="0"/>
            </a:rPr>
            <a:t>immigrants</a:t>
          </a:r>
          <a:endParaRPr lang="de-DE" sz="1900" kern="1200" dirty="0">
            <a:latin typeface="Calibri" panose="020F0502020204030204" pitchFamily="34" charset="0"/>
          </a:endParaRPr>
        </a:p>
      </dsp:txBody>
      <dsp:txXfrm>
        <a:off x="5555057" y="757059"/>
        <a:ext cx="2435333" cy="3657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804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715" y="0"/>
            <a:ext cx="2933804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09113"/>
            <a:ext cx="2933804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715" y="9409113"/>
            <a:ext cx="2933804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C7D4AB6-7862-41AE-BF90-9B05DA8567B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792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3804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297" y="0"/>
            <a:ext cx="293380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075" y="4703764"/>
            <a:ext cx="4962952" cy="44592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10700"/>
            <a:ext cx="2933804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297" y="9410700"/>
            <a:ext cx="293380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0901FF-AD2F-442B-83B7-D069177C154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387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35EF3CA8-BD42-4681-AF47-ED8534627692}" type="slidenum">
              <a:rPr lang="de-DE" sz="1200" smtClean="0">
                <a:latin typeface="Times New Roman" pitchFamily="18" charset="0"/>
              </a:rPr>
              <a:pPr/>
              <a:t>1</a:t>
            </a:fld>
            <a:endParaRPr lang="de-DE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901FF-AD2F-442B-83B7-D069177C154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27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6"/>
          <p:cNvSpPr>
            <a:spLocks noChangeShapeType="1"/>
          </p:cNvSpPr>
          <p:nvPr userDrawn="1"/>
        </p:nvSpPr>
        <p:spPr bwMode="auto">
          <a:xfrm>
            <a:off x="323528" y="936595"/>
            <a:ext cx="8280920" cy="1587"/>
          </a:xfrm>
          <a:prstGeom prst="line">
            <a:avLst/>
          </a:prstGeom>
          <a:noFill/>
          <a:ln w="38100">
            <a:solidFill>
              <a:srgbClr val="FF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172200"/>
            <a:ext cx="7700962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6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84A8D-3DA7-4F52-8217-0473F4137C29}" type="datetime1">
              <a:rPr kumimoji="0" lang="de-DE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30.09.2013</a:t>
            </a:fld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Verfasser [optional] / 16 pt / Zeilenabstand 1-fach</a:t>
            </a:r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9138" y="5194300"/>
            <a:ext cx="7700962" cy="80327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4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Formatvorlage des Untertitelmasters durch Klicken bearbeiten</a:t>
            </a:r>
          </a:p>
        </p:txBody>
      </p:sp>
      <p:sp>
        <p:nvSpPr>
          <p:cNvPr id="14" name="Rectangle 20"/>
          <p:cNvSpPr>
            <a:spLocks noGrp="1" noChangeArrowheads="1"/>
          </p:cNvSpPr>
          <p:nvPr>
            <p:ph type="ctrTitle" sz="quarter"/>
          </p:nvPr>
        </p:nvSpPr>
        <p:spPr>
          <a:xfrm>
            <a:off x="719138" y="4672013"/>
            <a:ext cx="7700962" cy="4270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Titelmasterformat durch Klicken bearbeiten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83" y="260648"/>
            <a:ext cx="287731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6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anchor="ctr"/>
          <a:lstStyle>
            <a:lvl1pPr>
              <a:defRPr sz="9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Rectangle 37"/>
          <p:cNvSpPr txBox="1">
            <a:spLocks noChangeArrowheads="1"/>
          </p:cNvSpPr>
          <p:nvPr userDrawn="1"/>
        </p:nvSpPr>
        <p:spPr bwMode="auto">
          <a:xfrm>
            <a:off x="3923928" y="6555453"/>
            <a:ext cx="2088232" cy="224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sz="900" dirty="0" smtClean="0">
                <a:latin typeface="Calibri" panose="020F0502020204030204" pitchFamily="34" charset="0"/>
              </a:rPr>
              <a:t>Barcelona, </a:t>
            </a:r>
            <a:r>
              <a:rPr lang="de-DE" sz="900" dirty="0" err="1" smtClean="0">
                <a:latin typeface="Calibri" panose="020F0502020204030204" pitchFamily="34" charset="0"/>
              </a:rPr>
              <a:t>October</a:t>
            </a:r>
            <a:r>
              <a:rPr lang="de-DE" sz="900" dirty="0" smtClean="0">
                <a:latin typeface="Calibri" panose="020F0502020204030204" pitchFamily="34" charset="0"/>
              </a:rPr>
              <a:t> 1st, 2013</a:t>
            </a:r>
          </a:p>
        </p:txBody>
      </p:sp>
      <p:sp>
        <p:nvSpPr>
          <p:cNvPr id="6" name="Rectangle 37"/>
          <p:cNvSpPr txBox="1">
            <a:spLocks noChangeArrowheads="1"/>
          </p:cNvSpPr>
          <p:nvPr userDrawn="1"/>
        </p:nvSpPr>
        <p:spPr bwMode="auto">
          <a:xfrm>
            <a:off x="611560" y="6568207"/>
            <a:ext cx="2304256" cy="207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200" b="1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900" baseline="0" noProof="0" dirty="0" smtClean="0">
                <a:latin typeface="Calibri" panose="020F0502020204030204" pitchFamily="34" charset="0"/>
              </a:rPr>
              <a:t>Koch: Innovation in Baden-Württemberg</a:t>
            </a:r>
            <a:endParaRPr lang="en-US" sz="900" noProof="0" dirty="0" smtClean="0">
              <a:latin typeface="Calibri" panose="020F0502020204030204" pitchFamily="34" charset="0"/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337352" y="665825"/>
            <a:ext cx="8495929" cy="566395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Textmasterformat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bearbeiten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Zweite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Ebene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Dritte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Ebene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Vierte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Ebene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4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Fünfte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Ebene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5095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4"/>
          <p:cNvSpPr>
            <a:spLocks noChangeShapeType="1"/>
          </p:cNvSpPr>
          <p:nvPr userDrawn="1"/>
        </p:nvSpPr>
        <p:spPr bwMode="auto">
          <a:xfrm>
            <a:off x="0" y="6669360"/>
            <a:ext cx="9144000" cy="0"/>
          </a:xfrm>
          <a:prstGeom prst="line">
            <a:avLst/>
          </a:prstGeom>
          <a:noFill/>
          <a:ln w="38100">
            <a:solidFill>
              <a:srgbClr val="FF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061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384" y="6525344"/>
            <a:ext cx="436657" cy="2896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itchFamily="34" charset="0"/>
              </a:defRPr>
            </a:lvl1pPr>
          </a:lstStyle>
          <a:p>
            <a:pPr>
              <a:defRPr/>
            </a:pPr>
            <a:fld id="{52AF4D02-28F7-424C-9414-8B8C8963C3B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463997"/>
            <a:ext cx="9144000" cy="12675"/>
          </a:xfrm>
          <a:prstGeom prst="line">
            <a:avLst/>
          </a:prstGeom>
          <a:noFill/>
          <a:ln w="38100">
            <a:solidFill>
              <a:srgbClr val="FFD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50"/>
          <a:stretch/>
        </p:blipFill>
        <p:spPr>
          <a:xfrm>
            <a:off x="98282" y="56667"/>
            <a:ext cx="720080" cy="352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399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MetaNormalLF-Roman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as.koch@iaw.edu" TargetMode="External"/><Relationship Id="rId2" Type="http://schemas.openxmlformats.org/officeDocument/2006/relationships/hyperlink" Target="http://www.iaw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ichtbau-bw.de/" TargetMode="External"/><Relationship Id="rId2" Type="http://schemas.openxmlformats.org/officeDocument/2006/relationships/hyperlink" Target="http://www.e-mobilbw.d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719138" y="1785938"/>
            <a:ext cx="5151088" cy="1895475"/>
            <a:chOff x="719138" y="1785938"/>
            <a:chExt cx="5734050" cy="189547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138" y="1785938"/>
              <a:ext cx="285750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38" y="1785938"/>
              <a:ext cx="2876550" cy="18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Rectangle 9"/>
          <p:cNvSpPr txBox="1">
            <a:spLocks noChangeArrowheads="1"/>
          </p:cNvSpPr>
          <p:nvPr/>
        </p:nvSpPr>
        <p:spPr>
          <a:xfrm>
            <a:off x="719138" y="5918200"/>
            <a:ext cx="7700962" cy="254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International Seminar „</a:t>
            </a:r>
            <a:r>
              <a:rPr lang="de-DE" sz="1600" b="1" dirty="0" err="1" smtClean="0">
                <a:latin typeface="Calibri" panose="020F0502020204030204" pitchFamily="34" charset="0"/>
                <a:cs typeface="Arial" pitchFamily="34" charset="0"/>
              </a:rPr>
              <a:t>Knowledge</a:t>
            </a:r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de-DE" sz="1600" b="1" dirty="0" err="1" smtClean="0">
                <a:latin typeface="Calibri" panose="020F0502020204030204" pitchFamily="34" charset="0"/>
                <a:cs typeface="Arial" pitchFamily="34" charset="0"/>
              </a:rPr>
              <a:t>and</a:t>
            </a:r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 Innovation</a:t>
            </a:r>
          </a:p>
          <a:p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Barcelona, </a:t>
            </a:r>
            <a:r>
              <a:rPr lang="de-DE" sz="1600" b="1" dirty="0" err="1" smtClean="0">
                <a:latin typeface="Calibri" panose="020F0502020204030204" pitchFamily="34" charset="0"/>
                <a:cs typeface="Arial" pitchFamily="34" charset="0"/>
              </a:rPr>
              <a:t>October</a:t>
            </a:r>
            <a:r>
              <a:rPr lang="de-DE" sz="1600" b="1" dirty="0" smtClean="0">
                <a:latin typeface="Calibri" panose="020F0502020204030204" pitchFamily="34" charset="0"/>
                <a:cs typeface="Arial" pitchFamily="34" charset="0"/>
              </a:rPr>
              <a:t> 1st, 2013</a:t>
            </a:r>
            <a:endParaRPr lang="de-DE" sz="1600" b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 txBox="1">
            <a:spLocks noChangeArrowheads="1"/>
          </p:cNvSpPr>
          <p:nvPr/>
        </p:nvSpPr>
        <p:spPr>
          <a:xfrm>
            <a:off x="727694" y="4077072"/>
            <a:ext cx="7700962" cy="8617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MetaNormalLF-Roman" pitchFamily="34" charset="0"/>
              </a:defRPr>
            </a:lvl9pPr>
          </a:lstStyle>
          <a:p>
            <a:r>
              <a:rPr lang="en-US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a Nutshell: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Innovation in Baden-Württemberg</a:t>
            </a: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>
          <a:xfrm>
            <a:off x="719138" y="5511934"/>
            <a:ext cx="7700962" cy="4062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Calibri" panose="020F0502020204030204" pitchFamily="34" charset="0"/>
              </a:rPr>
              <a:t>Andreas Koch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9138" y="3681413"/>
            <a:ext cx="7700962" cy="1793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026" name="Picture 2" descr="C:\Users\shaeberle\Dropbox\4027_Handelbare Tätigkeiten_DFG\MODUL 1\Determining Offshoring Tasks\Präsentationen\ETSG 2012\sommer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26" y="1776013"/>
            <a:ext cx="2549874" cy="189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148" y="1295124"/>
            <a:ext cx="8495929" cy="491700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Dr. Andreas Koch</a:t>
            </a:r>
          </a:p>
          <a:p>
            <a:pPr marL="0" indent="0">
              <a:buNone/>
            </a:pPr>
            <a:r>
              <a:rPr lang="en-US" dirty="0" smtClean="0"/>
              <a:t>Institute for Applied Economic Research (IAW)</a:t>
            </a:r>
          </a:p>
          <a:p>
            <a:pPr marL="0" indent="0">
              <a:buNone/>
            </a:pPr>
            <a:r>
              <a:rPr lang="en-US" dirty="0" smtClean="0"/>
              <a:t>Tübingen, Germany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www.iaw.edu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andreas.koch@iaw.edu</a:t>
            </a: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354927" y="688605"/>
            <a:ext cx="5076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Thank you for your attention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-108520" y="0"/>
            <a:ext cx="9361040" cy="695739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2"/>
          <a:stretch/>
        </p:blipFill>
        <p:spPr bwMode="auto">
          <a:xfrm>
            <a:off x="1295636" y="118817"/>
            <a:ext cx="6552728" cy="6620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5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Four Spotlights on the Regional Innovation System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People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 smtClean="0"/>
              <a:t>Regional Industrial Basis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Education </a:t>
            </a:r>
            <a:r>
              <a:rPr lang="en-US" dirty="0" smtClean="0"/>
              <a:t>and Learning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dirty="0" smtClean="0"/>
              <a:t>Cooperation </a:t>
            </a:r>
            <a:r>
              <a:rPr lang="en-US" dirty="0" smtClean="0"/>
              <a:t>and Networks</a:t>
            </a:r>
          </a:p>
        </p:txBody>
      </p:sp>
    </p:spTree>
    <p:extLst>
      <p:ext uri="{BB962C8B-B14F-4D97-AF65-F5344CB8AC3E}">
        <p14:creationId xmlns:p14="http://schemas.microsoft.com/office/powerpoint/2010/main" val="4253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54927" y="688605"/>
            <a:ext cx="2074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The People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1461689637"/>
              </p:ext>
            </p:extLst>
          </p:nvPr>
        </p:nvGraphicFramePr>
        <p:xfrm>
          <a:off x="683568" y="1397000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64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148" y="1556792"/>
            <a:ext cx="8495929" cy="49170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Focus on the manufacturing sector</a:t>
            </a:r>
          </a:p>
          <a:p>
            <a:pPr marL="809625" lvl="1" indent="-352425">
              <a:buFont typeface="Wingdings" panose="05000000000000000000" pitchFamily="2" charset="2"/>
              <a:buChar char="Ø"/>
            </a:pPr>
            <a:r>
              <a:rPr lang="en-US" sz="2400" dirty="0"/>
              <a:t>A</a:t>
            </a:r>
            <a:r>
              <a:rPr lang="en-US" sz="2400" dirty="0" smtClean="0"/>
              <a:t>utomotive </a:t>
            </a:r>
            <a:r>
              <a:rPr lang="en-US" sz="2400" dirty="0" smtClean="0"/>
              <a:t>industry, mechanical engineering</a:t>
            </a:r>
          </a:p>
          <a:p>
            <a:pPr marL="809625" lvl="1" indent="-352425">
              <a:buFont typeface="Wingdings" panose="05000000000000000000" pitchFamily="2" charset="2"/>
              <a:buChar char="Ø"/>
            </a:pPr>
            <a:r>
              <a:rPr lang="en-US" sz="2400" dirty="0" smtClean="0"/>
              <a:t>Regional suppliers and knowledge </a:t>
            </a:r>
            <a:r>
              <a:rPr lang="en-US" sz="2400" dirty="0" smtClean="0"/>
              <a:t>intensive business 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High importance of exports</a:t>
            </a:r>
          </a:p>
          <a:p>
            <a:pPr marL="809625" lvl="1" indent="-352425">
              <a:buFont typeface="Wingdings" panose="05000000000000000000" pitchFamily="2" charset="2"/>
              <a:buChar char="Ø"/>
            </a:pPr>
            <a:r>
              <a:rPr lang="en-US" sz="2400" dirty="0" smtClean="0"/>
              <a:t>Strong international linkages</a:t>
            </a:r>
          </a:p>
          <a:p>
            <a:pPr marL="809625" lvl="1" indent="-352425">
              <a:buFont typeface="Wingdings" panose="05000000000000000000" pitchFamily="2" charset="2"/>
              <a:buChar char="Ø"/>
            </a:pPr>
            <a:r>
              <a:rPr lang="en-US" sz="2400" dirty="0" smtClean="0"/>
              <a:t>Vulnerability due to volatility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Regional Specialization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“Hidden Champions”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Quality and stability</a:t>
            </a:r>
          </a:p>
        </p:txBody>
      </p:sp>
      <p:sp>
        <p:nvSpPr>
          <p:cNvPr id="4" name="Rechteck 3"/>
          <p:cNvSpPr/>
          <p:nvPr/>
        </p:nvSpPr>
        <p:spPr>
          <a:xfrm>
            <a:off x="354927" y="688605"/>
            <a:ext cx="58676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A Strong Regional Industrial Basis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6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584700" cy="402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4578350" cy="404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335617" y="662110"/>
            <a:ext cx="25717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Economic Strength</a:t>
            </a:r>
          </a:p>
          <a:p>
            <a:pPr marL="0" indent="0">
              <a:buNone/>
            </a:pPr>
            <a:r>
              <a:rPr lang="en-US" b="1" dirty="0" smtClean="0">
                <a:latin typeface="Calibri" panose="020F0502020204030204" pitchFamily="34" charset="0"/>
              </a:rPr>
              <a:t>and Growth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148" y="1412776"/>
            <a:ext cx="8495929" cy="49170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Cooperative Education (</a:t>
            </a:r>
            <a:r>
              <a:rPr lang="en-US" i="1" dirty="0" err="1" smtClean="0"/>
              <a:t>Duale</a:t>
            </a:r>
            <a:r>
              <a:rPr lang="en-US" i="1" dirty="0" smtClean="0"/>
              <a:t> </a:t>
            </a:r>
            <a:r>
              <a:rPr lang="en-US" i="1" dirty="0" err="1" smtClean="0"/>
              <a:t>Ausbildung</a:t>
            </a:r>
            <a:r>
              <a:rPr lang="en-US" dirty="0" smtClean="0"/>
              <a:t>) as a key feature at different levels, e.g.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Baden-Württemberg Cooperative State University (</a:t>
            </a:r>
            <a:r>
              <a:rPr lang="en-US" i="1" dirty="0" err="1" smtClean="0"/>
              <a:t>Duale</a:t>
            </a:r>
            <a:r>
              <a:rPr lang="en-US" i="1" dirty="0" smtClean="0"/>
              <a:t> </a:t>
            </a:r>
            <a:r>
              <a:rPr lang="en-US" i="1" dirty="0" err="1" smtClean="0"/>
              <a:t>Hochschule</a:t>
            </a:r>
            <a:r>
              <a:rPr lang="en-US" dirty="0" smtClean="0"/>
              <a:t>) – integrating academic studies and work experience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Capable and productive universities, Baden-Württemberg highly successful within </a:t>
            </a:r>
            <a:r>
              <a:rPr lang="en-US" i="1" dirty="0" smtClean="0"/>
              <a:t>Excellence Initiative – </a:t>
            </a:r>
            <a:r>
              <a:rPr lang="en-US" dirty="0" smtClean="0"/>
              <a:t>Research, teaching, cooperation</a:t>
            </a:r>
            <a:endParaRPr lang="en-US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Key </a:t>
            </a:r>
            <a:r>
              <a:rPr lang="en-US" dirty="0" smtClean="0"/>
              <a:t>challenges:</a:t>
            </a:r>
            <a:br>
              <a:rPr lang="en-US" dirty="0" smtClean="0"/>
            </a:br>
            <a:r>
              <a:rPr lang="en-US" dirty="0" smtClean="0"/>
              <a:t>Transparency</a:t>
            </a:r>
            <a:r>
              <a:rPr lang="en-US" dirty="0" smtClean="0"/>
              <a:t>, connectivity and permeability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  <p:sp>
        <p:nvSpPr>
          <p:cNvPr id="4" name="Rechteck 3"/>
          <p:cNvSpPr/>
          <p:nvPr/>
        </p:nvSpPr>
        <p:spPr>
          <a:xfrm>
            <a:off x="354927" y="688605"/>
            <a:ext cx="5678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A diversified educational system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-108520" y="0"/>
            <a:ext cx="9361040" cy="695739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44624"/>
            <a:ext cx="6336704" cy="673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51F9-8938-4943-A412-A87C8964C67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5148" y="1392318"/>
            <a:ext cx="8495929" cy="491700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Numerous institutions promoting cooperation between core 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Regional and sectoral clusters – promoting new technologies. E.g. recently founded regional agencies for…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Electric mobility (</a:t>
            </a:r>
            <a:r>
              <a:rPr lang="en-US" sz="2400" dirty="0" smtClean="0">
                <a:hlinkClick r:id="rId2"/>
              </a:rPr>
              <a:t>www.e-mobilbw.de</a:t>
            </a:r>
            <a:r>
              <a:rPr lang="en-US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 smtClean="0"/>
              <a:t>Leightweight</a:t>
            </a:r>
            <a:r>
              <a:rPr lang="en-US" sz="2400" dirty="0" smtClean="0"/>
              <a:t> construction (</a:t>
            </a:r>
            <a:r>
              <a:rPr lang="en-US" sz="2400" dirty="0" smtClean="0">
                <a:hlinkClick r:id="rId3"/>
              </a:rPr>
              <a:t>www.leichtbau-bw.de</a:t>
            </a:r>
            <a:r>
              <a:rPr lang="en-US" sz="2400" dirty="0" smtClean="0"/>
              <a:t>)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600" dirty="0" smtClean="0"/>
              <a:t>Lessons to be learned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Too many institutions?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Border areas and interfaces between competencies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/>
              <a:t>Balance </a:t>
            </a:r>
            <a:r>
              <a:rPr lang="en-US" sz="2400" dirty="0" smtClean="0"/>
              <a:t>between regional focus and </a:t>
            </a:r>
            <a:r>
              <a:rPr lang="en-US" sz="2400" dirty="0" smtClean="0"/>
              <a:t>external linkages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Use regional assets</a:t>
            </a:r>
            <a:endParaRPr lang="en-US" sz="2400" dirty="0"/>
          </a:p>
        </p:txBody>
      </p:sp>
      <p:sp>
        <p:nvSpPr>
          <p:cNvPr id="4" name="Rechteck 3"/>
          <p:cNvSpPr/>
          <p:nvPr/>
        </p:nvSpPr>
        <p:spPr>
          <a:xfrm>
            <a:off x="354927" y="688605"/>
            <a:ext cx="4762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Calibri" panose="020F0502020204030204" pitchFamily="34" charset="0"/>
              </a:rPr>
              <a:t>Cooperation and Networks</a:t>
            </a:r>
            <a:endParaRPr lang="en-US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Essenz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Leere Präsentation">
      <a:majorFont>
        <a:latin typeface="MetaNormalLF-Roman"/>
        <a:ea typeface=""/>
        <a:cs typeface=""/>
      </a:majorFont>
      <a:minorFont>
        <a:latin typeface="MetaNormal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297</Words>
  <Application>Microsoft Office PowerPoint</Application>
  <PresentationFormat>Bildschirmpräsentation (4:3)</PresentationFormat>
  <Paragraphs>71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Leere 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Boockmann</dc:creator>
  <cp:lastModifiedBy>Andreas Koch</cp:lastModifiedBy>
  <cp:revision>1286</cp:revision>
  <cp:lastPrinted>2013-09-30T07:00:27Z</cp:lastPrinted>
  <dcterms:created xsi:type="dcterms:W3CDTF">2004-05-27T07:11:36Z</dcterms:created>
  <dcterms:modified xsi:type="dcterms:W3CDTF">2013-09-30T07:32:07Z</dcterms:modified>
</cp:coreProperties>
</file>