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handoutMasterIdLst>
    <p:handoutMasterId r:id="rId15"/>
  </p:handoutMasterIdLst>
  <p:sldIdLst>
    <p:sldId id="332" r:id="rId2"/>
    <p:sldId id="338" r:id="rId3"/>
    <p:sldId id="322" r:id="rId4"/>
    <p:sldId id="340" r:id="rId5"/>
    <p:sldId id="324" r:id="rId6"/>
    <p:sldId id="325" r:id="rId7"/>
    <p:sldId id="327" r:id="rId8"/>
    <p:sldId id="333" r:id="rId9"/>
    <p:sldId id="336" r:id="rId10"/>
    <p:sldId id="335" r:id="rId11"/>
    <p:sldId id="334" r:id="rId12"/>
    <p:sldId id="328" r:id="rId13"/>
  </p:sldIdLst>
  <p:sldSz cx="9144000" cy="6858000" type="screen4x3"/>
  <p:notesSz cx="6797675" cy="9928225"/>
  <p:defaultTextStyle>
    <a:defPPr>
      <a:defRPr lang="es-E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2A8"/>
    <a:srgbClr val="1639BD"/>
    <a:srgbClr val="2D4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37" autoAdjust="0"/>
  </p:normalViewPr>
  <p:slideViewPr>
    <p:cSldViewPr snapToGrid="0" snapToObjects="1">
      <p:cViewPr>
        <p:scale>
          <a:sx n="66" d="100"/>
          <a:sy n="66" d="100"/>
        </p:scale>
        <p:origin x="-797" y="106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3426" y="-8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1E160-B1F8-4B51-9613-6FA710A75C6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A305137-3202-463D-BD57-6B2EAD9D93EC}">
      <dgm:prSet phldrT="[Texto]" custT="1"/>
      <dgm:spPr/>
      <dgm:t>
        <a:bodyPr/>
        <a:lstStyle/>
        <a:p>
          <a:r>
            <a:rPr lang="es-ES_tradnl" sz="1600" dirty="0" smtClean="0"/>
            <a:t>Innovación social: en la forma de relacionarse</a:t>
          </a:r>
          <a:endParaRPr lang="es-ES" sz="1600" dirty="0"/>
        </a:p>
      </dgm:t>
    </dgm:pt>
    <dgm:pt modelId="{A3A9C426-3C2D-4AC4-A69B-6E7DE357F192}" type="parTrans" cxnId="{49BF5DAF-CC47-41CD-B6D1-3BD334AB9BCF}">
      <dgm:prSet/>
      <dgm:spPr/>
      <dgm:t>
        <a:bodyPr/>
        <a:lstStyle/>
        <a:p>
          <a:endParaRPr lang="es-ES"/>
        </a:p>
      </dgm:t>
    </dgm:pt>
    <dgm:pt modelId="{E68265F5-1C7D-46E4-A10D-FCACAD465942}" type="sibTrans" cxnId="{49BF5DAF-CC47-41CD-B6D1-3BD334AB9BCF}">
      <dgm:prSet/>
      <dgm:spPr/>
      <dgm:t>
        <a:bodyPr/>
        <a:lstStyle/>
        <a:p>
          <a:endParaRPr lang="es-ES"/>
        </a:p>
      </dgm:t>
    </dgm:pt>
    <dgm:pt modelId="{F0573F0F-156B-4E2F-9C23-EDAABFBA389D}">
      <dgm:prSet phldrT="[Texto]" custT="1"/>
      <dgm:spPr/>
      <dgm:t>
        <a:bodyPr/>
        <a:lstStyle/>
        <a:p>
          <a:r>
            <a:rPr lang="es-ES_tradnl" sz="1600" dirty="0" smtClean="0"/>
            <a:t>aprendizaje</a:t>
          </a:r>
          <a:endParaRPr lang="es-ES" sz="1600" dirty="0"/>
        </a:p>
      </dgm:t>
    </dgm:pt>
    <dgm:pt modelId="{8B65E42D-43EF-41C4-B890-3DF3C7EBAF94}" type="parTrans" cxnId="{ACD694DC-DD5A-4878-B506-21678F977C61}">
      <dgm:prSet/>
      <dgm:spPr/>
      <dgm:t>
        <a:bodyPr/>
        <a:lstStyle/>
        <a:p>
          <a:endParaRPr lang="es-ES"/>
        </a:p>
      </dgm:t>
    </dgm:pt>
    <dgm:pt modelId="{450BD859-E693-46FF-AAB3-EC3BCDE2EB0D}" type="sibTrans" cxnId="{ACD694DC-DD5A-4878-B506-21678F977C61}">
      <dgm:prSet/>
      <dgm:spPr/>
      <dgm:t>
        <a:bodyPr/>
        <a:lstStyle/>
        <a:p>
          <a:endParaRPr lang="es-ES"/>
        </a:p>
      </dgm:t>
    </dgm:pt>
    <dgm:pt modelId="{2DDE93CC-23C5-4839-BB1E-277FF7EF310E}">
      <dgm:prSet phldrT="[Texto]" custT="1"/>
      <dgm:spPr/>
      <dgm:t>
        <a:bodyPr/>
        <a:lstStyle/>
        <a:p>
          <a:r>
            <a:rPr lang="es-ES_tradnl" sz="1600" b="0" dirty="0" smtClean="0"/>
            <a:t>conocimiento</a:t>
          </a:r>
          <a:endParaRPr lang="es-ES" sz="1600" b="0" dirty="0"/>
        </a:p>
      </dgm:t>
    </dgm:pt>
    <dgm:pt modelId="{9BBAA281-16AE-4261-BD3F-30AD68FD130E}" type="parTrans" cxnId="{8660DB3C-393E-44EC-B35F-B20B0C4FCCCB}">
      <dgm:prSet/>
      <dgm:spPr/>
      <dgm:t>
        <a:bodyPr/>
        <a:lstStyle/>
        <a:p>
          <a:endParaRPr lang="es-ES"/>
        </a:p>
      </dgm:t>
    </dgm:pt>
    <dgm:pt modelId="{201271AE-07E7-4877-BF81-9955C64A3370}" type="sibTrans" cxnId="{8660DB3C-393E-44EC-B35F-B20B0C4FCCCB}">
      <dgm:prSet/>
      <dgm:spPr/>
      <dgm:t>
        <a:bodyPr/>
        <a:lstStyle/>
        <a:p>
          <a:endParaRPr lang="es-ES"/>
        </a:p>
      </dgm:t>
    </dgm:pt>
    <dgm:pt modelId="{9FCE2653-0FE6-436F-949C-CB4B14A12146}" type="pres">
      <dgm:prSet presAssocID="{6321E160-B1F8-4B51-9613-6FA710A75C67}" presName="cycle" presStyleCnt="0">
        <dgm:presLayoutVars>
          <dgm:dir/>
          <dgm:resizeHandles val="exact"/>
        </dgm:presLayoutVars>
      </dgm:prSet>
      <dgm:spPr/>
      <dgm:t>
        <a:bodyPr/>
        <a:lstStyle/>
        <a:p>
          <a:endParaRPr lang="es-ES"/>
        </a:p>
      </dgm:t>
    </dgm:pt>
    <dgm:pt modelId="{D37E1CF4-7D75-42BF-A6B1-90E47A75A028}" type="pres">
      <dgm:prSet presAssocID="{FA305137-3202-463D-BD57-6B2EAD9D93EC}" presName="node" presStyleLbl="node1" presStyleIdx="0" presStyleCnt="3" custScaleX="139232" custScaleY="100609" custRadScaleRad="100216" custRadScaleInc="6267">
        <dgm:presLayoutVars>
          <dgm:bulletEnabled val="1"/>
        </dgm:presLayoutVars>
      </dgm:prSet>
      <dgm:spPr/>
      <dgm:t>
        <a:bodyPr/>
        <a:lstStyle/>
        <a:p>
          <a:endParaRPr lang="es-ES"/>
        </a:p>
      </dgm:t>
    </dgm:pt>
    <dgm:pt modelId="{4518FD10-58B6-4F59-856F-D901EC51903E}" type="pres">
      <dgm:prSet presAssocID="{E68265F5-1C7D-46E4-A10D-FCACAD465942}" presName="sibTrans" presStyleLbl="sibTrans2D1" presStyleIdx="0" presStyleCnt="3" custScaleX="141953" custScaleY="88379" custLinFactNeighborX="59794" custLinFactNeighborY="-28256"/>
      <dgm:spPr/>
      <dgm:t>
        <a:bodyPr/>
        <a:lstStyle/>
        <a:p>
          <a:endParaRPr lang="es-ES"/>
        </a:p>
      </dgm:t>
    </dgm:pt>
    <dgm:pt modelId="{E5107152-C286-4BB5-A463-B2C20913D08E}" type="pres">
      <dgm:prSet presAssocID="{E68265F5-1C7D-46E4-A10D-FCACAD465942}" presName="connectorText" presStyleLbl="sibTrans2D1" presStyleIdx="0" presStyleCnt="3"/>
      <dgm:spPr/>
      <dgm:t>
        <a:bodyPr/>
        <a:lstStyle/>
        <a:p>
          <a:endParaRPr lang="es-ES"/>
        </a:p>
      </dgm:t>
    </dgm:pt>
    <dgm:pt modelId="{DC8FB4AD-467D-4DC8-869F-27B92C24DE31}" type="pres">
      <dgm:prSet presAssocID="{F0573F0F-156B-4E2F-9C23-EDAABFBA389D}" presName="node" presStyleLbl="node1" presStyleIdx="1" presStyleCnt="3" custScaleX="119005" custScaleY="87557" custRadScaleRad="109921" custRadScaleInc="-17097">
        <dgm:presLayoutVars>
          <dgm:bulletEnabled val="1"/>
        </dgm:presLayoutVars>
      </dgm:prSet>
      <dgm:spPr/>
      <dgm:t>
        <a:bodyPr/>
        <a:lstStyle/>
        <a:p>
          <a:endParaRPr lang="es-ES"/>
        </a:p>
      </dgm:t>
    </dgm:pt>
    <dgm:pt modelId="{8E817875-7E38-4453-8B11-77F9BAC9766C}" type="pres">
      <dgm:prSet presAssocID="{450BD859-E693-46FF-AAB3-EC3BCDE2EB0D}" presName="sibTrans" presStyleLbl="sibTrans2D1" presStyleIdx="1" presStyleCnt="3" custLinFactNeighborX="-42666" custLinFactNeighborY="-27853"/>
      <dgm:spPr/>
      <dgm:t>
        <a:bodyPr/>
        <a:lstStyle/>
        <a:p>
          <a:endParaRPr lang="es-ES"/>
        </a:p>
      </dgm:t>
    </dgm:pt>
    <dgm:pt modelId="{34C902C7-78EF-4D74-8ADE-B73F6DC76C9E}" type="pres">
      <dgm:prSet presAssocID="{450BD859-E693-46FF-AAB3-EC3BCDE2EB0D}" presName="connectorText" presStyleLbl="sibTrans2D1" presStyleIdx="1" presStyleCnt="3"/>
      <dgm:spPr/>
      <dgm:t>
        <a:bodyPr/>
        <a:lstStyle/>
        <a:p>
          <a:endParaRPr lang="es-ES"/>
        </a:p>
      </dgm:t>
    </dgm:pt>
    <dgm:pt modelId="{045C26FC-0AFD-4FE1-8BCD-13E55330F976}" type="pres">
      <dgm:prSet presAssocID="{2DDE93CC-23C5-4839-BB1E-277FF7EF310E}" presName="node" presStyleLbl="node1" presStyleIdx="2" presStyleCnt="3" custScaleX="128020" custScaleY="103058" custRadScaleRad="107825" custRadScaleInc="10101">
        <dgm:presLayoutVars>
          <dgm:bulletEnabled val="1"/>
        </dgm:presLayoutVars>
      </dgm:prSet>
      <dgm:spPr/>
      <dgm:t>
        <a:bodyPr/>
        <a:lstStyle/>
        <a:p>
          <a:endParaRPr lang="es-ES"/>
        </a:p>
      </dgm:t>
    </dgm:pt>
    <dgm:pt modelId="{829DBCAD-74EA-4B95-8877-5D1A38174C54}" type="pres">
      <dgm:prSet presAssocID="{201271AE-07E7-4877-BF81-9955C64A3370}" presName="sibTrans" presStyleLbl="sibTrans2D1" presStyleIdx="2" presStyleCnt="3" custLinFactNeighborX="-65574" custLinFactNeighborY="-57223"/>
      <dgm:spPr/>
      <dgm:t>
        <a:bodyPr/>
        <a:lstStyle/>
        <a:p>
          <a:endParaRPr lang="es-ES"/>
        </a:p>
      </dgm:t>
    </dgm:pt>
    <dgm:pt modelId="{92E7203F-292C-41C9-A0F1-E926DE98CEBA}" type="pres">
      <dgm:prSet presAssocID="{201271AE-07E7-4877-BF81-9955C64A3370}" presName="connectorText" presStyleLbl="sibTrans2D1" presStyleIdx="2" presStyleCnt="3"/>
      <dgm:spPr/>
      <dgm:t>
        <a:bodyPr/>
        <a:lstStyle/>
        <a:p>
          <a:endParaRPr lang="es-ES"/>
        </a:p>
      </dgm:t>
    </dgm:pt>
  </dgm:ptLst>
  <dgm:cxnLst>
    <dgm:cxn modelId="{ACD694DC-DD5A-4878-B506-21678F977C61}" srcId="{6321E160-B1F8-4B51-9613-6FA710A75C67}" destId="{F0573F0F-156B-4E2F-9C23-EDAABFBA389D}" srcOrd="1" destOrd="0" parTransId="{8B65E42D-43EF-41C4-B890-3DF3C7EBAF94}" sibTransId="{450BD859-E693-46FF-AAB3-EC3BCDE2EB0D}"/>
    <dgm:cxn modelId="{1BC9A8E3-7E91-494B-9516-A9D8C026487A}" type="presOf" srcId="{F0573F0F-156B-4E2F-9C23-EDAABFBA389D}" destId="{DC8FB4AD-467D-4DC8-869F-27B92C24DE31}" srcOrd="0" destOrd="0" presId="urn:microsoft.com/office/officeart/2005/8/layout/cycle2"/>
    <dgm:cxn modelId="{8A681D16-4C54-4D20-8D01-777D9E2CE2FD}" type="presOf" srcId="{450BD859-E693-46FF-AAB3-EC3BCDE2EB0D}" destId="{34C902C7-78EF-4D74-8ADE-B73F6DC76C9E}" srcOrd="1" destOrd="0" presId="urn:microsoft.com/office/officeart/2005/8/layout/cycle2"/>
    <dgm:cxn modelId="{8660DB3C-393E-44EC-B35F-B20B0C4FCCCB}" srcId="{6321E160-B1F8-4B51-9613-6FA710A75C67}" destId="{2DDE93CC-23C5-4839-BB1E-277FF7EF310E}" srcOrd="2" destOrd="0" parTransId="{9BBAA281-16AE-4261-BD3F-30AD68FD130E}" sibTransId="{201271AE-07E7-4877-BF81-9955C64A3370}"/>
    <dgm:cxn modelId="{266ED123-94F5-48AC-A347-2F2989E9D024}" type="presOf" srcId="{FA305137-3202-463D-BD57-6B2EAD9D93EC}" destId="{D37E1CF4-7D75-42BF-A6B1-90E47A75A028}" srcOrd="0" destOrd="0" presId="urn:microsoft.com/office/officeart/2005/8/layout/cycle2"/>
    <dgm:cxn modelId="{9E58A866-DC20-41BD-B3C6-CA8C5711BC01}" type="presOf" srcId="{6321E160-B1F8-4B51-9613-6FA710A75C67}" destId="{9FCE2653-0FE6-436F-949C-CB4B14A12146}" srcOrd="0" destOrd="0" presId="urn:microsoft.com/office/officeart/2005/8/layout/cycle2"/>
    <dgm:cxn modelId="{DD59AC60-8C84-4F65-9EEC-4AAC2D288E7C}" type="presOf" srcId="{450BD859-E693-46FF-AAB3-EC3BCDE2EB0D}" destId="{8E817875-7E38-4453-8B11-77F9BAC9766C}" srcOrd="0" destOrd="0" presId="urn:microsoft.com/office/officeart/2005/8/layout/cycle2"/>
    <dgm:cxn modelId="{D20AE8BA-F819-4CFE-8F38-AE75F3BDCD08}" type="presOf" srcId="{201271AE-07E7-4877-BF81-9955C64A3370}" destId="{92E7203F-292C-41C9-A0F1-E926DE98CEBA}" srcOrd="1" destOrd="0" presId="urn:microsoft.com/office/officeart/2005/8/layout/cycle2"/>
    <dgm:cxn modelId="{56AB7AE7-C44A-4387-BBEF-9FD7250DB96F}" type="presOf" srcId="{E68265F5-1C7D-46E4-A10D-FCACAD465942}" destId="{4518FD10-58B6-4F59-856F-D901EC51903E}" srcOrd="0" destOrd="0" presId="urn:microsoft.com/office/officeart/2005/8/layout/cycle2"/>
    <dgm:cxn modelId="{A4F94589-3788-44E4-ACB3-AC1768179665}" type="presOf" srcId="{E68265F5-1C7D-46E4-A10D-FCACAD465942}" destId="{E5107152-C286-4BB5-A463-B2C20913D08E}" srcOrd="1" destOrd="0" presId="urn:microsoft.com/office/officeart/2005/8/layout/cycle2"/>
    <dgm:cxn modelId="{7BB9B831-8C18-4450-854D-AF5C5900939C}" type="presOf" srcId="{2DDE93CC-23C5-4839-BB1E-277FF7EF310E}" destId="{045C26FC-0AFD-4FE1-8BCD-13E55330F976}" srcOrd="0" destOrd="0" presId="urn:microsoft.com/office/officeart/2005/8/layout/cycle2"/>
    <dgm:cxn modelId="{49BF5DAF-CC47-41CD-B6D1-3BD334AB9BCF}" srcId="{6321E160-B1F8-4B51-9613-6FA710A75C67}" destId="{FA305137-3202-463D-BD57-6B2EAD9D93EC}" srcOrd="0" destOrd="0" parTransId="{A3A9C426-3C2D-4AC4-A69B-6E7DE357F192}" sibTransId="{E68265F5-1C7D-46E4-A10D-FCACAD465942}"/>
    <dgm:cxn modelId="{751B0CA3-4D03-4B56-85FB-11B71ACC6EE8}" type="presOf" srcId="{201271AE-07E7-4877-BF81-9955C64A3370}" destId="{829DBCAD-74EA-4B95-8877-5D1A38174C54}" srcOrd="0" destOrd="0" presId="urn:microsoft.com/office/officeart/2005/8/layout/cycle2"/>
    <dgm:cxn modelId="{0B9FB207-73A2-4E2B-97C3-76910FB7F771}" type="presParOf" srcId="{9FCE2653-0FE6-436F-949C-CB4B14A12146}" destId="{D37E1CF4-7D75-42BF-A6B1-90E47A75A028}" srcOrd="0" destOrd="0" presId="urn:microsoft.com/office/officeart/2005/8/layout/cycle2"/>
    <dgm:cxn modelId="{5ECFF32B-568F-4BF4-96C7-5221B814CA07}" type="presParOf" srcId="{9FCE2653-0FE6-436F-949C-CB4B14A12146}" destId="{4518FD10-58B6-4F59-856F-D901EC51903E}" srcOrd="1" destOrd="0" presId="urn:microsoft.com/office/officeart/2005/8/layout/cycle2"/>
    <dgm:cxn modelId="{3ECF0F1C-1900-4BFE-BC08-ADDEC0809939}" type="presParOf" srcId="{4518FD10-58B6-4F59-856F-D901EC51903E}" destId="{E5107152-C286-4BB5-A463-B2C20913D08E}" srcOrd="0" destOrd="0" presId="urn:microsoft.com/office/officeart/2005/8/layout/cycle2"/>
    <dgm:cxn modelId="{F99F9444-B227-4A84-80F2-7EFD093BB145}" type="presParOf" srcId="{9FCE2653-0FE6-436F-949C-CB4B14A12146}" destId="{DC8FB4AD-467D-4DC8-869F-27B92C24DE31}" srcOrd="2" destOrd="0" presId="urn:microsoft.com/office/officeart/2005/8/layout/cycle2"/>
    <dgm:cxn modelId="{20EB99A6-60EE-4CBA-88EA-BDA3F57FB6E3}" type="presParOf" srcId="{9FCE2653-0FE6-436F-949C-CB4B14A12146}" destId="{8E817875-7E38-4453-8B11-77F9BAC9766C}" srcOrd="3" destOrd="0" presId="urn:microsoft.com/office/officeart/2005/8/layout/cycle2"/>
    <dgm:cxn modelId="{28D874D5-297E-468A-845B-825E7DE18116}" type="presParOf" srcId="{8E817875-7E38-4453-8B11-77F9BAC9766C}" destId="{34C902C7-78EF-4D74-8ADE-B73F6DC76C9E}" srcOrd="0" destOrd="0" presId="urn:microsoft.com/office/officeart/2005/8/layout/cycle2"/>
    <dgm:cxn modelId="{B0F441C6-4508-4C33-B5B3-E9E101B03F7B}" type="presParOf" srcId="{9FCE2653-0FE6-436F-949C-CB4B14A12146}" destId="{045C26FC-0AFD-4FE1-8BCD-13E55330F976}" srcOrd="4" destOrd="0" presId="urn:microsoft.com/office/officeart/2005/8/layout/cycle2"/>
    <dgm:cxn modelId="{A26E3E46-DBED-42EE-8174-22252C6FE14D}" type="presParOf" srcId="{9FCE2653-0FE6-436F-949C-CB4B14A12146}" destId="{829DBCAD-74EA-4B95-8877-5D1A38174C54}" srcOrd="5" destOrd="0" presId="urn:microsoft.com/office/officeart/2005/8/layout/cycle2"/>
    <dgm:cxn modelId="{8D8B3049-F161-4F40-9B3B-BD5BE2BB791B}" type="presParOf" srcId="{829DBCAD-74EA-4B95-8877-5D1A38174C54}" destId="{92E7203F-292C-41C9-A0F1-E926DE98CEB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E1CF4-7D75-42BF-A6B1-90E47A75A028}">
      <dsp:nvSpPr>
        <dsp:cNvPr id="0" name=""/>
        <dsp:cNvSpPr/>
      </dsp:nvSpPr>
      <dsp:spPr>
        <a:xfrm>
          <a:off x="952280" y="-11964"/>
          <a:ext cx="1913653" cy="13828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Innovación social: en la forma de relacionarse</a:t>
          </a:r>
          <a:endParaRPr lang="es-ES" sz="1600" kern="1200" dirty="0"/>
        </a:p>
      </dsp:txBody>
      <dsp:txXfrm>
        <a:off x="1232528" y="190543"/>
        <a:ext cx="1353157" cy="977791"/>
      </dsp:txXfrm>
    </dsp:sp>
    <dsp:sp modelId="{4518FD10-58B6-4F59-856F-D901EC51903E}">
      <dsp:nvSpPr>
        <dsp:cNvPr id="0" name=""/>
        <dsp:cNvSpPr/>
      </dsp:nvSpPr>
      <dsp:spPr>
        <a:xfrm rot="3583900">
          <a:off x="2376328" y="1196276"/>
          <a:ext cx="387637" cy="409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405165" y="1228050"/>
        <a:ext cx="271346" cy="245979"/>
      </dsp:txXfrm>
    </dsp:sp>
    <dsp:sp modelId="{DC8FB4AD-467D-4DC8-869F-27B92C24DE31}">
      <dsp:nvSpPr>
        <dsp:cNvPr id="0" name=""/>
        <dsp:cNvSpPr/>
      </dsp:nvSpPr>
      <dsp:spPr>
        <a:xfrm>
          <a:off x="2045464" y="1712688"/>
          <a:ext cx="1635646" cy="12034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kern="1200" dirty="0" smtClean="0"/>
            <a:t>aprendizaje</a:t>
          </a:r>
          <a:endParaRPr lang="es-ES" sz="1600" kern="1200" dirty="0"/>
        </a:p>
      </dsp:txBody>
      <dsp:txXfrm>
        <a:off x="2284999" y="1888924"/>
        <a:ext cx="1156576" cy="850942"/>
      </dsp:txXfrm>
    </dsp:sp>
    <dsp:sp modelId="{8E817875-7E38-4453-8B11-77F9BAC9766C}">
      <dsp:nvSpPr>
        <dsp:cNvPr id="0" name=""/>
        <dsp:cNvSpPr/>
      </dsp:nvSpPr>
      <dsp:spPr>
        <a:xfrm rot="10668615">
          <a:off x="1685683" y="1991340"/>
          <a:ext cx="196016" cy="463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1744467" y="2082991"/>
        <a:ext cx="137211" cy="278323"/>
      </dsp:txXfrm>
    </dsp:sp>
    <dsp:sp modelId="{045C26FC-0AFD-4FE1-8BCD-13E55330F976}">
      <dsp:nvSpPr>
        <dsp:cNvPr id="0" name=""/>
        <dsp:cNvSpPr/>
      </dsp:nvSpPr>
      <dsp:spPr>
        <a:xfrm>
          <a:off x="-81567" y="1685125"/>
          <a:ext cx="1759552" cy="14164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0" kern="1200" dirty="0" smtClean="0"/>
            <a:t>conocimiento</a:t>
          </a:r>
          <a:endParaRPr lang="es-ES" sz="1600" b="0" kern="1200" dirty="0"/>
        </a:p>
      </dsp:txBody>
      <dsp:txXfrm>
        <a:off x="176113" y="1892561"/>
        <a:ext cx="1244192" cy="1001593"/>
      </dsp:txXfrm>
    </dsp:sp>
    <dsp:sp modelId="{829DBCAD-74EA-4B95-8877-5D1A38174C54}">
      <dsp:nvSpPr>
        <dsp:cNvPr id="0" name=""/>
        <dsp:cNvSpPr/>
      </dsp:nvSpPr>
      <dsp:spPr>
        <a:xfrm rot="18176988">
          <a:off x="1014058" y="1045035"/>
          <a:ext cx="290464" cy="463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1033930" y="1174370"/>
        <a:ext cx="203325" cy="27832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0"/>
            <a:ext cx="2946145" cy="496968"/>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sz="quarter" idx="1"/>
          </p:nvPr>
        </p:nvSpPr>
        <p:spPr>
          <a:xfrm>
            <a:off x="3849911" y="0"/>
            <a:ext cx="2946144" cy="496968"/>
          </a:xfrm>
          <a:prstGeom prst="rect">
            <a:avLst/>
          </a:prstGeom>
        </p:spPr>
        <p:txBody>
          <a:bodyPr vert="horz" lIns="91440" tIns="45720" rIns="91440" bIns="45720" rtlCol="0"/>
          <a:lstStyle>
            <a:lvl1pPr algn="r">
              <a:defRPr sz="1200"/>
            </a:lvl1pPr>
          </a:lstStyle>
          <a:p>
            <a:fld id="{72DA0C92-95B9-459F-8852-0CAA29544FDD}" type="datetimeFigureOut">
              <a:rPr lang="es-ES_tradnl" smtClean="0"/>
              <a:pPr/>
              <a:t>25/09/2013</a:t>
            </a:fld>
            <a:endParaRPr lang="es-ES_tradnl"/>
          </a:p>
        </p:txBody>
      </p:sp>
      <p:sp>
        <p:nvSpPr>
          <p:cNvPr id="4" name="3 Marcador de pie de página"/>
          <p:cNvSpPr>
            <a:spLocks noGrp="1"/>
          </p:cNvSpPr>
          <p:nvPr>
            <p:ph type="ftr" sz="quarter" idx="2"/>
          </p:nvPr>
        </p:nvSpPr>
        <p:spPr>
          <a:xfrm>
            <a:off x="3" y="9429673"/>
            <a:ext cx="2946145" cy="496967"/>
          </a:xfrm>
          <a:prstGeom prst="rect">
            <a:avLst/>
          </a:prstGeom>
        </p:spPr>
        <p:txBody>
          <a:bodyPr vert="horz" lIns="91440" tIns="45720" rIns="91440" bIns="45720" rtlCol="0" anchor="b"/>
          <a:lstStyle>
            <a:lvl1pPr algn="l">
              <a:defRPr sz="1200"/>
            </a:lvl1pPr>
          </a:lstStyle>
          <a:p>
            <a:endParaRPr lang="es-ES_tradnl"/>
          </a:p>
        </p:txBody>
      </p:sp>
      <p:sp>
        <p:nvSpPr>
          <p:cNvPr id="5" name="4 Marcador de número de diapositiva"/>
          <p:cNvSpPr>
            <a:spLocks noGrp="1"/>
          </p:cNvSpPr>
          <p:nvPr>
            <p:ph type="sldNum" sz="quarter" idx="3"/>
          </p:nvPr>
        </p:nvSpPr>
        <p:spPr>
          <a:xfrm>
            <a:off x="3849911" y="9429673"/>
            <a:ext cx="2946144" cy="496967"/>
          </a:xfrm>
          <a:prstGeom prst="rect">
            <a:avLst/>
          </a:prstGeom>
        </p:spPr>
        <p:txBody>
          <a:bodyPr vert="horz" lIns="91440" tIns="45720" rIns="91440" bIns="45720" rtlCol="0" anchor="b"/>
          <a:lstStyle>
            <a:lvl1pPr algn="r">
              <a:defRPr sz="1200"/>
            </a:lvl1pPr>
          </a:lstStyle>
          <a:p>
            <a:fld id="{D6693B25-3660-4F8B-9E8E-484C3AFC331C}" type="slidenum">
              <a:rPr lang="es-ES_tradnl" smtClean="0"/>
              <a:pPr/>
              <a:t>‹Nº›</a:t>
            </a:fld>
            <a:endParaRPr lang="es-ES_tradnl"/>
          </a:p>
        </p:txBody>
      </p:sp>
    </p:spTree>
    <p:extLst>
      <p:ext uri="{BB962C8B-B14F-4D97-AF65-F5344CB8AC3E}">
        <p14:creationId xmlns:p14="http://schemas.microsoft.com/office/powerpoint/2010/main" val="3877210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B702B68A-5CE5-49D6-963B-F274EBA126EE}" type="datetimeFigureOut">
              <a:rPr lang="es-ES_tradnl" smtClean="0"/>
              <a:pPr/>
              <a:t>25/09/2013</a:t>
            </a:fld>
            <a:endParaRPr lang="es-ES_tradnl"/>
          </a:p>
        </p:txBody>
      </p:sp>
      <p:sp>
        <p:nvSpPr>
          <p:cNvPr id="4" name="3 Marcador de imagen de diapositiva"/>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es-ES_tradnl"/>
          </a:p>
        </p:txBody>
      </p:sp>
      <p:sp>
        <p:nvSpPr>
          <p:cNvPr id="6" name="5 Marcador de pie de página"/>
          <p:cNvSpPr>
            <a:spLocks noGrp="1"/>
          </p:cNvSpPr>
          <p:nvPr>
            <p:ph type="ftr" sz="quarter" idx="4"/>
          </p:nvPr>
        </p:nvSpPr>
        <p:spPr>
          <a:xfrm>
            <a:off x="2" y="9430091"/>
            <a:ext cx="2945659" cy="496411"/>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50445" y="9430091"/>
            <a:ext cx="2945659" cy="496411"/>
          </a:xfrm>
          <a:prstGeom prst="rect">
            <a:avLst/>
          </a:prstGeom>
        </p:spPr>
        <p:txBody>
          <a:bodyPr vert="horz" lIns="91440" tIns="45720" rIns="91440" bIns="45720" rtlCol="0" anchor="b"/>
          <a:lstStyle>
            <a:lvl1pPr algn="r">
              <a:defRPr sz="1200"/>
            </a:lvl1pPr>
          </a:lstStyle>
          <a:p>
            <a:fld id="{AFF0DB66-26F4-460C-B90D-CFB5D6E3405D}" type="slidenum">
              <a:rPr lang="es-ES_tradnl" smtClean="0"/>
              <a:pPr/>
              <a:t>‹Nº›</a:t>
            </a:fld>
            <a:endParaRPr lang="es-ES_tradnl"/>
          </a:p>
        </p:txBody>
      </p:sp>
    </p:spTree>
    <p:extLst>
      <p:ext uri="{BB962C8B-B14F-4D97-AF65-F5344CB8AC3E}">
        <p14:creationId xmlns:p14="http://schemas.microsoft.com/office/powerpoint/2010/main" val="245939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768" y="4715907"/>
            <a:ext cx="5438140" cy="4467702"/>
          </a:xfrm>
          <a:prstGeom prst="rect">
            <a:avLst/>
          </a:prstGeom>
        </p:spPr>
        <p:txBody>
          <a:bodyPr/>
          <a:lstStyle/>
          <a:p>
            <a:pPr marL="228600" indent="-228600">
              <a:buNone/>
            </a:pPr>
            <a:r>
              <a:rPr lang="es-ES_tradnl" dirty="0" smtClean="0"/>
              <a:t>MARIJO</a:t>
            </a:r>
          </a:p>
          <a:p>
            <a:pPr marL="228600" indent="-228600">
              <a:buAutoNum type="arabicPeriod"/>
            </a:pPr>
            <a:r>
              <a:rPr lang="es-ES_tradnl" dirty="0" smtClean="0"/>
              <a:t>Saludo</a:t>
            </a:r>
          </a:p>
          <a:p>
            <a:pPr marL="228600" indent="-228600">
              <a:buAutoNum type="arabicPeriod"/>
            </a:pPr>
            <a:r>
              <a:rPr lang="es-ES_tradnl" dirty="0" smtClean="0"/>
              <a:t>Agradecimiento a la ACUP por la invitación al seminario: oportunidad para compartir nuestra experiencia y reflexiones sobre innovación y</a:t>
            </a:r>
            <a:r>
              <a:rPr lang="es-ES_tradnl" baseline="0" dirty="0" smtClean="0"/>
              <a:t> aprender de la experiencia y reflexiones del resto de los participantes en el seminario.</a:t>
            </a:r>
          </a:p>
          <a:p>
            <a:pPr marL="228600" indent="-228600">
              <a:buAutoNum type="arabicPeriod"/>
            </a:pPr>
            <a:r>
              <a:rPr lang="es-ES_tradnl" baseline="0" dirty="0" smtClean="0"/>
              <a:t>La presentación la vamos a hacer entre José Luis Larrea y yo misma. </a:t>
            </a:r>
          </a:p>
          <a:p>
            <a:pPr marL="228600" indent="-228600">
              <a:buAutoNum type="arabicPeriod"/>
            </a:pPr>
            <a:r>
              <a:rPr lang="es-ES_tradnl" baseline="0" dirty="0" smtClean="0"/>
              <a:t>Si no nos presentan, presentarnos:</a:t>
            </a:r>
          </a:p>
          <a:p>
            <a:pPr marL="685800" lvl="1" indent="-228600">
              <a:buAutoNum type="arabicPeriod"/>
            </a:pPr>
            <a:r>
              <a:rPr lang="es-ES_tradnl" baseline="0" dirty="0" smtClean="0"/>
              <a:t>José Luis Larrea tiene una dilatada experiencia profesional tanto en el ámbito privado (ahora es Presidente de </a:t>
            </a:r>
            <a:r>
              <a:rPr lang="es-ES_tradnl" baseline="0" dirty="0" err="1" smtClean="0"/>
              <a:t>Ibermática</a:t>
            </a:r>
            <a:r>
              <a:rPr lang="es-ES_tradnl" baseline="0" dirty="0" smtClean="0"/>
              <a:t> y previamente fue de </a:t>
            </a:r>
            <a:r>
              <a:rPr lang="es-ES_tradnl" baseline="0" dirty="0" err="1" smtClean="0"/>
              <a:t>Euskaltel</a:t>
            </a:r>
            <a:r>
              <a:rPr lang="es-ES_tradnl" baseline="0" dirty="0" smtClean="0"/>
              <a:t>) como  público (ha sido tanto Consejero de Hacienda y Finanzas como Consejero de Economía y Hacienda del Gobierno vasco). Ha estado también siempre muy vinculado y comprometido con el mundo universitario y de investigación (es profesor, miembro del Consejo de Gobierno de la UD, fue Presidente del IVC y ahora Presidente de honor del IVC) y una persona muy reconocida por su compromiso con la sociedad vasca (Amigo de la Real Sociedad Vascongada de los Amigos del País y Miembro de </a:t>
            </a:r>
            <a:r>
              <a:rPr lang="es-ES_tradnl" baseline="0" dirty="0" err="1" smtClean="0"/>
              <a:t>Jakiunde</a:t>
            </a:r>
            <a:r>
              <a:rPr lang="es-ES_tradnl" baseline="0" dirty="0" smtClean="0"/>
              <a:t>, la Academia de las Ciencias, las Artes y las Letras.  </a:t>
            </a:r>
          </a:p>
          <a:p>
            <a:pPr marL="685800" lvl="1" indent="-228600">
              <a:buAutoNum type="arabicPeriod"/>
            </a:pPr>
            <a:r>
              <a:rPr lang="es-ES_tradnl" baseline="0" dirty="0" smtClean="0"/>
              <a:t>Yo soy Directora de Investigación de Orkestra (IVC) y profesora Titular de la Deusto Business </a:t>
            </a:r>
            <a:r>
              <a:rPr lang="es-ES_tradnl" baseline="0" dirty="0" err="1" smtClean="0"/>
              <a:t>School</a:t>
            </a:r>
            <a:r>
              <a:rPr lang="es-ES_tradnl" baseline="0" dirty="0" smtClean="0"/>
              <a:t>.</a:t>
            </a:r>
            <a:endParaRPr lang="es-ES" dirty="0"/>
          </a:p>
        </p:txBody>
      </p:sp>
      <p:sp>
        <p:nvSpPr>
          <p:cNvPr id="4" name="3 Marcador de número de diapositiva"/>
          <p:cNvSpPr>
            <a:spLocks noGrp="1"/>
          </p:cNvSpPr>
          <p:nvPr>
            <p:ph type="sldNum" sz="quarter" idx="10"/>
          </p:nvPr>
        </p:nvSpPr>
        <p:spPr/>
        <p:txBody>
          <a:bodyPr/>
          <a:lstStyle/>
          <a:p>
            <a:fld id="{00161045-7595-484C-A21B-9B65AFC590C1}" type="slidenum">
              <a:rPr lang="es-ES" smtClean="0"/>
              <a:pPr/>
              <a:t>0</a:t>
            </a:fld>
            <a:endParaRPr lang="es-ES"/>
          </a:p>
        </p:txBody>
      </p:sp>
    </p:spTree>
    <p:extLst>
      <p:ext uri="{BB962C8B-B14F-4D97-AF65-F5344CB8AC3E}">
        <p14:creationId xmlns:p14="http://schemas.microsoft.com/office/powerpoint/2010/main" val="197619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457200" indent="-457200" algn="just">
              <a:buFont typeface="+mj-lt"/>
              <a:buNone/>
            </a:pPr>
            <a:r>
              <a:rPr lang="es-ES_tradnl" sz="2000" dirty="0" smtClean="0">
                <a:solidFill>
                  <a:schemeClr val="tx2"/>
                </a:solidFill>
              </a:rPr>
              <a:t>MARIJO:</a:t>
            </a:r>
            <a:endParaRPr lang="es-ES_tradnl" sz="2000" b="0" i="0" dirty="0" smtClean="0">
              <a:solidFill>
                <a:schemeClr val="tx2"/>
              </a:solidFill>
            </a:endParaRPr>
          </a:p>
          <a:p>
            <a:pPr marL="457200" indent="-457200" algn="just">
              <a:buFont typeface="+mj-lt"/>
              <a:buAutoNum type="arabicPeriod"/>
            </a:pPr>
            <a:r>
              <a:rPr lang="es-ES_tradnl" sz="2000" b="0" i="0" dirty="0" smtClean="0">
                <a:solidFill>
                  <a:schemeClr val="tx2"/>
                </a:solidFill>
              </a:rPr>
              <a:t>Énfasis en las iniciativas de colaboración público-privadas, con alto liderazgo público inicial.</a:t>
            </a:r>
          </a:p>
          <a:p>
            <a:pPr marL="457200" indent="-457200" algn="just">
              <a:buFont typeface="+mj-lt"/>
              <a:buAutoNum type="arabicPeriod"/>
            </a:pPr>
            <a:r>
              <a:rPr lang="es-ES_tradnl" sz="2000" b="0" i="0" dirty="0" smtClean="0">
                <a:solidFill>
                  <a:schemeClr val="tx2"/>
                </a:solidFill>
              </a:rPr>
              <a:t>Territorio pionero en el desarrollo de una política clúster (desde principios de los 90) con la generación de las Asociaciones Clúster, cuyo principal objetivo es la mejora de la competitividad del clúster y sus empresas a través de la cooperación.</a:t>
            </a:r>
          </a:p>
          <a:p>
            <a:pPr marL="457200" indent="-457200" algn="just">
              <a:buFont typeface="+mj-lt"/>
              <a:buAutoNum type="arabicPeriod"/>
            </a:pPr>
            <a:r>
              <a:rPr lang="es-ES_tradnl" sz="2000" b="0" i="0" dirty="0" smtClean="0">
                <a:solidFill>
                  <a:schemeClr val="tx2"/>
                </a:solidFill>
              </a:rPr>
              <a:t>e políticas orientadas a empresas individuales hacia políticas más sistémicas (Red </a:t>
            </a:r>
            <a:r>
              <a:rPr lang="es-ES_tradnl" sz="2000" b="0" i="0" dirty="0" err="1" smtClean="0">
                <a:solidFill>
                  <a:schemeClr val="tx2"/>
                </a:solidFill>
              </a:rPr>
              <a:t>Innovanet</a:t>
            </a:r>
            <a:r>
              <a:rPr lang="es-ES_tradnl" sz="2000" b="0" i="0" dirty="0" smtClean="0">
                <a:solidFill>
                  <a:schemeClr val="tx2"/>
                </a:solidFill>
              </a:rPr>
              <a:t> </a:t>
            </a:r>
            <a:r>
              <a:rPr lang="es-ES_tradnl" sz="2000" b="0" i="0" dirty="0" err="1" smtClean="0">
                <a:solidFill>
                  <a:schemeClr val="tx2"/>
                </a:solidFill>
              </a:rPr>
              <a:t>etc</a:t>
            </a:r>
            <a:r>
              <a:rPr lang="es-ES_tradnl" sz="2000" b="0" i="0" dirty="0" smtClean="0">
                <a:solidFill>
                  <a:schemeClr val="tx2"/>
                </a:solidFill>
              </a:rPr>
              <a:t>…), con muchas dificultades en la práctica, por el cambio de rol que requieren del Gobierno y del resto de los actores (Actitud de colaboración de combinar aproximación Top </a:t>
            </a:r>
            <a:r>
              <a:rPr lang="es-ES_tradnl" sz="2000" b="0" i="0" dirty="0" err="1" smtClean="0">
                <a:solidFill>
                  <a:schemeClr val="tx2"/>
                </a:solidFill>
              </a:rPr>
              <a:t>down</a:t>
            </a:r>
            <a:r>
              <a:rPr lang="es-ES_tradnl" sz="2000" b="0" i="0" dirty="0" smtClean="0">
                <a:solidFill>
                  <a:schemeClr val="tx2"/>
                </a:solidFill>
              </a:rPr>
              <a:t> y </a:t>
            </a:r>
            <a:r>
              <a:rPr lang="es-ES_tradnl" sz="2000" b="0" i="0" dirty="0" err="1" smtClean="0">
                <a:solidFill>
                  <a:schemeClr val="tx2"/>
                </a:solidFill>
              </a:rPr>
              <a:t>Bottom</a:t>
            </a:r>
            <a:r>
              <a:rPr lang="es-ES_tradnl" sz="2000" b="0" i="0" dirty="0" smtClean="0">
                <a:solidFill>
                  <a:schemeClr val="tx2"/>
                </a:solidFill>
              </a:rPr>
              <a:t> up de las políticas e impulso de la colaboración interdepartamental).</a:t>
            </a:r>
          </a:p>
          <a:p>
            <a:pPr marL="457200" indent="-457200" algn="just">
              <a:buFont typeface="+mj-lt"/>
              <a:buAutoNum type="arabicPeriod"/>
            </a:pPr>
            <a:r>
              <a:rPr lang="es-ES_tradnl" sz="2000" b="0" i="0" dirty="0" smtClean="0">
                <a:solidFill>
                  <a:schemeClr val="tx2"/>
                </a:solidFill>
              </a:rPr>
              <a:t>Relaciones exteriores:</a:t>
            </a:r>
          </a:p>
          <a:p>
            <a:pPr marL="914400" lvl="1" indent="-457200" algn="just">
              <a:buFont typeface="Arial" pitchFamily="34" charset="0"/>
              <a:buChar char="•"/>
            </a:pPr>
            <a:r>
              <a:rPr lang="es-ES_tradnl" sz="2000" b="0" i="0" dirty="0" smtClean="0">
                <a:solidFill>
                  <a:schemeClr val="tx2"/>
                </a:solidFill>
              </a:rPr>
              <a:t>Escasa colaboración con las regiones vecinas, </a:t>
            </a:r>
          </a:p>
          <a:p>
            <a:pPr marL="914400" lvl="1" indent="-457200" algn="just">
              <a:buFont typeface="Arial" pitchFamily="34" charset="0"/>
              <a:buChar char="•"/>
            </a:pPr>
            <a:r>
              <a:rPr lang="es-ES_tradnl" sz="2000" b="0" i="0" dirty="0" smtClean="0">
                <a:solidFill>
                  <a:schemeClr val="tx2"/>
                </a:solidFill>
              </a:rPr>
              <a:t>Foco en integración en Europa.</a:t>
            </a:r>
          </a:p>
          <a:p>
            <a:pPr marL="914400" lvl="1" indent="-457200" algn="just">
              <a:buFont typeface="Arial" pitchFamily="34" charset="0"/>
              <a:buChar char="•"/>
            </a:pPr>
            <a:r>
              <a:rPr lang="es-ES_tradnl" sz="2000" b="0" i="0" dirty="0" smtClean="0">
                <a:solidFill>
                  <a:schemeClr val="tx2"/>
                </a:solidFill>
              </a:rPr>
              <a:t>Internacionalización hacia América Latina y Europa en ámbitos tradicionales (productos), pero no tanto en otros ámbitos  (conocimiento y servicios) y mercados</a:t>
            </a:r>
            <a:r>
              <a:rPr lang="es-ES_tradnl" sz="2000" b="0" i="0" baseline="0" dirty="0" smtClean="0">
                <a:solidFill>
                  <a:schemeClr val="tx2"/>
                </a:solidFill>
              </a:rPr>
              <a:t> (océanos azules…)</a:t>
            </a:r>
            <a:endParaRPr lang="es-ES_tradnl" sz="2000" b="0" i="0" dirty="0" smtClean="0">
              <a:solidFill>
                <a:schemeClr val="tx2"/>
              </a:solidFill>
            </a:endParaRPr>
          </a:p>
          <a:p>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9</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r>
              <a:rPr lang="es-ES_tradnl" dirty="0" smtClean="0"/>
              <a:t>JOSE</a:t>
            </a:r>
            <a:r>
              <a:rPr lang="es-ES_tradnl" baseline="0" dirty="0" smtClean="0"/>
              <a:t> LUIS </a:t>
            </a:r>
          </a:p>
          <a:p>
            <a:pPr marL="457200" indent="-457200" algn="just">
              <a:buFont typeface="+mj-lt"/>
              <a:buAutoNum type="arabicPeriod"/>
            </a:pPr>
            <a:r>
              <a:rPr lang="es-ES_tradnl" sz="1200" dirty="0" smtClean="0">
                <a:solidFill>
                  <a:schemeClr val="tx2"/>
                </a:solidFill>
              </a:rPr>
              <a:t>La innovación como proceso es una estrategia a largo plazo y cuando ésta se aplica al conjunto del sistema de innovación requiere el desarrollo de </a:t>
            </a:r>
            <a:r>
              <a:rPr lang="es-ES_tradnl" sz="1200" b="1" i="1" dirty="0" smtClean="0">
                <a:solidFill>
                  <a:schemeClr val="tx2"/>
                </a:solidFill>
              </a:rPr>
              <a:t>liderazgos compartidos</a:t>
            </a:r>
            <a:r>
              <a:rPr lang="es-ES_tradnl" sz="1200" dirty="0" smtClean="0">
                <a:solidFill>
                  <a:schemeClr val="tx2"/>
                </a:solidFill>
              </a:rPr>
              <a:t> y de nuevos </a:t>
            </a:r>
            <a:r>
              <a:rPr lang="es-ES_tradnl" sz="1200" b="1" i="1" dirty="0" smtClean="0">
                <a:solidFill>
                  <a:schemeClr val="tx2"/>
                </a:solidFill>
              </a:rPr>
              <a:t>modos de gobernanza </a:t>
            </a:r>
            <a:r>
              <a:rPr lang="es-ES_tradnl" sz="1200" dirty="0" smtClean="0">
                <a:solidFill>
                  <a:schemeClr val="tx2"/>
                </a:solidFill>
              </a:rPr>
              <a:t>(de coordinarse). </a:t>
            </a:r>
          </a:p>
          <a:p>
            <a:pPr marL="457200" indent="-457200" algn="just">
              <a:buFont typeface="+mj-lt"/>
              <a:buAutoNum type="arabicPeriod"/>
            </a:pPr>
            <a:r>
              <a:rPr lang="es-ES_tradnl" sz="1200" dirty="0" smtClean="0">
                <a:solidFill>
                  <a:schemeClr val="tx2"/>
                </a:solidFill>
              </a:rPr>
              <a:t>Este liderazgo está muy relacionado con los valores de la innovación. Está en construcción. </a:t>
            </a:r>
          </a:p>
          <a:p>
            <a:pPr marL="457200" indent="-457200" algn="just">
              <a:buFont typeface="+mj-lt"/>
              <a:buAutoNum type="arabicPeriod"/>
            </a:pPr>
            <a:r>
              <a:rPr lang="es-ES_tradnl" sz="1200" dirty="0" smtClean="0">
                <a:solidFill>
                  <a:schemeClr val="tx2"/>
                </a:solidFill>
              </a:rPr>
              <a:t>Se ha avanzado en la creación de estructuras para ir generando una estrategia de innovación, pero los </a:t>
            </a:r>
            <a:r>
              <a:rPr lang="es-ES_tradnl" sz="1200" b="1" i="1" dirty="0" smtClean="0">
                <a:solidFill>
                  <a:schemeClr val="tx2"/>
                </a:solidFill>
              </a:rPr>
              <a:t>procesos de gobernanza necesarios para su puesta en práctica no avanzan… Esto es una manifestación de que están en construcción.</a:t>
            </a:r>
          </a:p>
          <a:p>
            <a:pPr marL="457200" indent="-457200" algn="just"/>
            <a:r>
              <a:rPr lang="es-ES_tradnl" sz="1200" dirty="0" smtClean="0">
                <a:solidFill>
                  <a:schemeClr val="tx2"/>
                </a:solidFill>
              </a:rPr>
              <a:t>4. Esta construcción requiere gestionar la </a:t>
            </a:r>
            <a:r>
              <a:rPr lang="es-ES_tradnl" sz="1200" b="1" i="1" dirty="0" smtClean="0">
                <a:solidFill>
                  <a:schemeClr val="tx2"/>
                </a:solidFill>
              </a:rPr>
              <a:t>complejidad regional</a:t>
            </a:r>
            <a:r>
              <a:rPr lang="es-ES_tradnl" sz="1200" dirty="0" smtClean="0">
                <a:solidFill>
                  <a:schemeClr val="tx2"/>
                </a:solidFill>
              </a:rPr>
              <a:t> (lleva tiempo tomar conciencia de la misma y </a:t>
            </a:r>
            <a:r>
              <a:rPr lang="es-ES_tradnl" sz="1200" b="1" i="1" dirty="0" smtClean="0">
                <a:solidFill>
                  <a:schemeClr val="tx2"/>
                </a:solidFill>
              </a:rPr>
              <a:t>gestionar el conflicto </a:t>
            </a:r>
            <a:r>
              <a:rPr lang="es-ES_tradnl" sz="1200" dirty="0" smtClean="0">
                <a:solidFill>
                  <a:schemeClr val="tx2"/>
                </a:solidFill>
              </a:rPr>
              <a:t>para resolverla).</a:t>
            </a:r>
          </a:p>
          <a:p>
            <a:pPr marL="457200" indent="-457200" algn="just"/>
            <a:r>
              <a:rPr lang="es-ES_tradnl" sz="1200" dirty="0" smtClean="0">
                <a:solidFill>
                  <a:schemeClr val="tx2"/>
                </a:solidFill>
              </a:rPr>
              <a:t>5. El conflicto tiene mala prensa, nos da miedo, pereza… y entonces no se resuelven los problemas de fondo. Cuando la innovación es ruptura, es gestión del conflicto.</a:t>
            </a:r>
          </a:p>
          <a:p>
            <a:pPr marL="457200" indent="-457200" algn="just"/>
            <a:r>
              <a:rPr lang="es-ES_tradnl" sz="1200" dirty="0" smtClean="0">
                <a:solidFill>
                  <a:schemeClr val="tx2"/>
                </a:solidFill>
              </a:rPr>
              <a:t>6. Todo esto hay que hacerlo con la velocidad adecuada, con a </a:t>
            </a:r>
            <a:r>
              <a:rPr lang="es-ES_tradnl" sz="1200" dirty="0" err="1" smtClean="0">
                <a:solidFill>
                  <a:schemeClr val="tx2"/>
                </a:solidFill>
              </a:rPr>
              <a:t>legría</a:t>
            </a:r>
            <a:r>
              <a:rPr lang="es-ES_tradnl" sz="1200" dirty="0" smtClean="0">
                <a:solidFill>
                  <a:schemeClr val="tx2"/>
                </a:solidFill>
              </a:rPr>
              <a:t>.</a:t>
            </a:r>
          </a:p>
          <a:p>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10</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r>
              <a:rPr lang="es-ES_tradnl" smtClean="0"/>
              <a:t>JOSE LUIS</a:t>
            </a:r>
          </a:p>
          <a:p>
            <a:endParaRPr lang="es-ES_tradnl"/>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11</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228600" indent="-228600">
              <a:buNone/>
            </a:pPr>
            <a:r>
              <a:rPr lang="es-ES_tradnl" dirty="0" smtClean="0"/>
              <a:t>MARIJO</a:t>
            </a:r>
          </a:p>
          <a:p>
            <a:pPr marL="228600" indent="-228600">
              <a:buAutoNum type="arabicPeriod"/>
            </a:pPr>
            <a:r>
              <a:rPr lang="es-ES_tradnl" dirty="0" smtClean="0"/>
              <a:t>Entre</a:t>
            </a:r>
            <a:r>
              <a:rPr lang="es-ES_tradnl" baseline="0" dirty="0" smtClean="0"/>
              <a:t> los dos tenemos experiencia acumulada en los diferentes ámbitos del sistema: Gobierno, Universidad, Empresa, Centro de Investigación</a:t>
            </a:r>
          </a:p>
          <a:p>
            <a:pPr marL="228600" indent="-228600">
              <a:buAutoNum type="arabicPeriod"/>
            </a:pPr>
            <a:r>
              <a:rPr lang="es-ES_tradnl" baseline="0" dirty="0" smtClean="0"/>
              <a:t>Nuestro conocimiento sobre la innovación combina la reflexión desde la experiencia en procesos vivos de innovación y su explicitación en libros, artículos científicos, artículos de prensa… como el estudio de sistemas de innovación y sus diferentes componentes desde fuera con su correspondiente publicación</a:t>
            </a:r>
          </a:p>
          <a:p>
            <a:pPr marL="228600" indent="-228600">
              <a:buAutoNum type="arabicPeriod"/>
            </a:pPr>
            <a:r>
              <a:rPr lang="es-ES_tradnl" baseline="0" dirty="0" smtClean="0"/>
              <a:t>Dada la complejidad de los procesos de innovación, su estudio exclusivo por parte de un investigador externo hace difícil su diagnóstico y análisis en su complejidad y nos parece crítico el combinar esta perspectiva con la facilitación de procesos reflexivos y de análisis “INSIDE OUT” o desde la experiencia viva en los procesos.</a:t>
            </a:r>
          </a:p>
          <a:p>
            <a:pPr marL="228600" indent="-228600">
              <a:buAutoNum type="arabicPeriod"/>
            </a:pPr>
            <a:r>
              <a:rPr lang="es-ES_tradnl" baseline="0" dirty="0" smtClean="0"/>
              <a:t>Proyectos como Orkestra facilitan el trabajo de investigación en laboratorios vivos.</a:t>
            </a:r>
          </a:p>
          <a:p>
            <a:pPr marL="228600" indent="-228600">
              <a:buAutoNum type="arabicPeriod"/>
            </a:pPr>
            <a:r>
              <a:rPr lang="es-ES_tradnl" baseline="0" dirty="0" smtClean="0"/>
              <a:t>José Luis, tu que has sido parte activa de </a:t>
            </a:r>
            <a:r>
              <a:rPr lang="es-ES_tradnl" baseline="0" dirty="0" err="1" smtClean="0"/>
              <a:t>mñultibls</a:t>
            </a:r>
            <a:r>
              <a:rPr lang="es-ES_tradnl" baseline="0" dirty="0" smtClean="0"/>
              <a:t> procesos de innovación, ¿Qué entiendes por innovación y cuáles crees que son sus elementos críticos?</a:t>
            </a:r>
          </a:p>
          <a:p>
            <a:pPr marL="228600" indent="-228600">
              <a:buNone/>
            </a:pPr>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1</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228600" indent="-228600">
              <a:buNone/>
            </a:pPr>
            <a:r>
              <a:rPr lang="es-ES_tradnl" dirty="0" smtClean="0"/>
              <a:t>JOSE LUIS</a:t>
            </a:r>
          </a:p>
          <a:p>
            <a:pPr marL="228600" indent="-228600">
              <a:buAutoNum type="arabicPeriod"/>
            </a:pPr>
            <a:r>
              <a:rPr lang="es-ES_tradnl" dirty="0" smtClean="0"/>
              <a:t>La innovación es un fenómeno</a:t>
            </a:r>
            <a:r>
              <a:rPr lang="es-ES_tradnl" baseline="0" dirty="0" smtClean="0"/>
              <a:t> complejo</a:t>
            </a:r>
          </a:p>
          <a:p>
            <a:pPr marL="228600" indent="-228600">
              <a:buAutoNum type="arabicPeriod"/>
            </a:pPr>
            <a:r>
              <a:rPr lang="es-ES_tradnl" baseline="0" dirty="0" smtClean="0"/>
              <a:t>Hay muchas definiciones, y cada una enfatiza algún o algunos elementos de la innovación</a:t>
            </a:r>
          </a:p>
          <a:p>
            <a:pPr marL="228600" indent="-228600">
              <a:buAutoNum type="arabicPeriod"/>
            </a:pPr>
            <a:r>
              <a:rPr lang="es-ES_tradnl" dirty="0" smtClean="0"/>
              <a:t>Para que la innovación sea sostenible</a:t>
            </a:r>
            <a:r>
              <a:rPr lang="es-ES_tradnl" baseline="0" dirty="0" smtClean="0"/>
              <a:t> y tenga impacto necesita trabajarse desde la perspectiva de proceso. Pero esta perspectiva es compleja, requiere mucha perseverancia y trabajo a largo plazo, supone un cambio de cultura.</a:t>
            </a:r>
          </a:p>
          <a:p>
            <a:pPr marL="228600" indent="-228600">
              <a:buAutoNum type="arabicPeriod"/>
            </a:pPr>
            <a:r>
              <a:rPr lang="es-ES_tradnl" baseline="0" dirty="0" smtClean="0"/>
              <a:t>El discurso de la  innovación recoge esta complejidad, pero cuando se estudia y analiza todavía se analiza muchas veces como un fenómeno lineal (tipo de indicadores utilizados, la disciplina desde la que se analiza…) y en consecuencia las recomendaciones para su impulso no consideran esta complejidad. La consecuencia es que las intervenciones y políticas propuestas para su mejora en la práctica no tienen en cuenta esta complejidad y resultan muchas veces muy reduccionistas</a:t>
            </a:r>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2</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5" y="4715633"/>
            <a:ext cx="5438775" cy="4467939"/>
          </a:xfrm>
          <a:prstGeom prst="rect">
            <a:avLst/>
          </a:prstGeom>
        </p:spPr>
        <p:txBody>
          <a:bodyPr>
            <a:normAutofit/>
          </a:bodyPr>
          <a:lstStyle/>
          <a:p>
            <a:r>
              <a:rPr lang="es-ES_tradnl" dirty="0" smtClean="0"/>
              <a:t>JOSE</a:t>
            </a:r>
            <a:r>
              <a:rPr lang="es-ES_tradnl" baseline="0" dirty="0" smtClean="0"/>
              <a:t> LUIS</a:t>
            </a:r>
            <a:endParaRPr lang="es-ES_tradnl" dirty="0" smtClean="0"/>
          </a:p>
          <a:p>
            <a:r>
              <a:rPr lang="es-ES_tradnl" dirty="0" smtClean="0"/>
              <a:t>1.</a:t>
            </a:r>
            <a:r>
              <a:rPr lang="es-ES_tradnl" baseline="0" dirty="0" smtClean="0"/>
              <a:t> </a:t>
            </a:r>
            <a:r>
              <a:rPr lang="es-ES_tradnl" dirty="0" smtClean="0"/>
              <a:t>Modelo construido desde la experiencia acumulada de experiencias</a:t>
            </a:r>
            <a:r>
              <a:rPr lang="es-ES_tradnl" baseline="0" dirty="0" smtClean="0"/>
              <a:t> de procesos de innovación en diferentes ámbitos (Gobierno, empresa, universidad…)</a:t>
            </a:r>
            <a:endParaRPr lang="es-ES_tradnl" dirty="0" smtClean="0"/>
          </a:p>
          <a:p>
            <a:r>
              <a:rPr lang="es-ES_tradnl" dirty="0" smtClean="0"/>
              <a:t>2. Explicar cada uno de los elementos</a:t>
            </a:r>
            <a:r>
              <a:rPr lang="es-ES_tradnl" baseline="0" dirty="0" smtClean="0"/>
              <a:t> del MISC</a:t>
            </a:r>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3</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228600" indent="-228600">
              <a:buNone/>
            </a:pPr>
            <a:r>
              <a:rPr lang="es-ES_tradnl" dirty="0" smtClean="0"/>
              <a:t>MARIJO</a:t>
            </a:r>
          </a:p>
          <a:p>
            <a:pPr marL="228600" indent="-228600">
              <a:buAutoNum type="arabicPeriod"/>
            </a:pPr>
            <a:r>
              <a:rPr lang="es-ES_tradnl" dirty="0" smtClean="0"/>
              <a:t>País</a:t>
            </a:r>
            <a:r>
              <a:rPr lang="es-ES_tradnl" baseline="0" dirty="0" smtClean="0"/>
              <a:t> Vasco: en torno a 2M de habitantes, territorio con un alto peso de la industria´(apostó claramente por esta actividad en la política de competitividad de principios de los 90), con buen nivel de desarrollo (superior a España y a sus regiones se referencia en Europa), con alto nivel de exportaciones (marcado también por su carácter industrial) y que está haciendo un esfuerzo importante en gasto en I+D.</a:t>
            </a:r>
          </a:p>
          <a:p>
            <a:pPr marL="228600" indent="-228600">
              <a:buAutoNum type="arabicPeriod"/>
            </a:pPr>
            <a:r>
              <a:rPr lang="es-ES_tradnl" baseline="0" dirty="0" smtClean="0"/>
              <a:t>Tiene una compleja gobernanza, con alto nivel competencial (las Diputaciones recaudan los impuestos y tanto el Gobierno Vasco como las Diputaciones tienen competencias para hacer política industrial…)</a:t>
            </a:r>
          </a:p>
          <a:p>
            <a:pPr marL="228600" indent="-228600">
              <a:buAutoNum type="arabicPeriod"/>
            </a:pPr>
            <a:r>
              <a:rPr lang="es-ES_tradnl" baseline="0" dirty="0" smtClean="0"/>
              <a:t>Afectado ahora por la crisis, aunque sus efectos han sido menos duros y más tardíos que en el resto de España. </a:t>
            </a:r>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4</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r>
              <a:rPr lang="es-ES_tradnl" dirty="0" smtClean="0"/>
              <a:t>MARIJO</a:t>
            </a:r>
          </a:p>
          <a:p>
            <a:r>
              <a:rPr lang="es-ES_tradnl" dirty="0" smtClean="0"/>
              <a:t>Explicar</a:t>
            </a:r>
            <a:r>
              <a:rPr lang="es-ES_tradnl" baseline="0" dirty="0" smtClean="0"/>
              <a:t> las características distintivas de cada etapa</a:t>
            </a:r>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5</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228600" indent="-228600">
              <a:buNone/>
            </a:pPr>
            <a:r>
              <a:rPr lang="es-ES_tradnl" dirty="0" smtClean="0"/>
              <a:t>JOSE LUIS</a:t>
            </a:r>
          </a:p>
          <a:p>
            <a:pPr marL="228600" indent="-228600">
              <a:buAutoNum type="arabicPeriod"/>
            </a:pPr>
            <a:r>
              <a:rPr lang="es-ES_tradnl" dirty="0" smtClean="0"/>
              <a:t>A continuación</a:t>
            </a:r>
            <a:r>
              <a:rPr lang="es-ES_tradnl" baseline="0" dirty="0" smtClean="0"/>
              <a:t>, vamos a hacer una reflexión de los retos del País Vasco para avanzar en el estadio de la innovación a la luz de los diferentes elementos del modelo MISC</a:t>
            </a:r>
          </a:p>
          <a:p>
            <a:pPr marL="228600" indent="-228600">
              <a:buAutoNum type="arabicPeriod"/>
            </a:pPr>
            <a:r>
              <a:rPr lang="es-ES_tradnl" baseline="0" dirty="0" smtClean="0"/>
              <a:t>Hay diferentes estudios y reflexiones en torno a los valores. Las iniciativas habidas han analizado los valores de la sociedad vasca y propuesto valores a impulsar en una sociedad innovadora.</a:t>
            </a:r>
          </a:p>
          <a:p>
            <a:pPr marL="685800" lvl="1" indent="-228600">
              <a:buFont typeface="Arial" pitchFamily="34" charset="0"/>
              <a:buChar char="•"/>
            </a:pPr>
            <a:r>
              <a:rPr lang="es-ES_tradnl" sz="2000" dirty="0" smtClean="0"/>
              <a:t>El valor del </a:t>
            </a:r>
            <a:r>
              <a:rPr lang="es-ES_tradnl" sz="2000" b="1" i="1" dirty="0" smtClean="0"/>
              <a:t>trabajo, el esfuerzo</a:t>
            </a:r>
            <a:r>
              <a:rPr lang="es-ES_tradnl" sz="2000" i="1" dirty="0" smtClean="0"/>
              <a:t>, </a:t>
            </a:r>
            <a:r>
              <a:rPr lang="es-ES_tradnl" sz="2000" dirty="0" smtClean="0"/>
              <a:t>la búsqueda </a:t>
            </a:r>
            <a:r>
              <a:rPr lang="es-ES_tradnl" sz="2000" b="1" dirty="0" smtClean="0"/>
              <a:t>de </a:t>
            </a:r>
            <a:r>
              <a:rPr lang="es-ES_tradnl" sz="2000" b="1" i="1" dirty="0" smtClean="0"/>
              <a:t>justicia y bienestar</a:t>
            </a:r>
            <a:r>
              <a:rPr lang="es-ES_tradnl" sz="2000" i="1" dirty="0" smtClean="0"/>
              <a:t> </a:t>
            </a:r>
            <a:r>
              <a:rPr lang="es-ES_tradnl" sz="2000" dirty="0" smtClean="0"/>
              <a:t>y la </a:t>
            </a:r>
            <a:r>
              <a:rPr lang="es-ES_tradnl" sz="2000" b="1" i="1" dirty="0" smtClean="0"/>
              <a:t>solidaridad</a:t>
            </a:r>
            <a:r>
              <a:rPr lang="es-ES_tradnl" sz="2000" dirty="0" smtClean="0"/>
              <a:t> han caracterizado al País Vasco, valores también críticos para la innovación. Es importante mantener y reforzar estos valores,</a:t>
            </a:r>
            <a:r>
              <a:rPr lang="es-ES_tradnl" sz="2000" baseline="0" dirty="0" smtClean="0"/>
              <a:t> </a:t>
            </a:r>
            <a:r>
              <a:rPr lang="es-ES_tradnl" sz="2000" dirty="0" smtClean="0"/>
              <a:t>pero también impulsar otros valores como la </a:t>
            </a:r>
            <a:r>
              <a:rPr lang="es-ES_tradnl" sz="2000" b="1" i="1" dirty="0" smtClean="0"/>
              <a:t>flexibilidad</a:t>
            </a:r>
            <a:r>
              <a:rPr lang="es-ES_tradnl" sz="2000" dirty="0" smtClean="0"/>
              <a:t>, la </a:t>
            </a:r>
            <a:r>
              <a:rPr lang="es-ES_tradnl" sz="2000" b="1" i="1" dirty="0" smtClean="0"/>
              <a:t>apertura</a:t>
            </a:r>
            <a:r>
              <a:rPr lang="es-ES_tradnl" sz="2000" dirty="0" smtClean="0"/>
              <a:t>, el </a:t>
            </a:r>
            <a:r>
              <a:rPr lang="es-ES_tradnl" sz="2000" b="1" i="1" dirty="0" smtClean="0"/>
              <a:t>respeto a la diversidad</a:t>
            </a:r>
            <a:r>
              <a:rPr lang="es-ES_tradnl" sz="2000" dirty="0" smtClean="0"/>
              <a:t>…. </a:t>
            </a:r>
          </a:p>
          <a:p>
            <a:pPr marL="685800" lvl="1" indent="-228600">
              <a:buFont typeface="Arial" pitchFamily="34" charset="0"/>
              <a:buChar char="•"/>
            </a:pPr>
            <a:r>
              <a:rPr lang="es-ES_tradnl" sz="2000" dirty="0" smtClean="0"/>
              <a:t>Los valores </a:t>
            </a:r>
            <a:r>
              <a:rPr lang="es-ES" sz="2000" dirty="0" smtClean="0"/>
              <a:t>están unidos </a:t>
            </a:r>
            <a:r>
              <a:rPr lang="es-ES" sz="2000" b="1" dirty="0" smtClean="0"/>
              <a:t>a la persona, </a:t>
            </a:r>
            <a:r>
              <a:rPr lang="es-ES" sz="2000" dirty="0" smtClean="0"/>
              <a:t>y no pueden ser meras reglas de comportamiento que se aplican, sino que deben surgir de manera espontánea desde dentro de cada persona. </a:t>
            </a:r>
          </a:p>
          <a:p>
            <a:pPr marL="685800" lvl="1" indent="-228600">
              <a:buFont typeface="Arial" pitchFamily="34" charset="0"/>
              <a:buChar char="•"/>
            </a:pPr>
            <a:r>
              <a:rPr lang="es-ES_tradnl" sz="2000" dirty="0" smtClean="0"/>
              <a:t>La familia y el </a:t>
            </a:r>
            <a:r>
              <a:rPr lang="es-ES_tradnl" sz="2000" b="1" dirty="0" smtClean="0"/>
              <a:t>sistema educativo </a:t>
            </a:r>
            <a:r>
              <a:rPr lang="es-ES_tradnl" sz="2000" dirty="0" smtClean="0"/>
              <a:t>son claves para el desarrollo de los valores para la innovación.</a:t>
            </a:r>
          </a:p>
          <a:p>
            <a:pPr marL="228600" indent="-228600">
              <a:buNone/>
            </a:pPr>
            <a:r>
              <a:rPr lang="es-ES_tradnl" baseline="0" dirty="0" smtClean="0"/>
              <a:t>3.  Pero es crítico tener una estrategia compartida de desarrollo del impulso de los valores para la innovación.</a:t>
            </a:r>
          </a:p>
          <a:p>
            <a:pPr marL="228600" indent="-228600">
              <a:buNone/>
            </a:pPr>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6</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r>
              <a:rPr lang="es-ES_tradnl" dirty="0" smtClean="0"/>
              <a:t>JOSE</a:t>
            </a:r>
            <a:r>
              <a:rPr lang="es-ES_tradnl" baseline="0" dirty="0" smtClean="0"/>
              <a:t> LUIS</a:t>
            </a:r>
            <a:endParaRPr lang="es-ES_tradnl" dirty="0" smtClean="0"/>
          </a:p>
          <a:p>
            <a:pPr marL="457200" indent="-457200">
              <a:buFont typeface="+mj-lt"/>
              <a:buNone/>
            </a:pPr>
            <a:r>
              <a:rPr lang="es-ES_tradnl" sz="1200" dirty="0" smtClean="0">
                <a:solidFill>
                  <a:schemeClr val="tx2"/>
                </a:solidFill>
              </a:rPr>
              <a:t>1.     Especialización </a:t>
            </a:r>
            <a:r>
              <a:rPr lang="es-ES_tradnl" sz="1200" b="0" i="0" dirty="0" smtClean="0">
                <a:solidFill>
                  <a:schemeClr val="tx2"/>
                </a:solidFill>
              </a:rPr>
              <a:t>en manufacturas de nivel tecnológico medio-alto y en energía.  Después diversificación: </a:t>
            </a:r>
            <a:r>
              <a:rPr lang="es-ES_tradnl" sz="1200" b="0" i="0" dirty="0" err="1" smtClean="0">
                <a:solidFill>
                  <a:schemeClr val="tx2"/>
                </a:solidFill>
              </a:rPr>
              <a:t>TICs</a:t>
            </a:r>
            <a:r>
              <a:rPr lang="es-ES_tradnl" sz="1200" b="0" i="0" dirty="0" smtClean="0">
                <a:solidFill>
                  <a:schemeClr val="tx2"/>
                </a:solidFill>
              </a:rPr>
              <a:t>, Biotecnología, Nanotecnología…</a:t>
            </a:r>
          </a:p>
          <a:p>
            <a:pPr marL="457200" indent="-457200"/>
            <a:r>
              <a:rPr lang="es-ES_tradnl" sz="1200" b="0" i="0" dirty="0" smtClean="0">
                <a:solidFill>
                  <a:schemeClr val="tx2"/>
                </a:solidFill>
              </a:rPr>
              <a:t>2.     Desarrollo de infraestructuras tecnológicas (centros tecnológicos…) en los 80 y 90 y mayor énfasis en las infraestructuras científicas (</a:t>
            </a:r>
            <a:r>
              <a:rPr lang="es-ES_tradnl" sz="1200" b="0" i="0" dirty="0" err="1" smtClean="0">
                <a:solidFill>
                  <a:schemeClr val="tx2"/>
                </a:solidFill>
              </a:rPr>
              <a:t>CICs</a:t>
            </a:r>
            <a:r>
              <a:rPr lang="es-ES_tradnl" sz="1200" b="0" i="0" dirty="0" smtClean="0">
                <a:solidFill>
                  <a:schemeClr val="tx2"/>
                </a:solidFill>
              </a:rPr>
              <a:t> y </a:t>
            </a:r>
            <a:r>
              <a:rPr lang="es-ES_tradnl" sz="1200" b="0" i="0" dirty="0" err="1" smtClean="0">
                <a:solidFill>
                  <a:schemeClr val="tx2"/>
                </a:solidFill>
              </a:rPr>
              <a:t>BERCs</a:t>
            </a:r>
            <a:r>
              <a:rPr lang="es-ES_tradnl" sz="1200" b="0" i="0" dirty="0" smtClean="0">
                <a:solidFill>
                  <a:schemeClr val="tx2"/>
                </a:solidFill>
              </a:rPr>
              <a:t>) en la última década.</a:t>
            </a:r>
          </a:p>
          <a:p>
            <a:pPr marL="457200" indent="-457200">
              <a:buAutoNum type="arabicPeriod" startAt="3"/>
            </a:pPr>
            <a:r>
              <a:rPr lang="es-ES_tradnl" sz="1200" b="0" i="0" dirty="0" smtClean="0">
                <a:solidFill>
                  <a:schemeClr val="tx2"/>
                </a:solidFill>
              </a:rPr>
              <a:t>En la estrategia se ha puesto énfasis en las infraestructuras </a:t>
            </a:r>
            <a:r>
              <a:rPr lang="es-ES_tradnl" sz="1200" b="0" i="0" dirty="0" err="1" smtClean="0">
                <a:solidFill>
                  <a:schemeClr val="tx2"/>
                </a:solidFill>
              </a:rPr>
              <a:t>hard</a:t>
            </a:r>
            <a:r>
              <a:rPr lang="es-ES_tradnl" sz="1200" b="0" i="0" dirty="0" smtClean="0">
                <a:solidFill>
                  <a:schemeClr val="tx2"/>
                </a:solidFill>
              </a:rPr>
              <a:t> sobre las </a:t>
            </a:r>
            <a:r>
              <a:rPr lang="es-ES_tradnl" sz="1200" b="0" i="0" dirty="0" err="1" smtClean="0">
                <a:solidFill>
                  <a:schemeClr val="tx2"/>
                </a:solidFill>
              </a:rPr>
              <a:t>soft</a:t>
            </a:r>
            <a:r>
              <a:rPr lang="es-ES_tradnl" sz="1200" b="0" i="0" dirty="0" smtClean="0">
                <a:solidFill>
                  <a:schemeClr val="tx2"/>
                </a:solidFill>
              </a:rPr>
              <a:t> y en la oferta sobre la demanda (problemas de ineficiencia).</a:t>
            </a:r>
          </a:p>
          <a:p>
            <a:pPr marL="457200" indent="-457200">
              <a:buAutoNum type="arabicPeriod" startAt="3"/>
            </a:pPr>
            <a:r>
              <a:rPr lang="es-ES_tradnl" sz="1200" b="0" i="0" dirty="0" smtClean="0">
                <a:solidFill>
                  <a:schemeClr val="tx2"/>
                </a:solidFill>
              </a:rPr>
              <a:t>Bien posicionados en innovación tecnológica, pero escasa combinación con la innovación organizativa… (cuando las mixtas ofrecen mejores resultados).   </a:t>
            </a:r>
          </a:p>
          <a:p>
            <a:pPr marL="457200" indent="-457200">
              <a:buAutoNum type="arabicPeriod" startAt="3"/>
            </a:pPr>
            <a:r>
              <a:rPr lang="es-ES_tradnl" sz="1200" b="0" i="0" dirty="0" smtClean="0">
                <a:solidFill>
                  <a:schemeClr val="tx2"/>
                </a:solidFill>
              </a:rPr>
              <a:t>Reto: “Superar el Valle de la Muerte”,:</a:t>
            </a:r>
            <a:r>
              <a:rPr lang="es-ES_tradnl" sz="1200" b="0" i="0" baseline="0" dirty="0" smtClean="0">
                <a:solidFill>
                  <a:schemeClr val="tx2"/>
                </a:solidFill>
              </a:rPr>
              <a:t> se genera conocimientos, pero retos en aprovecharlo y ponerlo en valor en el mercado</a:t>
            </a:r>
            <a:endParaRPr lang="es-ES_tradnl" sz="1200" b="0" i="0" dirty="0" smtClean="0">
              <a:solidFill>
                <a:schemeClr val="tx2"/>
              </a:solidFill>
            </a:endParaRPr>
          </a:p>
          <a:p>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7</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79453" y="4715632"/>
            <a:ext cx="5438775" cy="4467939"/>
          </a:xfrm>
          <a:prstGeom prst="rect">
            <a:avLst/>
          </a:prstGeom>
        </p:spPr>
        <p:txBody>
          <a:bodyPr>
            <a:normAutofit/>
          </a:bodyPr>
          <a:lstStyle/>
          <a:p>
            <a:pPr marL="457200" indent="-457200" algn="just">
              <a:buFont typeface="+mj-lt"/>
              <a:buNone/>
            </a:pPr>
            <a:r>
              <a:rPr lang="es-ES_tradnl" sz="1200" dirty="0" smtClean="0">
                <a:solidFill>
                  <a:schemeClr val="tx2"/>
                </a:solidFill>
              </a:rPr>
              <a:t>MARIJO</a:t>
            </a:r>
          </a:p>
          <a:p>
            <a:pPr marL="457200" indent="-457200" algn="just">
              <a:buFont typeface="+mj-lt"/>
              <a:buAutoNum type="arabicPeriod"/>
            </a:pPr>
            <a:r>
              <a:rPr lang="es-ES_tradnl" sz="1200" dirty="0" smtClean="0">
                <a:solidFill>
                  <a:schemeClr val="tx2"/>
                </a:solidFill>
              </a:rPr>
              <a:t>Capital humano:</a:t>
            </a:r>
          </a:p>
          <a:p>
            <a:pPr marL="914400" lvl="1" indent="-457200" algn="just">
              <a:buFont typeface="Arial" pitchFamily="34" charset="0"/>
              <a:buChar char="•"/>
            </a:pPr>
            <a:r>
              <a:rPr lang="es-ES_tradnl" sz="1200" dirty="0" smtClean="0">
                <a:solidFill>
                  <a:schemeClr val="tx2"/>
                </a:solidFill>
              </a:rPr>
              <a:t>personas </a:t>
            </a:r>
            <a:r>
              <a:rPr lang="es-ES_tradnl" sz="1200" b="1" i="1" dirty="0" smtClean="0">
                <a:solidFill>
                  <a:schemeClr val="tx2"/>
                </a:solidFill>
              </a:rPr>
              <a:t>bien formadas técnicamente </a:t>
            </a:r>
            <a:r>
              <a:rPr lang="es-ES_tradnl" sz="1200" dirty="0" smtClean="0">
                <a:solidFill>
                  <a:schemeClr val="tx2"/>
                </a:solidFill>
              </a:rPr>
              <a:t>, pero con </a:t>
            </a:r>
            <a:r>
              <a:rPr lang="es-ES_tradnl" sz="1200" b="1" i="1" dirty="0" smtClean="0">
                <a:solidFill>
                  <a:schemeClr val="tx2"/>
                </a:solidFill>
              </a:rPr>
              <a:t>carencias en competencias transversales </a:t>
            </a:r>
            <a:r>
              <a:rPr lang="es-ES_tradnl" sz="1200" dirty="0" smtClean="0">
                <a:solidFill>
                  <a:schemeClr val="tx2"/>
                </a:solidFill>
              </a:rPr>
              <a:t>(trabajo en equipo, liderazgo, gestión de proyectos complejos, internacionales y multidisciplinares…) y en </a:t>
            </a:r>
            <a:r>
              <a:rPr lang="es-ES_tradnl" sz="1200" b="1" i="1" dirty="0" smtClean="0">
                <a:solidFill>
                  <a:schemeClr val="tx2"/>
                </a:solidFill>
              </a:rPr>
              <a:t>idiomas</a:t>
            </a:r>
            <a:r>
              <a:rPr lang="es-ES_tradnl" sz="1200" dirty="0" smtClean="0">
                <a:solidFill>
                  <a:schemeClr val="tx2"/>
                </a:solidFill>
              </a:rPr>
              <a:t>.</a:t>
            </a:r>
          </a:p>
          <a:p>
            <a:pPr marL="914400" marR="0" lvl="1" indent="-45720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dirty="0" smtClean="0">
                <a:solidFill>
                  <a:schemeClr val="tx2"/>
                </a:solidFill>
              </a:rPr>
              <a:t>Importantes capacidades en el ámbito de la </a:t>
            </a:r>
            <a:r>
              <a:rPr lang="es-ES_tradnl" sz="1200" b="1" dirty="0" smtClean="0">
                <a:solidFill>
                  <a:schemeClr val="tx2"/>
                </a:solidFill>
              </a:rPr>
              <a:t>ingeniería, </a:t>
            </a:r>
            <a:r>
              <a:rPr lang="es-ES_tradnl" sz="1200" dirty="0" smtClean="0">
                <a:solidFill>
                  <a:schemeClr val="tx2"/>
                </a:solidFill>
              </a:rPr>
              <a:t>pero escaso desarrollo de ciencias sociales y biomédicas….</a:t>
            </a:r>
          </a:p>
          <a:p>
            <a:pPr marL="457200" indent="-457200" algn="just"/>
            <a:r>
              <a:rPr lang="es-ES_tradnl" sz="2000" b="1" i="1" dirty="0" smtClean="0">
                <a:solidFill>
                  <a:schemeClr val="tx2"/>
                </a:solidFill>
              </a:rPr>
              <a:t>2. Red Vasca de Ciencia, Tecnología e Innovación</a:t>
            </a:r>
            <a:r>
              <a:rPr lang="es-ES_tradnl" sz="2000" dirty="0" smtClean="0">
                <a:solidFill>
                  <a:schemeClr val="tx2"/>
                </a:solidFill>
              </a:rPr>
              <a:t>: </a:t>
            </a:r>
          </a:p>
          <a:p>
            <a:pPr marL="914400" lvl="1" indent="-457200" algn="just">
              <a:buFont typeface="Arial" pitchFamily="34" charset="0"/>
              <a:buChar char="•"/>
            </a:pPr>
            <a:r>
              <a:rPr lang="es-ES_tradnl" dirty="0" smtClean="0">
                <a:solidFill>
                  <a:schemeClr val="tx2"/>
                </a:solidFill>
              </a:rPr>
              <a:t>Importantes capacidades, pero necesidad de reordenación y racionalización (Estructura&gt;proceso???). Riesgo de </a:t>
            </a:r>
            <a:r>
              <a:rPr lang="es-ES_tradnl" b="1" i="1" dirty="0" smtClean="0">
                <a:solidFill>
                  <a:schemeClr val="tx2"/>
                </a:solidFill>
              </a:rPr>
              <a:t>CANIBALISMO.</a:t>
            </a:r>
          </a:p>
          <a:p>
            <a:pPr marL="914400" lvl="1" indent="-457200" algn="just">
              <a:buFont typeface="Arial" pitchFamily="34" charset="0"/>
              <a:buChar char="•"/>
            </a:pPr>
            <a:r>
              <a:rPr lang="es-ES_tradnl" dirty="0" smtClean="0">
                <a:solidFill>
                  <a:schemeClr val="tx2"/>
                </a:solidFill>
              </a:rPr>
              <a:t>Concepto: para apoyo en programas, no para gestión del conocimiento y aprendizaje.</a:t>
            </a:r>
          </a:p>
          <a:p>
            <a:pPr marL="914400" marR="0" lvl="1" indent="-45720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_tradnl" sz="1200" b="1" i="1" dirty="0" smtClean="0">
                <a:solidFill>
                  <a:schemeClr val="tx2"/>
                </a:solidFill>
              </a:rPr>
              <a:t>Universidad</a:t>
            </a:r>
            <a:r>
              <a:rPr lang="es-ES_tradnl" sz="1200" dirty="0" smtClean="0">
                <a:solidFill>
                  <a:schemeClr val="tx2"/>
                </a:solidFill>
              </a:rPr>
              <a:t>: debilidades en la docencia y en la investigación y escaso papel en la tercera misión.</a:t>
            </a:r>
          </a:p>
          <a:p>
            <a:pPr marL="914400" lvl="1" indent="-457200" algn="just">
              <a:buFont typeface="Arial" pitchFamily="34" charset="0"/>
              <a:buChar char="•"/>
            </a:pPr>
            <a:r>
              <a:rPr lang="es-ES_tradnl" dirty="0" smtClean="0">
                <a:solidFill>
                  <a:schemeClr val="tx2"/>
                </a:solidFill>
              </a:rPr>
              <a:t>Formación Profesional y Servicios Avanzados a Empresas pueden ejercer un papel importante.</a:t>
            </a:r>
          </a:p>
          <a:p>
            <a:pPr marL="457200" lvl="0" indent="-457200" algn="just">
              <a:buFont typeface="Arial" pitchFamily="34" charset="0"/>
              <a:buNone/>
            </a:pPr>
            <a:r>
              <a:rPr lang="es-ES_tradnl" dirty="0" smtClean="0">
                <a:solidFill>
                  <a:schemeClr val="tx2"/>
                </a:solidFill>
              </a:rPr>
              <a:t>3.</a:t>
            </a:r>
            <a:r>
              <a:rPr lang="es-ES_tradnl" baseline="0" dirty="0" smtClean="0">
                <a:solidFill>
                  <a:schemeClr val="tx2"/>
                </a:solidFill>
              </a:rPr>
              <a:t> El reto está en activar los procesos de aprendizaje. Innovar en la forma en que los diferentes agentes se relacionan unos con otros: que cada uno conozca mejor lo que sabe el otro y se generen los procesos de aprendizaje de unos con otros. No activar sólo lo que uno le puede pedir (en dinero…) al otro.</a:t>
            </a:r>
            <a:endParaRPr lang="es-ES_tradnl" dirty="0" smtClean="0">
              <a:solidFill>
                <a:schemeClr val="tx2"/>
              </a:solidFill>
            </a:endParaRPr>
          </a:p>
          <a:p>
            <a:pPr marL="914400" lvl="1" indent="-457200" algn="just">
              <a:buFont typeface="Arial" pitchFamily="34" charset="0"/>
              <a:buNone/>
            </a:pPr>
            <a:endParaRPr lang="es-ES_tradnl" dirty="0" smtClean="0">
              <a:solidFill>
                <a:schemeClr val="tx2"/>
              </a:solidFill>
            </a:endParaRPr>
          </a:p>
          <a:p>
            <a:pPr marL="457200" indent="-457200" algn="just">
              <a:buFont typeface="+mj-lt"/>
              <a:buAutoNum type="arabicPeriod"/>
            </a:pPr>
            <a:endParaRPr lang="es-ES_tradnl" sz="1200" dirty="0" smtClean="0">
              <a:solidFill>
                <a:schemeClr val="tx2"/>
              </a:solidFill>
            </a:endParaRPr>
          </a:p>
          <a:p>
            <a:endParaRPr lang="es-ES_tradnl" dirty="0"/>
          </a:p>
        </p:txBody>
      </p:sp>
      <p:sp>
        <p:nvSpPr>
          <p:cNvPr id="4" name="3 Marcador de número de diapositiva"/>
          <p:cNvSpPr>
            <a:spLocks noGrp="1"/>
          </p:cNvSpPr>
          <p:nvPr>
            <p:ph type="sldNum" sz="quarter" idx="10"/>
          </p:nvPr>
        </p:nvSpPr>
        <p:spPr/>
        <p:txBody>
          <a:bodyPr/>
          <a:lstStyle/>
          <a:p>
            <a:fld id="{AFF0DB66-26F4-460C-B90D-CFB5D6E3405D}" type="slidenum">
              <a:rPr lang="es-ES_tradnl" smtClean="0"/>
              <a:pPr/>
              <a:t>8</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fld id="{945D9221-04EA-469E-B497-18220BA3C543}" type="datetime1">
              <a:rPr lang="es-ES" smtClean="0"/>
              <a:pPr/>
              <a:t>25/09/2013</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2BEF9226-4CF2-40D8-B567-8432D97C8D9A}" type="datetime1">
              <a:rPr lang="es-ES" smtClean="0"/>
              <a:pPr/>
              <a:t>25/09/2013</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6"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43E89AC1-CAD3-4448-8445-79D31B7DD0BF}"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583C29FB-6CAD-4640-B9F9-0180F4622703}" type="datetime1">
              <a:rPr lang="es-ES" smtClean="0"/>
              <a:pPr/>
              <a:t>25/09/2013</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6"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C5E7BA41-67A6-4A01-946D-79617F3C8264}"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nner castellan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81FB6AC-2F36-4D05-8898-9C22E84122A2}" type="datetimeFigureOut">
              <a:rPr lang="es-ES" smtClean="0"/>
              <a:pPr/>
              <a:t>25/09/2013</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5D7112F-8CE4-47DD-9053-255DC9208D42}" type="slidenum">
              <a:rPr lang="es-ES" smtClean="0"/>
              <a:pPr/>
              <a:t>‹Nº›</a:t>
            </a:fld>
            <a:endParaRPr lang="es-ES"/>
          </a:p>
        </p:txBody>
      </p:sp>
      <p:pic>
        <p:nvPicPr>
          <p:cNvPr id="6" name="5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1824998"/>
          </a:xfrm>
          <a:prstGeom prst="rect">
            <a:avLst/>
          </a:prstGeom>
        </p:spPr>
      </p:pic>
      <p:pic>
        <p:nvPicPr>
          <p:cNvPr id="7" name="6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000" y="216000"/>
            <a:ext cx="1796044" cy="900000"/>
          </a:xfrm>
          <a:prstGeom prst="rect">
            <a:avLst/>
          </a:prstGeom>
        </p:spPr>
      </p:pic>
    </p:spTree>
    <p:extLst>
      <p:ext uri="{BB962C8B-B14F-4D97-AF65-F5344CB8AC3E}">
        <p14:creationId xmlns:p14="http://schemas.microsoft.com/office/powerpoint/2010/main" val="184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fld id="{1820B3DF-2A2E-453B-BF74-A8A33267F2C4}" type="datetime1">
              <a:rPr lang="es-ES" smtClean="0"/>
              <a:pPr/>
              <a:t>25/09/2013</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6"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3C64AE42-6FB6-4BB3-A34D-89FD71481C7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fld id="{57595DD2-368F-43C0-8A22-B00AB21163BE}" type="datetime1">
              <a:rPr lang="es-ES" smtClean="0"/>
              <a:pPr/>
              <a:t>25/09/2013</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6"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958BAAE7-B642-43F7-86F8-8DC75EAF5E04}"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3"/>
          <p:cNvSpPr>
            <a:spLocks noGrp="1"/>
          </p:cNvSpPr>
          <p:nvPr>
            <p:ph type="dt" sz="half" idx="10"/>
          </p:nvPr>
        </p:nvSpPr>
        <p:spPr/>
        <p:txBody>
          <a:bodyPr/>
          <a:lstStyle>
            <a:lvl1pPr>
              <a:defRPr/>
            </a:lvl1pPr>
          </a:lstStyle>
          <a:p>
            <a:fld id="{3C5467E4-306F-426D-88DF-B7526B5FF8A1}" type="datetime1">
              <a:rPr lang="es-ES" smtClean="0"/>
              <a:pPr/>
              <a:t>25/09/2013</a:t>
            </a:fld>
            <a:endParaRPr lang="es-ES"/>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7"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5A4E37CF-E382-430D-A72F-D5C7B51F4397}"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3"/>
          <p:cNvSpPr>
            <a:spLocks noGrp="1"/>
          </p:cNvSpPr>
          <p:nvPr>
            <p:ph type="dt" sz="half" idx="10"/>
          </p:nvPr>
        </p:nvSpPr>
        <p:spPr/>
        <p:txBody>
          <a:bodyPr/>
          <a:lstStyle>
            <a:lvl1pPr>
              <a:defRPr/>
            </a:lvl1pPr>
          </a:lstStyle>
          <a:p>
            <a:fld id="{A8789E0F-4C07-48F9-AD3A-9A4372BF7894}" type="datetime1">
              <a:rPr lang="es-ES" smtClean="0"/>
              <a:pPr/>
              <a:t>25/09/2013</a:t>
            </a:fld>
            <a:endParaRPr lang="es-ES"/>
          </a:p>
        </p:txBody>
      </p:sp>
      <p:sp>
        <p:nvSpPr>
          <p:cNvPr id="8"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9"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67E6AEE7-9B83-414A-9A85-6200EA58D4D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fld id="{233B4DB6-6157-403E-BC8D-E121836B1E06}" type="datetime1">
              <a:rPr lang="es-ES" smtClean="0"/>
              <a:pPr/>
              <a:t>25/09/2013</a:t>
            </a:fld>
            <a:endParaRPr lang="es-ES"/>
          </a:p>
        </p:txBody>
      </p:sp>
      <p:sp>
        <p:nvSpPr>
          <p:cNvPr id="4"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5"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E902988D-4430-4977-B95C-89D32C194FF2}"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fld id="{5EBFAAB3-95AE-4F62-BD81-203C08AB764C}" type="datetime1">
              <a:rPr lang="es-ES" smtClean="0"/>
              <a:pPr/>
              <a:t>25/09/2013</a:t>
            </a:fld>
            <a:endParaRPr lang="es-ES"/>
          </a:p>
        </p:txBody>
      </p:sp>
      <p:sp>
        <p:nvSpPr>
          <p:cNvPr id="3"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4"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BD93A80E-64F5-483E-9D53-B1F7931750D0}"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AB64D5B2-680D-494A-975D-EF2CF5F4876E}" type="datetime1">
              <a:rPr lang="es-ES" smtClean="0"/>
              <a:pPr/>
              <a:t>25/09/2013</a:t>
            </a:fld>
            <a:endParaRPr lang="es-ES"/>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7"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3C6FAFD6-CA07-45E4-B91B-6A454631098A}"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fld id="{CB40FB76-09F7-4DC8-99EE-F52660AD471D}" type="datetime1">
              <a:rPr lang="es-ES" smtClean="0"/>
              <a:pPr/>
              <a:t>25/09/2013</a:t>
            </a:fld>
            <a:endParaRPr lang="es-ES"/>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lvl1pPr>
          </a:lstStyle>
          <a:p>
            <a:endParaRPr lang="es-ES_tradnl"/>
          </a:p>
        </p:txBody>
      </p:sp>
      <p:sp>
        <p:nvSpPr>
          <p:cNvPr id="7" name="Marcador de número de diapositiva 5"/>
          <p:cNvSpPr>
            <a:spLocks noGrp="1"/>
          </p:cNvSpPr>
          <p:nvPr>
            <p:ph type="sldNum" sz="quarter" idx="12"/>
          </p:nvPr>
        </p:nvSpPr>
        <p:spPr>
          <a:xfrm>
            <a:off x="3505200" y="6356350"/>
            <a:ext cx="2133600" cy="365125"/>
          </a:xfrm>
          <a:prstGeom prst="rect">
            <a:avLst/>
          </a:prstGeom>
        </p:spPr>
        <p:txBody>
          <a:bodyPr/>
          <a:lstStyle>
            <a:lvl1pPr>
              <a:defRPr/>
            </a:lvl1pPr>
          </a:lstStyle>
          <a:p>
            <a:fld id="{90857895-55AA-47EB-9C4B-AA1EB51D2DED}"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988F1FA-7478-4FBF-80AC-15063CC4CBED}" type="datetime1">
              <a:rPr lang="es-ES" smtClean="0"/>
              <a:pPr/>
              <a:t>25/09/2013</a:t>
            </a:fld>
            <a:endParaRPr lang="es-ES"/>
          </a:p>
        </p:txBody>
      </p:sp>
      <p:pic>
        <p:nvPicPr>
          <p:cNvPr id="8" name="Imagen 3" descr="CABECERA.jpg"/>
          <p:cNvPicPr>
            <a:picLocks noChangeAspect="1"/>
          </p:cNvPicPr>
          <p:nvPr userDrawn="1"/>
        </p:nvPicPr>
        <p:blipFill>
          <a:blip r:embed="rId14"/>
          <a:srcRect/>
          <a:stretch>
            <a:fillRect/>
          </a:stretch>
        </p:blipFill>
        <p:spPr bwMode="auto">
          <a:xfrm>
            <a:off x="0" y="0"/>
            <a:ext cx="9144000" cy="1808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60"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60"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60"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60"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jpeg"/><Relationship Id="rId7" Type="http://schemas.openxmlformats.org/officeDocument/2006/relationships/image" Target="../media/image34.gif"/><Relationship Id="rId12" Type="http://schemas.openxmlformats.org/officeDocument/2006/relationships/image" Target="../media/image39.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gif"/><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www.google.es/url?sa=i&amp;rct=j&amp;q=&amp;esrc=s&amp;frm=1&amp;source=images&amp;cd=&amp;cad=rja&amp;docid=ufhynNeKD6ESTM&amp;tbnid=khAbmZ4vEpMENM:&amp;ved=0CAUQjRw&amp;url=http://liredazgo.blogspot.com/2011/07/haga-que-el-liderazgo-compartido.html&amp;ei=87Q6UrjvC6Km0wX0oYAg&amp;bvm=bv.52288139,d.ZG4&amp;psig=AFQjCNEmBLisfrz8NcfUhafmTq7JFe2O7g&amp;ust=137966539635632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4.jpeg"/><Relationship Id="rId7"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14.jpeg"/><Relationship Id="rId10" Type="http://schemas.openxmlformats.org/officeDocument/2006/relationships/image" Target="../media/image19.wmf"/><Relationship Id="rId4" Type="http://schemas.openxmlformats.org/officeDocument/2006/relationships/image" Target="../media/image13.jpeg"/><Relationship Id="rId9" Type="http://schemas.openxmlformats.org/officeDocument/2006/relationships/image" Target="../media/image18.w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a:spLocks noChangeArrowheads="1"/>
          </p:cNvSpPr>
          <p:nvPr/>
        </p:nvSpPr>
        <p:spPr bwMode="auto">
          <a:xfrm>
            <a:off x="539552" y="1818748"/>
            <a:ext cx="8136904" cy="13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90000"/>
              </a:lnSpc>
            </a:pPr>
            <a:endParaRPr lang="es-ES" sz="3000" b="0" dirty="0">
              <a:solidFill>
                <a:srgbClr val="005DAA"/>
              </a:solidFill>
              <a:latin typeface="Verdana" pitchFamily="34" charset="0"/>
              <a:cs typeface="Tahoma" pitchFamily="34" charset="0"/>
            </a:endParaRPr>
          </a:p>
          <a:p>
            <a:pPr algn="ctr" eaLnBrk="1" hangingPunct="1">
              <a:lnSpc>
                <a:spcPct val="90000"/>
              </a:lnSpc>
            </a:pPr>
            <a:r>
              <a:rPr lang="es-ES_tradnl" sz="3200" dirty="0" smtClean="0">
                <a:solidFill>
                  <a:schemeClr val="accent1">
                    <a:lumMod val="75000"/>
                  </a:schemeClr>
                </a:solidFill>
              </a:rPr>
              <a:t>Algunas claves para la innovación desde la experiencia del País Vasco</a:t>
            </a:r>
            <a:endParaRPr lang="eu-ES" sz="3000" dirty="0">
              <a:solidFill>
                <a:schemeClr val="accent1">
                  <a:lumMod val="75000"/>
                </a:schemeClr>
              </a:solidFill>
              <a:latin typeface="Verdana" pitchFamily="34" charset="0"/>
              <a:cs typeface="Tahoma" pitchFamily="34" charset="0"/>
            </a:endParaRPr>
          </a:p>
        </p:txBody>
      </p:sp>
      <p:sp>
        <p:nvSpPr>
          <p:cNvPr id="9" name="4 CuadroTexto"/>
          <p:cNvSpPr txBox="1">
            <a:spLocks noChangeArrowheads="1"/>
          </p:cNvSpPr>
          <p:nvPr/>
        </p:nvSpPr>
        <p:spPr bwMode="auto">
          <a:xfrm>
            <a:off x="1043608" y="3789040"/>
            <a:ext cx="70567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s-ES" sz="2400" b="0" dirty="0" smtClean="0">
                <a:solidFill>
                  <a:srgbClr val="005DAA"/>
                </a:solidFill>
                <a:latin typeface="Verdana" pitchFamily="34" charset="0"/>
                <a:cs typeface="Tahoma" pitchFamily="34" charset="0"/>
              </a:rPr>
              <a:t>Mari Jose Aranguren</a:t>
            </a:r>
          </a:p>
          <a:p>
            <a:pPr algn="ctr" eaLnBrk="1" hangingPunct="1"/>
            <a:r>
              <a:rPr lang="es-ES" sz="1600" b="0" i="1" dirty="0" smtClean="0">
                <a:solidFill>
                  <a:srgbClr val="005DAA"/>
                </a:solidFill>
                <a:latin typeface="Verdana" pitchFamily="34" charset="0"/>
                <a:cs typeface="Tahoma" pitchFamily="34" charset="0"/>
              </a:rPr>
              <a:t>Directora de Investigación de Orkestra</a:t>
            </a:r>
          </a:p>
          <a:p>
            <a:pPr algn="ctr" eaLnBrk="1" hangingPunct="1"/>
            <a:endParaRPr lang="es-ES" sz="1600" b="0" i="1" dirty="0" smtClean="0">
              <a:solidFill>
                <a:srgbClr val="005DAA"/>
              </a:solidFill>
              <a:latin typeface="Verdana" pitchFamily="34" charset="0"/>
              <a:cs typeface="Tahoma" pitchFamily="34" charset="0"/>
            </a:endParaRPr>
          </a:p>
          <a:p>
            <a:pPr algn="ctr" eaLnBrk="1" hangingPunct="1"/>
            <a:r>
              <a:rPr lang="es-ES" sz="2400" b="0" dirty="0" smtClean="0">
                <a:solidFill>
                  <a:srgbClr val="005DAA"/>
                </a:solidFill>
                <a:latin typeface="Verdana" pitchFamily="34" charset="0"/>
                <a:cs typeface="Tahoma" pitchFamily="34" charset="0"/>
              </a:rPr>
              <a:t>Jose Luis Larrea</a:t>
            </a:r>
          </a:p>
          <a:p>
            <a:pPr algn="ctr" eaLnBrk="1" hangingPunct="1"/>
            <a:r>
              <a:rPr lang="es-ES" sz="1600" b="0" i="1" dirty="0" smtClean="0">
                <a:solidFill>
                  <a:srgbClr val="005DAA"/>
                </a:solidFill>
                <a:latin typeface="Verdana" pitchFamily="34" charset="0"/>
                <a:cs typeface="Tahoma" pitchFamily="34" charset="0"/>
              </a:rPr>
              <a:t>Presidente de </a:t>
            </a:r>
            <a:r>
              <a:rPr lang="es-ES" sz="1600" b="0" i="1" dirty="0" err="1" smtClean="0">
                <a:solidFill>
                  <a:srgbClr val="005DAA"/>
                </a:solidFill>
                <a:latin typeface="Verdana" pitchFamily="34" charset="0"/>
                <a:cs typeface="Tahoma" pitchFamily="34" charset="0"/>
              </a:rPr>
              <a:t>Ibermática</a:t>
            </a:r>
            <a:endParaRPr lang="es-ES" sz="1600" b="0" i="1" dirty="0" smtClean="0">
              <a:solidFill>
                <a:srgbClr val="005DAA"/>
              </a:solidFill>
              <a:latin typeface="Verdana" pitchFamily="34" charset="0"/>
              <a:cs typeface="Tahoma" pitchFamily="34" charset="0"/>
            </a:endParaRPr>
          </a:p>
        </p:txBody>
      </p:sp>
      <p:pic>
        <p:nvPicPr>
          <p:cNvPr id="24578" name="Picture 2" descr="http://www.revistacloudcomputing.com/wp-content/uploads/2011/06/logo-ibermatica1.jpg"/>
          <p:cNvPicPr>
            <a:picLocks noChangeAspect="1" noChangeArrowheads="1"/>
          </p:cNvPicPr>
          <p:nvPr/>
        </p:nvPicPr>
        <p:blipFill>
          <a:blip r:embed="rId3"/>
          <a:srcRect/>
          <a:stretch>
            <a:fillRect/>
          </a:stretch>
        </p:blipFill>
        <p:spPr bwMode="auto">
          <a:xfrm>
            <a:off x="7308304" y="72009"/>
            <a:ext cx="1781740" cy="1484783"/>
          </a:xfrm>
          <a:prstGeom prst="rect">
            <a:avLst/>
          </a:prstGeom>
          <a:noFill/>
        </p:spPr>
      </p:pic>
      <p:pic>
        <p:nvPicPr>
          <p:cNvPr id="24579" name="Picture 3"/>
          <p:cNvPicPr>
            <a:picLocks noChangeAspect="1" noChangeArrowheads="1"/>
          </p:cNvPicPr>
          <p:nvPr/>
        </p:nvPicPr>
        <p:blipFill>
          <a:blip r:embed="rId4"/>
          <a:srcRect/>
          <a:stretch>
            <a:fillRect/>
          </a:stretch>
        </p:blipFill>
        <p:spPr bwMode="auto">
          <a:xfrm>
            <a:off x="14515" y="6006574"/>
            <a:ext cx="3236685" cy="786667"/>
          </a:xfrm>
          <a:prstGeom prst="rect">
            <a:avLst/>
          </a:prstGeom>
          <a:noFill/>
          <a:ln w="9525">
            <a:noFill/>
            <a:miter lim="800000"/>
            <a:headEnd/>
            <a:tailEnd/>
          </a:ln>
        </p:spPr>
      </p:pic>
      <p:sp>
        <p:nvSpPr>
          <p:cNvPr id="10" name="9 Rectángulo"/>
          <p:cNvSpPr/>
          <p:nvPr/>
        </p:nvSpPr>
        <p:spPr>
          <a:xfrm>
            <a:off x="3635896" y="6211669"/>
            <a:ext cx="5256584" cy="646331"/>
          </a:xfrm>
          <a:prstGeom prst="rect">
            <a:avLst/>
          </a:prstGeom>
        </p:spPr>
        <p:txBody>
          <a:bodyPr wrap="square">
            <a:spAutoFit/>
          </a:bodyPr>
          <a:lstStyle/>
          <a:p>
            <a:pPr algn="ctr"/>
            <a:r>
              <a:rPr lang="es-ES" b="1" dirty="0" smtClean="0">
                <a:solidFill>
                  <a:schemeClr val="accent1">
                    <a:lumMod val="75000"/>
                  </a:schemeClr>
                </a:solidFill>
              </a:rPr>
              <a:t>Seminario Internacional Conocimiento e Innovación, 1 de octubre 2013</a:t>
            </a:r>
            <a:endParaRPr lang="es-ES" dirty="0">
              <a:solidFill>
                <a:schemeClr val="accent1">
                  <a:lumMod val="75000"/>
                </a:schemeClr>
              </a:solidFill>
            </a:endParaRPr>
          </a:p>
        </p:txBody>
      </p:sp>
    </p:spTree>
    <p:extLst>
      <p:ext uri="{BB962C8B-B14F-4D97-AF65-F5344CB8AC3E}">
        <p14:creationId xmlns:p14="http://schemas.microsoft.com/office/powerpoint/2010/main" val="181550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1200329"/>
          </a:xfrm>
          <a:prstGeom prst="rect">
            <a:avLst/>
          </a:prstGeom>
          <a:noFill/>
        </p:spPr>
        <p:txBody>
          <a:bodyPr wrap="square" rtlCol="0">
            <a:spAutoFit/>
          </a:bodyPr>
          <a:lstStyle/>
          <a:p>
            <a:r>
              <a:rPr lang="es-ES_tradnl" sz="2400" b="1" dirty="0" smtClean="0">
                <a:solidFill>
                  <a:schemeClr val="accent1">
                    <a:lumMod val="75000"/>
                  </a:schemeClr>
                </a:solidFill>
              </a:rPr>
              <a:t>Retos del País Vasco para el estadio competitivo de la innovación: </a:t>
            </a:r>
          </a:p>
          <a:p>
            <a:pPr algn="ctr"/>
            <a:r>
              <a:rPr lang="es-ES_tradnl" sz="2400" b="1" dirty="0" smtClean="0">
                <a:solidFill>
                  <a:schemeClr val="accent1">
                    <a:lumMod val="75000"/>
                  </a:schemeClr>
                </a:solidFill>
              </a:rPr>
              <a:t>COOPERACIÓN</a:t>
            </a:r>
            <a:endParaRPr lang="es-ES" sz="2400" b="1" dirty="0">
              <a:solidFill>
                <a:schemeClr val="accent1">
                  <a:lumMod val="75000"/>
                </a:schemeClr>
              </a:solidFill>
            </a:endParaRPr>
          </a:p>
        </p:txBody>
      </p:sp>
      <p:sp>
        <p:nvSpPr>
          <p:cNvPr id="4" name="3 CuadroTexto"/>
          <p:cNvSpPr txBox="1"/>
          <p:nvPr/>
        </p:nvSpPr>
        <p:spPr>
          <a:xfrm>
            <a:off x="2830286" y="1193942"/>
            <a:ext cx="6042043" cy="5632311"/>
          </a:xfrm>
          <a:prstGeom prst="rect">
            <a:avLst/>
          </a:prstGeom>
          <a:noFill/>
        </p:spPr>
        <p:txBody>
          <a:bodyPr wrap="square" rtlCol="0">
            <a:spAutoFit/>
          </a:bodyPr>
          <a:lstStyle/>
          <a:p>
            <a:pPr marL="457200" indent="-457200" algn="just">
              <a:buFont typeface="+mj-lt"/>
              <a:buAutoNum type="arabicPeriod"/>
            </a:pPr>
            <a:r>
              <a:rPr lang="es-ES_tradnl" sz="2000" dirty="0" smtClean="0">
                <a:solidFill>
                  <a:schemeClr val="tx2"/>
                </a:solidFill>
              </a:rPr>
              <a:t>Énfasis en las </a:t>
            </a:r>
            <a:r>
              <a:rPr lang="es-ES_tradnl" sz="2000" b="1" i="1" dirty="0" smtClean="0">
                <a:solidFill>
                  <a:schemeClr val="tx2"/>
                </a:solidFill>
              </a:rPr>
              <a:t>iniciativas de colaboración público-privadas</a:t>
            </a:r>
            <a:r>
              <a:rPr lang="es-ES_tradnl" sz="2000" dirty="0" smtClean="0">
                <a:solidFill>
                  <a:schemeClr val="tx2"/>
                </a:solidFill>
              </a:rPr>
              <a:t>, con alto liderazgo público inicial.</a:t>
            </a:r>
          </a:p>
          <a:p>
            <a:pPr marL="457200" indent="-457200" algn="just">
              <a:buFont typeface="+mj-lt"/>
              <a:buAutoNum type="arabicPeriod"/>
            </a:pPr>
            <a:endParaRPr lang="es-ES_tradnl" sz="2000" dirty="0" smtClean="0">
              <a:solidFill>
                <a:schemeClr val="tx2"/>
              </a:solidFill>
            </a:endParaRPr>
          </a:p>
          <a:p>
            <a:pPr marL="457200" indent="-457200" algn="just">
              <a:buFont typeface="+mj-lt"/>
              <a:buAutoNum type="arabicPeriod"/>
            </a:pPr>
            <a:r>
              <a:rPr lang="es-ES_tradnl" sz="2000" dirty="0" smtClean="0">
                <a:solidFill>
                  <a:schemeClr val="tx2"/>
                </a:solidFill>
              </a:rPr>
              <a:t>Territorio </a:t>
            </a:r>
            <a:r>
              <a:rPr lang="es-ES_tradnl" sz="2000" b="1" i="1" dirty="0" smtClean="0">
                <a:solidFill>
                  <a:schemeClr val="tx2"/>
                </a:solidFill>
              </a:rPr>
              <a:t>pionero en el desarrollo de una política clúster</a:t>
            </a:r>
            <a:r>
              <a:rPr lang="es-ES_tradnl" sz="2000" dirty="0" smtClean="0">
                <a:solidFill>
                  <a:schemeClr val="tx2"/>
                </a:solidFill>
              </a:rPr>
              <a:t> (desde principios de los 90) y redes de colaboración público-privadas locales.</a:t>
            </a:r>
          </a:p>
          <a:p>
            <a:pPr marL="457200" indent="-457200" algn="just">
              <a:buFont typeface="+mj-lt"/>
              <a:buAutoNum type="arabicPeriod"/>
            </a:pPr>
            <a:endParaRPr lang="es-ES_tradnl" sz="2000" dirty="0" smtClean="0">
              <a:solidFill>
                <a:schemeClr val="tx2"/>
              </a:solidFill>
            </a:endParaRPr>
          </a:p>
          <a:p>
            <a:pPr marL="457200" indent="-457200" algn="just">
              <a:buFont typeface="+mj-lt"/>
              <a:buAutoNum type="arabicPeriod"/>
            </a:pPr>
            <a:r>
              <a:rPr lang="es-ES_tradnl" sz="2000" dirty="0" smtClean="0">
                <a:solidFill>
                  <a:schemeClr val="tx2"/>
                </a:solidFill>
              </a:rPr>
              <a:t>De políticas orientadas a empresas individuales hacia </a:t>
            </a:r>
            <a:r>
              <a:rPr lang="es-ES_tradnl" sz="2000" b="1" i="1" dirty="0" smtClean="0">
                <a:solidFill>
                  <a:schemeClr val="tx2"/>
                </a:solidFill>
              </a:rPr>
              <a:t>políticas más sistémicas</a:t>
            </a:r>
            <a:r>
              <a:rPr lang="es-ES_tradnl" sz="2000" dirty="0" smtClean="0">
                <a:solidFill>
                  <a:schemeClr val="tx2"/>
                </a:solidFill>
              </a:rPr>
              <a:t> (Red </a:t>
            </a:r>
            <a:r>
              <a:rPr lang="es-ES_tradnl" sz="2000" dirty="0" err="1" smtClean="0">
                <a:solidFill>
                  <a:schemeClr val="tx2"/>
                </a:solidFill>
              </a:rPr>
              <a:t>Innovanet</a:t>
            </a:r>
            <a:r>
              <a:rPr lang="es-ES_tradnl" sz="2000" dirty="0" smtClean="0">
                <a:solidFill>
                  <a:schemeClr val="tx2"/>
                </a:solidFill>
              </a:rPr>
              <a:t> </a:t>
            </a:r>
            <a:r>
              <a:rPr lang="es-ES_tradnl" sz="2000" dirty="0" err="1" smtClean="0">
                <a:solidFill>
                  <a:schemeClr val="tx2"/>
                </a:solidFill>
              </a:rPr>
              <a:t>etc</a:t>
            </a:r>
            <a:r>
              <a:rPr lang="es-ES_tradnl" sz="2000" dirty="0" smtClean="0">
                <a:solidFill>
                  <a:schemeClr val="tx2"/>
                </a:solidFill>
              </a:rPr>
              <a:t>…), con </a:t>
            </a:r>
            <a:r>
              <a:rPr lang="es-ES_tradnl" sz="2000" b="1" i="1" dirty="0" smtClean="0">
                <a:solidFill>
                  <a:schemeClr val="tx2"/>
                </a:solidFill>
              </a:rPr>
              <a:t>muchas dificultades en la práctica</a:t>
            </a:r>
            <a:r>
              <a:rPr lang="es-ES_tradnl" sz="2000" dirty="0" smtClean="0">
                <a:solidFill>
                  <a:schemeClr val="tx2"/>
                </a:solidFill>
              </a:rPr>
              <a:t>.</a:t>
            </a:r>
          </a:p>
          <a:p>
            <a:pPr marL="457200" indent="-457200" algn="just">
              <a:buFont typeface="+mj-lt"/>
              <a:buAutoNum type="arabicPeriod"/>
            </a:pPr>
            <a:endParaRPr lang="es-ES_tradnl" sz="2000" dirty="0" smtClean="0">
              <a:solidFill>
                <a:schemeClr val="tx2"/>
              </a:solidFill>
            </a:endParaRPr>
          </a:p>
          <a:p>
            <a:pPr marL="457200" indent="-457200" algn="just">
              <a:buFont typeface="+mj-lt"/>
              <a:buAutoNum type="arabicPeriod"/>
            </a:pPr>
            <a:r>
              <a:rPr lang="es-ES_tradnl" sz="2000" dirty="0" smtClean="0">
                <a:solidFill>
                  <a:schemeClr val="tx2"/>
                </a:solidFill>
              </a:rPr>
              <a:t>Relaciones exteriores:</a:t>
            </a:r>
          </a:p>
          <a:p>
            <a:pPr marL="914400" lvl="1" indent="-457200" algn="just">
              <a:buFont typeface="Arial" pitchFamily="34" charset="0"/>
              <a:buChar char="•"/>
            </a:pPr>
            <a:r>
              <a:rPr lang="es-ES_tradnl" sz="2000" b="1" i="1" dirty="0" smtClean="0">
                <a:solidFill>
                  <a:schemeClr val="tx2"/>
                </a:solidFill>
              </a:rPr>
              <a:t>Escasa</a:t>
            </a:r>
            <a:r>
              <a:rPr lang="es-ES_tradnl" sz="2000" dirty="0" smtClean="0">
                <a:solidFill>
                  <a:schemeClr val="tx2"/>
                </a:solidFill>
              </a:rPr>
              <a:t> colaboración con las </a:t>
            </a:r>
            <a:r>
              <a:rPr lang="es-ES_tradnl" sz="2000" b="1" i="1" dirty="0" smtClean="0">
                <a:solidFill>
                  <a:schemeClr val="tx2"/>
                </a:solidFill>
              </a:rPr>
              <a:t>regiones vecinas</a:t>
            </a:r>
            <a:r>
              <a:rPr lang="es-ES_tradnl" sz="2000" dirty="0" smtClean="0">
                <a:solidFill>
                  <a:schemeClr val="tx2"/>
                </a:solidFill>
              </a:rPr>
              <a:t>,</a:t>
            </a:r>
          </a:p>
          <a:p>
            <a:pPr marL="914400" lvl="1" indent="-457200" algn="just">
              <a:buFont typeface="Arial" pitchFamily="34" charset="0"/>
              <a:buChar char="•"/>
            </a:pPr>
            <a:r>
              <a:rPr lang="es-ES_tradnl" sz="2000" dirty="0" smtClean="0">
                <a:solidFill>
                  <a:schemeClr val="tx2"/>
                </a:solidFill>
              </a:rPr>
              <a:t>Foco en la  </a:t>
            </a:r>
            <a:r>
              <a:rPr lang="es-ES_tradnl" sz="2000" b="1" i="1" dirty="0" smtClean="0">
                <a:solidFill>
                  <a:schemeClr val="tx2"/>
                </a:solidFill>
              </a:rPr>
              <a:t>integración en Europa.</a:t>
            </a:r>
          </a:p>
          <a:p>
            <a:pPr marL="914400" lvl="1" indent="-457200" algn="just">
              <a:buFont typeface="Arial" pitchFamily="34" charset="0"/>
              <a:buChar char="•"/>
            </a:pPr>
            <a:r>
              <a:rPr lang="es-ES_tradnl" sz="2000" dirty="0" smtClean="0">
                <a:solidFill>
                  <a:schemeClr val="tx2"/>
                </a:solidFill>
              </a:rPr>
              <a:t>Internacionalización hacia </a:t>
            </a:r>
            <a:r>
              <a:rPr lang="es-ES_tradnl" sz="2000" b="1" i="1" dirty="0" smtClean="0">
                <a:solidFill>
                  <a:schemeClr val="tx2"/>
                </a:solidFill>
              </a:rPr>
              <a:t>América Latina y Europa en ámbitos tradicionales (productos)</a:t>
            </a:r>
            <a:r>
              <a:rPr lang="es-ES_tradnl" sz="2000" dirty="0" smtClean="0">
                <a:solidFill>
                  <a:schemeClr val="tx2"/>
                </a:solidFill>
              </a:rPr>
              <a:t>, pero no tanto en</a:t>
            </a:r>
            <a:r>
              <a:rPr lang="es-ES_tradnl" sz="2000" b="1" i="1" dirty="0" smtClean="0">
                <a:solidFill>
                  <a:schemeClr val="tx2"/>
                </a:solidFill>
              </a:rPr>
              <a:t> otros ámbitos (conocimiento, servicios…) y mercados.</a:t>
            </a:r>
          </a:p>
        </p:txBody>
      </p:sp>
      <p:pic>
        <p:nvPicPr>
          <p:cNvPr id="12290" name="Picture 2" descr="aclima"/>
          <p:cNvPicPr>
            <a:picLocks noChangeAspect="1" noChangeArrowheads="1"/>
          </p:cNvPicPr>
          <p:nvPr/>
        </p:nvPicPr>
        <p:blipFill>
          <a:blip r:embed="rId4"/>
          <a:srcRect/>
          <a:stretch>
            <a:fillRect/>
          </a:stretch>
        </p:blipFill>
        <p:spPr bwMode="auto">
          <a:xfrm>
            <a:off x="0" y="3623892"/>
            <a:ext cx="1306286" cy="530679"/>
          </a:xfrm>
          <a:prstGeom prst="rect">
            <a:avLst/>
          </a:prstGeom>
          <a:noFill/>
        </p:spPr>
      </p:pic>
      <p:pic>
        <p:nvPicPr>
          <p:cNvPr id="12292" name="Picture 4" descr="http://www.infodefensa.com/wp-content/uploads/hegan_logo121.jpg"/>
          <p:cNvPicPr>
            <a:picLocks noChangeAspect="1" noChangeArrowheads="1"/>
          </p:cNvPicPr>
          <p:nvPr/>
        </p:nvPicPr>
        <p:blipFill>
          <a:blip r:embed="rId5"/>
          <a:srcRect/>
          <a:stretch>
            <a:fillRect/>
          </a:stretch>
        </p:blipFill>
        <p:spPr bwMode="auto">
          <a:xfrm>
            <a:off x="155575" y="1193942"/>
            <a:ext cx="1673225" cy="881272"/>
          </a:xfrm>
          <a:prstGeom prst="rect">
            <a:avLst/>
          </a:prstGeom>
          <a:noFill/>
        </p:spPr>
      </p:pic>
      <p:sp>
        <p:nvSpPr>
          <p:cNvPr id="12294" name="AutoShape 6"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6" name="AutoShape 8"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8" name="AutoShape 10"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00" name="AutoShape 12"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02" name="AutoShape 14"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04" name="AutoShape 16" descr="data:image/jpeg;base64,/9j/4AAQSkZJRgABAQAAAQABAAD/2wCEAAkGBggGEBQIBwgSERQQGBgVEBgYFBcTFhYZGRcaGBwgFRcZGycfGB0lJRgWHzsiIygsOCwsGCA9NjMsNSorMDUBCQoKDgwOGg8PGTUkHSQtMCwsKi0yKTQsLC40KSksNi81LCwsMCwsNC4sLDQ1KSwqLCwqLDQsLCwqKiwsLC0vNf/AABEIAOEA4QMBIgACEQEDEQH/xAAcAAEAAQUBAQAAAAAAAAAAAAAABQMEBgcIAQL/xABGEAACAgECAwUEAwsJCQAAAAAAAQIDBAURBhIhBxMxQVEUImGBIzJxFjVVcnOCkZOz0dIVMzRCUmKho7EXJENFU1SSosL/xAAZAQEAAwEBAAAAAAAAAAAAAAAAAQIDBAX/xAAnEQEAAgICAQMCBwAAAAAAAAAAAQIDERIxBBMhQYGxFCIyM0JRcf/aAAwDAQACEQMRAD8A3iAAAAAAAAAAAAAAAAAAAAAAAAAAAAAAAAAAAAAAAAAAAAAAAAAAAAAAAAAAAAAAAAAAAAAAAAAAAAAAAAAAAAAAAAAAAAAAAAAAAAAAAAAAAAAAAAAAAAAAAAAAAAAAAAAAAAAAAAAAAAAAAAAAAAAAAAAAAAAAAAAAAAAAAAAAAAAAAAAAAAAAAAAAAAAAAAAAAAAAAAAAABq/i7tElpWrU0U2PucX3clLwk7Eub7eRcrXx3NMeOck6hEzptAHkJxsSlBpp9U14P7D0zSAFrLVMGL5ZZlSa6P34/vGhdAtP5WwP+9q/WR/eYL2hcbX8N5OJlaXkRsg42q6tTTjNb17b7b8svHaXl18VujSmObzqETOmxQRvD3EGFxNRHP0+bcX0kn0lCS8YyXqt1+lEkUmJidSkABAAwbtD7RauGovT9Nkp5Ml181Sn5y9Zekfm+myc5wNfbk6di3X2Ocp1qUpN7tt9W234s0nHMU5yjfvpOgheJOL9J4UUJatkOPe83IowlY9oreTaim1GK8X5bkxXZC5KyuSkpJOLXVNPqmmZpfQKNGXRkucaLYydcuSzZ78stlLaXo9pRfzRWAAAAAUb8ujFcY32xj3klCvd7c0mm0l6vZN7fACsAAAAAAAAAAIrijXa+G8S3UbNm4R9xf2pvpFfNtfLc5rvvsyZSuvm5Sm3KTfi23u2/tbZsTtl4k9tvhotE/dx/ft+Nkl0X5sX/7v0LfhbgF6xpOTqDq3ts64vTrtU3vt+O+aPyR6eCIxY+Vvllb806hmnZJxH/LGF7DfPezE2h8XW/qP5bOP5vxM5Oc+A+I/uaza8uctq5/R3/iS26/mvaXyfqdFp79Uc3lY+F9x1K1J3D0541fgjiC7Iutr0S5qVtkotQ6NOcmmjociLOLtAqbrs1rGTi2pJ3QTTT2aa38SuDLbHvjG02iJ7aE+4TiP8A3/AKs9XAvEa8NCv/8AA3x92PDv4cxf10P3mDdoHHUNOysTP4f1Cq7kjaroxmpxlFuv3Z8r6b7PZ+W3Q66eRlvOuP3UmsQuOD56lwTo2Rl5eC4WVWysULE480dql8t/eW5m3DvEWDxPQs7T7N0+k4v60JecZLyf+vkQmfqEOP8ASLp6LHeVsHHkb2cZrZuLfhv8fB7o03w3xJqHB+R7RjJpp8t9ct4qaT6xkvJrr18U/mnlGL1otPVtp3x/x0mYH2ido1fDienaXJSyZL3n4qlPzfrP0j835Jx3FPa/irGjHh9t3XR3k5L+Y8nuvBz8dvFefonrLRdF1HinI9lwouyybcpyk3sk31lZL06+Pi36sYfH/lk6gtb4hH222Xydt03KUm3Jt7tt9W234s6K7P8A714n5KJorivRIcOZlmmV2ufdcicmtt264yb28lvJ9PQ3pwB00vE/JRNfLmJxxMIp2h87gbWtWzLtXyNYqq54yx6YdwsiMcd+KbscdpTfM5bLz23aPnG4N1zEwatFtyasiOLepVqVltPfY6jLau1xjJxcXJNbcyahFEA+0zVtPdms5tqliZUctafHkS2njtKveSW8u897xZPcK8VangV5mJxVfGy/BjXc5fR081dtSnt15Yrlkpx3e3keY1XGncH6hgUztxe6ovWS8miEbLJ1KLhCuVdk3BSlGcYy68vutxaT5Snq/BWqZlFNUMmqy3nsty5TlKPNOxL+abrsUIR2UVFw+rGPVdd7vG7RcPIjb/uFysq7lRh9G3Y77O6rUZc3Kve6Pma2XUu6OMqpWLCysC2q13QolFuuWzsqnbGXNCTTi1Brp138gIzSeBsrbHo1/IV9dFVsXHvLH9JO7ni10jzKMPc3e3h0STKMeD9Y2p9vhRm93jVUtWZV9SjZBz55Rca5c/OpQTckn7iL7XOMMmqUcXScd87y/ZJylW7Yr6Dv3KMIWRb6OK6teEn5H3Tx/iTyY6bPFmue2VEbFKucOePN48sm19Rr4Po9uoETbwJq083293xcHbVZHbIlCVcYKtOEd8eTcVySXSUeZPrtu2VcbgvUlk1ZORVQ3VlWZEr+/tlbZCTtcYd06+WOynCPSWyUOhe5XGuZZg26zg6PZGuNFl9FlkqnCSjByhzQhZzpS2XTZePXYmMPX+/u9hyMOdVnc9+1JwltHncNt4Sab6b9PJrzAlgYxj8b+3xjPTdGyL96Kciai6U4xujKUI7TsXPPaMukd/Lr1PmnjOyU5YleDO+13311xgoV7Qp5OZzlZZt/XivLffwWwGUgxmjjeOc66tP0m+2yyFk5Q5qYOtVW9zJSc7FFvnTXut+G5NaNqlWt49Wo48ZRjfCNkVLZSSkt9ns2t/mBeAAAR3EOs08P4tupX+FUd0v7UvCMfm2l8yRNQdtHEff2Q0OifSray78Zr3E/sTcvzl6GuHH6l4hFp1DW2XlXZ1k8rJnzTsk5zfrKT3f+pm2ndr2qaXTXhYunYyhVFQgtrPBLbr7/AIlTs17P8biiFmdqyn3UXyVKMuVykusnv6Lovtb9DNv9jvDP/Tu/XSPRy5cW+No3plEW7hpHOyVm2zye5jDvJSlyx35Y8z3ajv5dTefZXxJ/LuCse6e9uLtXP1cdvcf6Ft9sWQXF3ZNpmFh2Zeiws72pc+zm5qUY9ZJJ+e27XxXxMJ7OuI/uczoW2z2qu+iu9EpP3ZfmvZ/ZzEZOOfHPH4I3Wfd0Mcwa3/Ssj8tb+0kdPnMGtf0q/wDLW/tJGPhdytkTq7LuLH/yv/Np/jPf9lvFn4L/AM2n+M6Ah4I9K/jb/wBQenDEOzDQdQ4dw5YmqUd3N2ymlzRl7rjBJ7xbXkyM7Suzta2nq2kV7XxX0kV/xkv/ALX+Ph6Gwgc8ZrRfnHa3GNac0cO8NZ/E16wcGrqv5yTTUa1vs3P08+ni38zf3C/C2DwpSsTBju31tm/rWS9ZfD0Xl+kksfBxsRzsx8eEHbLnscYpOUttt5beL6eJXNM3kTk9uoK10587UPvtk/bX+xrNw8BQjZpWLCcd06Ypr1TRp/tQ++2T9tf7Gs3F2f8A3rxPyUTfyP2afT7K1/VKK1jXuCNM5dH1PEio400qoPDtlXCe267tqpx36v6r82TWnPQuKVPUaMONneRdFsrKJVylBbS5JKyClKPXfw2KHGmgZevwxq8KUE6Mqi+fM2vcrk3LbZPd9fAhOIOEtfz82zMx8yfdTdTr5cqdMq1GMVJRjySit2nLfz5nuee0ZTjcM6NhJxx9MpgpShOW0Et5Vy5oNv8AuvqvRns9K0bWoO+eLTfDI5JuW0Zxs5V7kt/PZeDILG0DU6sqeRmYquUr5WQt9uvhyVuW8F7Oo8j5FsuXfZ7fEtNP4J1PRsfFjpd/d3V49leT9PbKEpuhxg4xlvHZWKL3UVst/sAyzG0LTMOMKcbAqhGqbsrSgkozacXJf3tpSW/xLeWhaBp9i1KeDj12OfSxxjF95Y+Xo3/Wk5bercviQV3B+p41bq0nOnXKzEsqtcsi6e+Q3VySXM24+Fy547Nc/g/KjVwnqs3LaqNNbsw5xqeXbkrejJVtk+ayPutxSjsvFx67AZHj8I6DiyduPpFEXJSi9q4rdTTUk1tts02tvifGVwtw7GpRy9Mx1XRGTjzQio1xfvT6v6sem7+wg9P4Z1ujJrvtmlyX22W3e13TdtU+95IezuPJHbnq89l3fQxnSqNSy51afh973joyK8i7v82ULJulxjOxXVxjXvPaS5d2m+gG0sPDwafp8KmuPPGEeaCSThBPkSa/qpSe32nlWk4FM/aasSEZpzlzKKT3s5ed7+suWO/rsjBc/gziO6/vo5snDloUeTLnVKvu64Rmopwkusoylvt15updx4V12Of7fG7erv3Y+8ybJ/R8ze0a4xil02Si20vPm8wl9b4Kw9WVcKu7qjX3jS9nps62S55NOcW47vdvbxb6ktoul1aHj1abROUo0QjXFy23aitt3stty9AAAACAzOAuHM+yWVlaVCc7G5Tk3Ldt/nE+CYtNepFtp2nYuk1Rw8ChV1w35YrwW7bf+LbLkAjsGt/ExqXZxwtLx0arr+N/EZKC0WmvUmmo+0TW+JuEclVYOqTjj2xToXLXLl5UlKO8oNvbo+r8JI1lbdPIlK62W8ptyk/Vt7t/pZ1Bm6bhaklHOxK7VF7xU4Rmk/hzJ7Fp9y2hfgbF/UV/wnZj8qtK64+7OabScPBHoBwtAAAAABCajwVoGrWyzM7TK7LJ7c0nvu9kkvB+iSJTCwsfTq44mHUoQrXLCK8El6FcFptMxqZNAAKg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306" name="Picture 18" descr="https://si0.twimg.com/profile_images/1709445806/logo-afm-amt-tiwtter.jpg"/>
          <p:cNvPicPr>
            <a:picLocks noChangeAspect="1" noChangeArrowheads="1"/>
          </p:cNvPicPr>
          <p:nvPr/>
        </p:nvPicPr>
        <p:blipFill>
          <a:blip r:embed="rId6"/>
          <a:srcRect/>
          <a:stretch>
            <a:fillRect/>
          </a:stretch>
        </p:blipFill>
        <p:spPr bwMode="auto">
          <a:xfrm>
            <a:off x="215673" y="2075214"/>
            <a:ext cx="918481" cy="918481"/>
          </a:xfrm>
          <a:prstGeom prst="rect">
            <a:avLst/>
          </a:prstGeom>
          <a:noFill/>
        </p:spPr>
      </p:pic>
      <p:sp>
        <p:nvSpPr>
          <p:cNvPr id="12308" name="AutoShape 20" descr="data:image/jpeg;base64,/9j/4AAQSkZJRgABAQAAAQABAAD/2wCEAAkGBxQQEBUUEBQUERAWFhMbFxYUFxQcGhcXFBQXHhcVHRcYHCggGBslGxYVIT0iJSkrLi4uFx8zODMsNygtLisBCgoKDg0OGxAQGywlICYrLDc0NCwsLCwyNywsLCwvLC8sNCwvLCwsLywsLCwsLCwsLCwsNCwsLCwsLCwsLCwsLP/AABEIAFsAgQMBEQACEQEDEQH/xAAaAAACAwEBAAAAAAAAAAAAAAAABAECBQMG/8QANRAAAgECBAQCCQQBBQAAAAAAAQIRAAMEEiExBUFRYSJxEzJCUpGhscHRBmKB4RUUIyRykv/EABsBAAIDAQEBAAAAAAAAAAAAAAABAwQFAgYH/8QAMxEAAgICAAQEBQIEBwAAAAAAAAECAwQREiExQQUTUWEUInGBoZHwMrHB8QY0QlJT0eH/2gAMAwEAAhEDEQA/ANatw8qFABQAUARNMCty4FBJMAUm9HUYuT0uphY/jrbWhA95vxUfmJ9DWp8M72P7Ixr3FcRyukeQX8VJGSLfwVK/0mpwZsdcIiHB2DjU+Ua05Silsz74Y3FwxT37Hr7PC70gXU9EYJJOqiB1FQu+GtrmVfhZ8WnyXuKOIJHMVKnvmV5JxemVmmchNAETTAJoAJoAJoAvNIZE0AE0CCaAImgDKx5Ln9vIfesy/I4paXRHo/D8VVw45fxP+RmXrFKNujR4W+iGuDYJSxZhMRH5q5Q+LmY/itsoaguWz0GFx3oLgfoG+YipbIca4TKonwS4jjxnj73AACRO3elCqEHzJLL5MxUxj22lzK8x261PpdiNptczbVpEjY1yVyZoAiaACgAoAJpgWmkMJoAJoERNAFX10HMgfGoMmzy6pT9EWMWvzLox9wu4avLwuPYaMtltCcmEfEHncxLlROshESIXuSal3t/9jmqH8sIJ+/Rb+sttv6RS9C2EfDm6isl7A3CyjwN6W0wLDQgwyk6jQmKkhY69Nbj/ACIvhrZtrhVi09xclLXuukl9lr2G+LWUt37gbG2LdtGYBQrtcXX1csan+asSzbe80VpYdKajVRLeur4n91FL9OYnhbiFv+PhXvdb94k3D3VF8Kdt66x8eyVkbJLlvq3zC/KxqaZ0wUnNrW0l+jb5/ZJfQXx2EF2QFZHE6MOfTz0rfT4TzWm2N8Bv5rC9pHwOnypS6kclpmhNI5ImgAmgRE0AE0AXpDCgApgRNAEowzJO2ZfmY+9UvEot4tmvR/jmW8GSjkQb9TZu4avB15B7FoSvYartd5y0Z92yJIInavV+Galj7fqzzHismsnl6I4W7Cq7NGsSTvqSeZq0qK1Lait/QUM7KnXwSslw+m3oewQBM5sorubZClzI/UX6mtW0K2fHiCpUHcLmEFieZiaihTJvn0JpTS6dTH/TqFbCzzLH51a7mfZ/EadBwRNAgmgAmgAmgC00hkTQAUAFAEOJEUOKa0xp6e0em4XeF+0D7Q0YdGH53r5R4nTPAynVLp1X0/8AOh7fDyI5FSmuvf6l7uHpVZRYcTzeNIFx+gP0FfRvB/8AJwb77/meP8UlvKkl7GYONvbLC2EykjVlBOg78qvyrUnt7FTuEdGbiOIXLnrPp0EL9K6UEjpyFAhZwqBde/xNdEblpbPTWUCqFGwEUFFvb2XmgQTQATQATTAigC80hhNAETQATQATQI6YTFNZfOm/MHZh0/uszxXwqnxCny7OT7P0f76ouYebPGnuPTugx3E7pLOrMJ9kHQDptVXF/wAPYdNMITgpNdX6ssz8UvssbUuFM87j+IFgQQV+Op71tRUUko9EQwgt8Te2ZrXqkOy+Gss58Knz5UtnEpqPU3uH4AWhO7nc/ajRUssch2aZERNABNABNAETQATQBeaQwmmBFAgmgAmgCJoAJoAo9sNuAfOjSGpNdDmMInur8KXCjrzJep1AjamcbJpgFAETQIJoAKACaAImgC80hkE0AMpZU28+YhRvK6zPQGqTypqfBw8/qaccGp1+Zx8vocc1v32/8NXfnXf7PyR/D4//ACfgvftKFVlbOGJ1G2n3p03ysm01rQsnFhVWpRlvbC1h5XMxCIPaP2607clRfDHmzmjDlZHjk+GJXPa964P3ZdPzXHmZC58KJFTiN643+/sTfsFYMhlOzDY1LTerOXRkGTiyp59U+5xUiRmkA8wJia6tlKMdxWyOiEJy4ZPQxirKWzDMxMT4VnT41XhkWWLcY/ku24dNL1Ob/QLdhbgJttJG6sINHxUoy1ZHQvgYWRcqZb9mLTV0zTvbw/hzuQidTz8hzqrZkpPhgtsvU4TlHjsfDErnte9cX9xUR/VcuzIXNxR2qcST0pvf79iMTYKETqDsRsampvjauXUrZONKh8+afc41MVgoAvQMYwGDa++RIzZWOvRRrUdligtsmppla9RGruFZcHbcwFdtAZk85jpVGpqWQ2al8XDDjFd9HK5wx1S25iLkwNZWACSwjTQg/wA1ZllQW/YpRwbJcPv+PqdhwRhIzqyrlZgJkC4JB1HPTymoJ5EUnKK5stV4c5NQk04p7OvEOHs15LWe2srbKLJ1Nwwo23+gE1zjOMIubTO86M7JqqLSXoJDh854uWyEUsxBOkNljbeeXernnrlyfMzvhXz+ZckP8P4PceyqjKRdk29/DtM9NZ+NULbIxv4l9zWoplPF4Jd+gnhuFkv4nRUW4FLEmGZdSq6SdqtZF68vS6tFDExZecm+if59inGLLLfdWBkQNATIgQR1B3oxXGNS2wz1Od70n27D2H4U1gu9xlAW0G3OzQQNtzIEd6rZFquajBF3Ex3jKU7Hy0LW+EtNtnjLckwJkbHKw5HxLp0NTW5KjDhj16FejCc7VOfR8/7l+K4FzdyBlZ1ZUFsTmBYbwQJG+o2pYrjCO3+o89TsmoxfLpoV/wAcWYIjpcuFipVTtAkmSIyiDrtpVnz1rbTSKLxZbUYtN+wycHGEYh1uKjkArOhGsajaJ1qkpcOQmlrZpyjxYbTe9f0Mma1DCCaALTSGNcOxvoWnKWbNbiCNg3iU+Yj4VXyIcUd9kmXMOxRlrXNtGtxfi4z2lhstsszKpUBs0ZV1GwgfxNUsfH8yDZqZeX5NkYr9+gn/AJ1mtFL2e4xctmGQQCsZQIqaeF8ycStX4l8rU9tjuF4yLzXFYMFLK9sSPAoAVk7jQGoMmny4otYWT5spL9BK5xZf9Z6coxC+qsrIKrlUz0G9W40vyVBGfPJisl2NPl/YSsYsLZupDFrmTxSIhDMRvJP0qaVbc1LsivC6Ma5Re9s38HxsWbIYo0FyyrImMqgLPTwzWY63Zbwo243Kmjjl+hn8GxSEFboYi2z3FYEa+kADKwP/AF3HU1Nlw017/wBCv4dZxJ77b/IljOL3XuNczbn1PZCgQFHPYVM8KHBruVV4narN9vQ1OK8QVvQvkJt5UzCfXZF/25nTKN4561XxotuUe/72XM2aSjN84v8AaLcK4t6RCt0NcdXLk+EBg4gjQb6CucqrgktdDvAyHZB76oTHG8rWSFe56JnOa4VzlXEejBHIA851q2sduL7bM+WZFSj1em+vX6C2Gx6Wbga2jFYuBszDMVuKQQI0EA1JOuc46bIa76657in3368xzE4hbeCW0gYZ2zHPGYk9hoAB9ap17tyN+ho3aow+H19fcxa1DCIoAvQM74NVzKzuiqDOrCTHaqeVb8rhFPZo4NHzqyTSX1Jx7AuWDKwO2Ug7DttTw2uDh1zOfEU3bx7TT9xaatmeWs3zbcOusbjqDuKhvq8yGizi5Hk2KXYau21unNaZdd1JAIPkarVZDqXBYnyLt+JG+XmUyXPsVWwqGbrrp7CkEntpTnkSsXDUn9TmvDhU+O+S5djlisUbjSfCo0UdPPvUtFKpjt9SDKyZZE1FdOw1hcq23BuWw7CAM69NpnzqpdZx2qWnpexoY9Xl0ShxLie+5nkR/VacXtbRhyi4tpjli4rYfIzqjoTGYgSJkb9jH8VnS3VkcWuTNmHDkYnA2k16i+Hvm1cDDxDZgCDIPQ/OrN9aur2ili3PGt1Lp3O9zDq5zWWVgfZJAI7QairyeBcNifIsXYKslx0tNPsQlpLZm6wJGyKQST37UTvnb8ta+4VYtdD47pLl2RwxWJNxszadB0FWKKFVHXcp5WVK+e+3Y5TU5VCaBFqR0RlHSgAAoAKACmIqyA7gGk0mNNroSqgbCKNA231JNMRUqOgoDYUCAigewoEQUB3ANJpM6UmugBQNqYm2yaBBQAU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310" name="Picture 22" descr="http://www.adimde.es/res/img/logoforo.gif"/>
          <p:cNvPicPr>
            <a:picLocks noChangeAspect="1" noChangeArrowheads="1"/>
          </p:cNvPicPr>
          <p:nvPr/>
        </p:nvPicPr>
        <p:blipFill>
          <a:blip r:embed="rId7"/>
          <a:srcRect/>
          <a:stretch>
            <a:fillRect/>
          </a:stretch>
        </p:blipFill>
        <p:spPr bwMode="auto">
          <a:xfrm>
            <a:off x="1625599" y="3889232"/>
            <a:ext cx="974725" cy="685918"/>
          </a:xfrm>
          <a:prstGeom prst="rect">
            <a:avLst/>
          </a:prstGeom>
          <a:noFill/>
        </p:spPr>
      </p:pic>
      <p:pic>
        <p:nvPicPr>
          <p:cNvPr id="12312" name="Picture 24" descr="Red Innovanet"/>
          <p:cNvPicPr>
            <a:picLocks noChangeAspect="1" noChangeArrowheads="1"/>
          </p:cNvPicPr>
          <p:nvPr/>
        </p:nvPicPr>
        <p:blipFill>
          <a:blip r:embed="rId8"/>
          <a:srcRect/>
          <a:stretch>
            <a:fillRect/>
          </a:stretch>
        </p:blipFill>
        <p:spPr bwMode="auto">
          <a:xfrm>
            <a:off x="215673" y="5451676"/>
            <a:ext cx="2181225" cy="285750"/>
          </a:xfrm>
          <a:prstGeom prst="rect">
            <a:avLst/>
          </a:prstGeom>
          <a:noFill/>
        </p:spPr>
      </p:pic>
      <p:pic>
        <p:nvPicPr>
          <p:cNvPr id="12314" name="Picture 26" descr="http://www.designforall.org/imatges/awards/2012/LogosCandidats/logo_GAIA.jpg"/>
          <p:cNvPicPr>
            <a:picLocks noChangeAspect="1" noChangeArrowheads="1"/>
          </p:cNvPicPr>
          <p:nvPr/>
        </p:nvPicPr>
        <p:blipFill>
          <a:blip r:embed="rId9"/>
          <a:srcRect/>
          <a:stretch>
            <a:fillRect/>
          </a:stretch>
        </p:blipFill>
        <p:spPr bwMode="auto">
          <a:xfrm>
            <a:off x="288243" y="4575150"/>
            <a:ext cx="1337356" cy="665416"/>
          </a:xfrm>
          <a:prstGeom prst="rect">
            <a:avLst/>
          </a:prstGeom>
          <a:noFill/>
        </p:spPr>
      </p:pic>
      <p:sp>
        <p:nvSpPr>
          <p:cNvPr id="12316" name="AutoShape 28" descr="data:image/jpeg;base64,/9j/4AAQSkZJRgABAQAAAQABAAD/2wCEAAkGBhQPERIUEBQVFRQWGCEZEhgYGBgYIBccFBYVGhgYGRsdGygfFxwnGhgXIC8gJCctLzgsFR4xNTIrOCgtLCsBCQoKDgwOGg8PGjQkHyQ1LDU0MjUuNjIyMjUqNTU1MjAsMjQ1NS0qLS00LDEtLzQuNDMsLDM0NTQsLCkyMC8pLP/AABEIAEEAkQMBIgACEQEDEQH/xAAbAAEAAgMBAQAAAAAAAAAAAAAABQYBBAcDAv/EADkQAAIBAwIEBAMECAcAAAAAAAECEQADEgQhBQYiMRNBUWFxgZEHMqGxFSNCQ3LB0eEUFjNSYoKS/8QAGgEBAAIDAQAAAAAAAAAAAAAAAAMFAQIEBv/EADERAAEEAAQDBQcFAQAAAAAAAAEAAgMRBBIhMUFhgQVRkaHwExQVUnGx4SMyQsHRBv/aAAwDAQACEQMRAD8A7jSlKIlKUoiUpSiJSlKIlKViaIs0rGVfF2+qCWIUepIH503WCa1K9KVE3uatMn70H+GW/KobjPONtvCFkt/qAvII6VM/PePpSYOhjMjgaCg96hvKHgnutWu9dCKWPYCT8qjeWuIHUWS7d82+QJkD6EfSormXmS0+mZbLhmchYHcAmWMfAH605Fv9F1fQg/Uf2qvlnLMY2E6aH15KRsjX0WmwrXSo/gnFRqrXiLt1Mv8A4Yj8QAfnUhXe0hwsKQG0pSlZRKUrBoiE1p6zjViwQL161bJ7B3VSfgCaov2lc7vYb/DaZsWibzjuJ7KvoY3J+FanAuVtNpLCavihLXLkYI0t3EgR3diNzOwH1qMOc52RgsrjdibeWMG25OwXStJxC3eE2riXB6owb8jWxVYHHOH2Alwm1ZO4WVxYRAZYA8pEj0IPberDpdUt1Q9tldW3VlIIPwIqYse0W4Lpa69LXtSlK1W6V56h4Un28o2999q9KrnO+uKWAgMeIYPwG5Hz7VvHGZXBg4qDETCCN0h4Le1VotZNy3chsc1bYicYmPh/WueM1zUEscrhClmkzCjuY8h8K2bOovtZZFdjaGxX2Pl27fOpDlXSo9xgRm2Bnc4qOwB/3Eny7bVb4eBuDY4jX79V5jFYg9oSRtojrp09fWlAAbT5eta+Us3tt/M/nW9rLzlm8XYqSCsQFjuAB2qItakqoLI4B6iYG2RndZy2+HlVR/0srvd2xj+R+y17LjHtHO7lu5jKSQAomSYEtt3PsD9a914m1lGe08DE7qQQdj8jWrp9OjEvAaQCD3HaBj5DYVo8VTwy2AgXAA4A/azXEwPMrkPkPSvLTTv+ICd+5DT0I0HgVdQxtOHyMNVfkdfNWXkPmddMHtXQcCcgw3x2gyPTaulWL4dQyEMpEgjea4VotUFuqCCMtgSNj7T5Haukcg6szdtk9IhlHpJIP8q9F2fGJMHn4tNevFGYt7MSIXbO25eqVxpWKVIrZZrBpNCaIuLc68Hc8Rvm4tzFzlaIRmzhF6RHwI9qsf2n8Pe9b0l20jNaUHLGSVDhYOPnsCJ8vnV/1TMFJRA7DcLIE+wJ7Gq5xLmjVICLXDr5aNsjbxn/AKsZqXBtdHJnbr1pcBw7WZ7P7tdlyfU2Wt6e2t4EG5cNxVOzYLbFvKDuoJ2Ejfw66x9mhc6IO4jN2ZB/xEKPqVJ+dVTQ8g6vX3ze4ifDVjLCRkwH7ChSRbWNu87+u9dR09hbaqqAKqiFA8gO1WGNnaWhg1PGtljCxODi47L1pWJrNVSsEqt87cPa5ZV1E+GZIHoRBPyqyVgipIpDG8PHBQYiETxmM8VzPT6tfANpp6zM+SY/c285Mz7GvBNUUs4LIZ2m4R6L91Z+O9WPjnNuF59PZSHt3LKu5UEAXXsyI8pR4B9Z22r24tzeNPevWhYz8MKAwO2dwAqrbErOSgHeSQKsPfh8vPf8Km+Dv0/U2FbcPH6+JVU12o8Vg5++Vi57su2XzWPnNaDs0nFST9B9f6Vak+0hMXZ9MwAKKDIjK4trpcx0dTwO841JaLmBjpr99rZbG8VRMQpVThAbfuMjJmuHHmPGxtieCADeh+vLmpYOzHwvLw+yeX5VD0mmNtAoJnckx6sWMA9huRXqEgbD+5rol3mXTLpxfBBUtggxKlnBK4gEeoO/aBMxvX1/mTTeCt2elmKL0EEusyoBHfpMevlUkT8PEczYhmoC9zppvS1f2XM/Qy6d1aa9Vya1w12YZDEAg+5gyIjtvXR+RNAVW5dYRlCp7hZk/CT+FblvmzTNcW2O7YiQsw1ySqmAR2EkzAketT6iKghEeHhMUQOu5Jv+gutmCd7Zssjrq6AFb9SkUrNK0VkqdxDTagjU4rqDfIuYMrxbx/dACYyiBsAZDTtXvxa9fuG4bKXwLlkJb2xxuBycjv0iGHV7GrVFK0yqD2PNUZuFX2TVDG/JXK2S7qcwzQBFwhtj3ECIEU1nCryvq1tre3BGnM3DANpAIbxYHVl3WZ86vMUisZAsHDt9euapH6A1DDwiWAF1jlldKBWtAKUi5n97yLbNPtWBw/W4XlcMfFAwOZJU27igZARhlb7hSdwd6vFIrqZKWNDa2WRABsVSf0Des6i3Ie7bCggjIhWN12KgNeBUAFdzl+EVYOW7lwWLdu7buK9tArM5ByIEEghiT8T61LRSj5S8UVs2MNNhK1r124D0orD+KD9I/nWzVK43yxe1Wo1TI5Ta2qAllW4gEsCRI7lo6TuBMjaoCL4qVT93TZtm2lRn26iUJ6Dku8TsdxXkdBvfZrKsLxBuh3DKcFCjbE+Sj6VUdFyVq2tPN1lui8ouIblwJcRBbE5xLEKJUhRuINbOp+z+/wCEVt3Jc3XYs925OLH9XBxIEDIlQBJMz3rXKfmPl/ixSsHC9BbawfBtWW096LirlKEFUAKDCAsKpqQTSlVKi1ZCsZYAmCSZJPRuagOHcu6yxo1s+KrXEdGRsmHSpGVsjEgKoEAAbgbwd6zc4XxLrAvIDEoQxjIq8mChK7sIByEIPOmU96Upw6Dow8GyUmcZ2mZmMImd6JpsFCCxaC5SFBEZTMgY9/Oo3iWi4ixH+Hv2bYwQHNcuoZeKYAHfpjf129dF+B8QuYvcvILiENagwoJtOjSAneT2Mjc1nKe9KU2+hEhhpbWQggyoIx+7+z5Vt6d7xPWttV9AxY/kAPxqI1fD9c+ma34to3S+7AMn6s91ETD+/n7eXxoeHa9bgzvL4YInfKVATcSgaSVcEE7eJIJisZTe6UrLNKUrallZpSlZRKUpREpSlESlKURKUpREpSlESlKURKUpREpSlESlKUR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318" name="Picture 30" descr="http://www.papelaralar.com/imgs/cluster_papel_logos.jpg"/>
          <p:cNvPicPr>
            <a:picLocks noChangeAspect="1" noChangeArrowheads="1"/>
          </p:cNvPicPr>
          <p:nvPr/>
        </p:nvPicPr>
        <p:blipFill>
          <a:blip r:embed="rId10"/>
          <a:srcRect/>
          <a:stretch>
            <a:fillRect/>
          </a:stretch>
        </p:blipFill>
        <p:spPr bwMode="auto">
          <a:xfrm>
            <a:off x="439511" y="5737426"/>
            <a:ext cx="1733550" cy="781051"/>
          </a:xfrm>
          <a:prstGeom prst="rect">
            <a:avLst/>
          </a:prstGeom>
          <a:noFill/>
        </p:spPr>
      </p:pic>
      <p:pic>
        <p:nvPicPr>
          <p:cNvPr id="12320" name="Picture 32" descr="http://www.ideko.es/files/noticias/Innobasque_logo.jpg"/>
          <p:cNvPicPr>
            <a:picLocks noChangeAspect="1" noChangeArrowheads="1"/>
          </p:cNvPicPr>
          <p:nvPr/>
        </p:nvPicPr>
        <p:blipFill>
          <a:blip r:embed="rId11"/>
          <a:srcRect/>
          <a:stretch>
            <a:fillRect/>
          </a:stretch>
        </p:blipFill>
        <p:spPr bwMode="auto">
          <a:xfrm>
            <a:off x="460375" y="2993695"/>
            <a:ext cx="1748969" cy="606167"/>
          </a:xfrm>
          <a:prstGeom prst="rect">
            <a:avLst/>
          </a:prstGeom>
          <a:noFill/>
        </p:spPr>
      </p:pic>
      <p:sp>
        <p:nvSpPr>
          <p:cNvPr id="12322" name="AutoShape 34" descr="data:image/jpeg;base64,/9j/4AAQSkZJRgABAQAAAQABAAD/2wCEAAkGBxMTEhUUExIVFBUUFyIaGBgYGB8dHBobHBwcHR4VGxwkHCgiICElHRcaLTEhJS03NC4uGR8zODMsNystLisBCgoKDg0OGhAQGywlICI3NywsLzAwLS0uNC8sMi8vNDQsLzQtLDQ0NDIsLywsLy8sLDQsLCwsNCwsNCwsLCwsLP/AABEIAEAAoAMBIgACEQEDEQH/xAAcAAACAwEBAQEAAAAAAAAAAAAFBgAEBwMCAQj/xAA+EAABAgQDBgMECAMJAAAAAAABAgMABBEhBRIxBhNBUWFxByKhMoGRwRQjQlJisbLRU3KSFRYkJWSDwuHw/8QAGAEAAwEBAAAAAAAAAAAAAAAAAAECAwT/xAAnEQACAgICAQIGAwAAAAAAAAAAAQIRAxIhMWEiQRMUMjNxkUJR8P/aAAwDAQACEQMRAD8A3GPilACpNANSY4T86hltTjiglCBUkxiW1+2T04opBLbANkD7XVfM9NBGmPE5sznkUDSMX8QpNkkJWXlDg3cf1aQuv+LX3JS34nf2RAbZzw6mJhIW6dwg3FRVZHPLanvg+3sVhSDlXNlSuNXUD0AtG+uJcdmW2R89HFjxa+/Kf0u/uiD+GeI0k7ZSlMn8Yt8RURRc8MpJxNWnXRyIUlQ/T84X8W8LphAJYcS8OR8qvzp6wqwy8DvKvJrMtMocTmbWlaTxSQR8RHQmM28LmVyyJ3etqQpsJUUqBBsHD8tYL4fhEu5Lpmp5SVLeAUVrXlSjNohFwEgCkZSxpNqzSM21Y5xIU5d1CWpZJeE2BM5EOJc9myinORXMQmxHGOh2ndKXXEyhLTC1JcVvBmIQaFSE5b0FzUjleJ0fsVshoiQNksXDj62kiyG0OBdfaDmalqfh9YpsY0+60l1mXSoEqCgp3LlyqoDXIa1oe0LVj2QeiQlvY2qYal3VthlAm0gKz1StICqrBoPL140rBX+8v1K390rdlQSzfzPFRoCE0sCaUJ4XhvGxKaD8SAcpjbgd3UyxulqQVoyL3gWE+0keUHMKi1L1iu3tC8C0p2V3bTywlJLnnSVeznRlFK8q2haMNkMkSJEiSiRIkSADKPF7GypxEqk+VAzr6qPsg9h+cc/CvZlLqjMupqhs0bB0KuKj2t7+0LO2zxVPzBP8Qj3C3yjUMCG5wYKRruFK95BNY7JenGkvc5Y+qbb9hQ2y2wcmXlMsrKWEGlU2Lh4knlyEecEwwUFqmFDCz54f8EmAKR0RioxpGV7SthmUQ7L+ZBpzHA9xDjITYdQFp46jkeIhXnsTSUUtFrYl4qS6OAUCPeD+wjlyxuOz7OmLp0himG0qSoK9kpIPal4z6U2lbYZEs4GptCLNrQ62QpI9nOFEZSBx0jQJv2F/yn8oxbYyawxLKhOozOZvL5Vny0HK2tYjFG07HkdNDthMipbbS0BpVZ3fKSysKS2kpIpUWNLac48SExMKZmmG5cr3j7yUOZhkGZRCiu9RSvAXih4atJM5NOS1UytKJSo3JrUWrW17nnSLMttM8VPDDpMOstrUpa1LIzKUSVFIJ43NBXtFNO2iU1VhduVelJjMhhb6FsNtApKRlU1UeapFAQrXpAxUnOJlWZcy6ylSlmY3ak1y5yQ2klQsquvLrBB/bRJw8zjSMxBCShRpRVQCK++K8htZNOIW8ZTIwlkuJWo+0pI07E19wiVt3Q3r1ZZxGVXNNstqk1tttvoqhZRQoANfZUbC1usUZVhbjTjMupDyZV5DjCgsEEA5vo6jWyk3AJ4ER02d2umptbRRJ0ZJyuOVNAbny86W95gNhWKH6DOqlZUNqC8qsrijYpNXaqNiBwENKS4E2uxkcTMTTqXUtFgMNOBBWUkqdWABZJNAnLx5wIawdwiXIknA6262p511wKUaK8xR5jUceFo47DYnOIkVbuU3gRds5x9YVLObjakepnb2dbdSyuQSHV0ojeVJrppX1h6yTaVcf7+wuNWzRokKeObUupmfosmwH3gKrzGiUjvbnz4iOuz21JfS+hxrdTEuCVtk1GhuD3HqIx+HKrNd1dDPEjPZPbmcfYU6xJBW7qXCV+UAXonQqNLmmkNWyuOCcl0vBOUkkKTrQjWh5QSxyj2Cmn0Y94hyZbn3q6LOcdlD96xpHhxNomMPDSr5AW1joa0+IMcPE7ZlUy0HmhV1kGoGqka07jUdzGb7I7SLkXs4GZCrOI+8OY6ipp3MdP3MfHaOf7c+emVccwpyTfU0vVJ8p4KTwUO4gnhmLJIoTQ8j8o1J5iRxVkGoXTQiziCeHMdtDCu94TivkmiE/iRU+hEVHOv5cMTwvuPQIcxAU19Y0HAm0ycop185K+dfQcE059OZits5sFLSqgs1ecGil6JPMJ0r1ix4hqH9nv31T8xGeTKptRXRpCDinJgHZ3a5ydm3gAUMoYVkRxJqPMrr+ULuwm0MpLMKRMMqWorzAhsKtlApUnmDHzwmr9JdpruFU71EaQwl4AAIBHNSanrry6mHLWLcfwTG5JMTNlE/SMTcflmVMy+QhVsoJIpppUm9BygLgyGZTfMzjkyy4hVUhpRCXBSlqDU01NqERqmZ5JsKihsB2pQVjw/vFEKUitDYZElVOGvOvpE7/r8laCJNyaEYM6ptp1pLjiVZXFBR1SMwoBY0hrKaYPT/AEv/AAgq248QoKTWiLVT9q3D/wBpHzfPUAycqjLwtYev/US5N/uykqBXhkmmHtd1fqMK+xDSlSOIpAJJKqDn5DDwhx8D2VUSBokVJofnSPaFPg2SKAjQUrY3p8O0F9+QrrwIuy+2DcvhqkoBU819mlqrUcpJ4jnA/ZHaGVYWuZmd87MuVqrJUJHS4ufQWEaUEOBIytpBUrzeQAnuB1reOad8ABuwTXiAbU49a1+EVtHnjvyTq+OevAg4yw2ziTjsyt9pmYTmQ42SNQnymgJ4adoKbIMsLM0+yiYpu1J3rqqhwU4Cla290Njm+NUqSFp6pB+HC1vXWCcmDkTVISaXAFADxFImU/SUociJ4cD/ACt7u5+gRc8JR/gf9xXyhyAAtYdI9JSBoAO0RLJd+SowqvB9hE2v8PETBLsuUtOG6kkeRZ529k9Ye4kTGbi7Q5RUlTPz3O4LOSiqqbdbI+2itP6kx3l9tp9Gk0s/zUV6kExvsVHcLYVdTDSu6En5Rv8AMJ/UjH4LXTMPf25n1azKh2CR+Qimhicmzo++eZzKHxNhG9tYUwn2WGk9kJHyi2BD+YS+mIfBb7ZnfhzslMyrq3nghGZspCa1NSQamlqW5w3pw1xNAHKgdSK1oSLczW/WC0SMZZG3ZqoJKgUvD3aU3l+dVX0v004R9Mg59/1V183e+mkFIkTux6oGuSbnkCVG1blRtpTjfjrzjw3h7oy/WXCgTdWg4CCsSDdhqgYZJwlRzEXNBmVe/Ghta1o+f2e5/EJPGqlUOtRrattOUFIkG7DVAteHumn1x48SOAv8a/GOypNW8CgqiQbipqbU9/vi9Eg2Y9UDBhy/4h+J14Wr6R8VIO5SN5qNKq15110r76QUiQbsWqBZw9z7/qq/4ulOWlouSbBQKFWbuSeHXrFiJA5NjS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24" name="AutoShape 36" descr="data:image/jpeg;base64,/9j/4AAQSkZJRgABAQAAAQABAAD/2wCEAAkGBxMTEhUUExIVFBUUFyIaGBgYGB8dHBobHBwcHR4VGxwkHCgiICElHRcaLTEhJS03NC4uGR8zODMsNystLisBCgoKDg0OGhAQGywlICI3NywsLzAwLS0uNC8sMi8vNDQsLzQtLDQ0NDIsLywsLy8sLDQsLCwsNCwsNCwsLCwsLP/AABEIAEAAoAMBIgACEQEDEQH/xAAcAAACAwEBAQEAAAAAAAAAAAAFBgAEBwMCAQj/xAA+EAABAgQDBgMECAMJAAAAAAABAgMABBEhBRIxBhNBUWFxByKhMoGRwRQjQlJisbLRU3KSFRYkJWSDwuHw/8QAGAEAAwEBAAAAAAAAAAAAAAAAAAECAwT/xAAnEQACAgICAQIGAwAAAAAAAAAAAQIRAxIhMWEiQRMUMjNxkUJR8P/aAAwDAQACEQMRAD8A3GPilACpNANSY4T86hltTjiglCBUkxiW1+2T04opBLbANkD7XVfM9NBGmPE5sznkUDSMX8QpNkkJWXlDg3cf1aQuv+LX3JS34nf2RAbZzw6mJhIW6dwg3FRVZHPLanvg+3sVhSDlXNlSuNXUD0AtG+uJcdmW2R89HFjxa+/Kf0u/uiD+GeI0k7ZSlMn8Yt8RURRc8MpJxNWnXRyIUlQ/T84X8W8LphAJYcS8OR8qvzp6wqwy8DvKvJrMtMocTmbWlaTxSQR8RHQmM28LmVyyJ3etqQpsJUUqBBsHD8tYL4fhEu5Lpmp5SVLeAUVrXlSjNohFwEgCkZSxpNqzSM21Y5xIU5d1CWpZJeE2BM5EOJc9myinORXMQmxHGOh2ndKXXEyhLTC1JcVvBmIQaFSE5b0FzUjleJ0fsVshoiQNksXDj62kiyG0OBdfaDmalqfh9YpsY0+60l1mXSoEqCgp3LlyqoDXIa1oe0LVj2QeiQlvY2qYal3VthlAm0gKz1StICqrBoPL140rBX+8v1K390rdlQSzfzPFRoCE0sCaUJ4XhvGxKaD8SAcpjbgd3UyxulqQVoyL3gWE+0keUHMKi1L1iu3tC8C0p2V3bTywlJLnnSVeznRlFK8q2haMNkMkSJEiSiRIkSADKPF7GypxEqk+VAzr6qPsg9h+cc/CvZlLqjMupqhs0bB0KuKj2t7+0LO2zxVPzBP8Qj3C3yjUMCG5wYKRruFK95BNY7JenGkvc5Y+qbb9hQ2y2wcmXlMsrKWEGlU2Lh4knlyEecEwwUFqmFDCz54f8EmAKR0RioxpGV7SthmUQ7L+ZBpzHA9xDjITYdQFp46jkeIhXnsTSUUtFrYl4qS6OAUCPeD+wjlyxuOz7OmLp0himG0qSoK9kpIPal4z6U2lbYZEs4GptCLNrQ62QpI9nOFEZSBx0jQJv2F/yn8oxbYyawxLKhOozOZvL5Vny0HK2tYjFG07HkdNDthMipbbS0BpVZ3fKSysKS2kpIpUWNLac48SExMKZmmG5cr3j7yUOZhkGZRCiu9RSvAXih4atJM5NOS1UytKJSo3JrUWrW17nnSLMttM8VPDDpMOstrUpa1LIzKUSVFIJ43NBXtFNO2iU1VhduVelJjMhhb6FsNtApKRlU1UeapFAQrXpAxUnOJlWZcy6ylSlmY3ak1y5yQ2klQsquvLrBB/bRJw8zjSMxBCShRpRVQCK++K8htZNOIW8ZTIwlkuJWo+0pI07E19wiVt3Q3r1ZZxGVXNNstqk1tttvoqhZRQoANfZUbC1usUZVhbjTjMupDyZV5DjCgsEEA5vo6jWyk3AJ4ER02d2umptbRRJ0ZJyuOVNAbny86W95gNhWKH6DOqlZUNqC8qsrijYpNXaqNiBwENKS4E2uxkcTMTTqXUtFgMNOBBWUkqdWABZJNAnLx5wIawdwiXIknA6262p511wKUaK8xR5jUceFo47DYnOIkVbuU3gRds5x9YVLObjakepnb2dbdSyuQSHV0ojeVJrppX1h6yTaVcf7+wuNWzRokKeObUupmfosmwH3gKrzGiUjvbnz4iOuz21JfS+hxrdTEuCVtk1GhuD3HqIx+HKrNd1dDPEjPZPbmcfYU6xJBW7qXCV+UAXonQqNLmmkNWyuOCcl0vBOUkkKTrQjWh5QSxyj2Cmn0Y94hyZbn3q6LOcdlD96xpHhxNomMPDSr5AW1joa0+IMcPE7ZlUy0HmhV1kGoGqka07jUdzGb7I7SLkXs4GZCrOI+8OY6ipp3MdP3MfHaOf7c+emVccwpyTfU0vVJ8p4KTwUO4gnhmLJIoTQ8j8o1J5iRxVkGoXTQiziCeHMdtDCu94TivkmiE/iRU+hEVHOv5cMTwvuPQIcxAU19Y0HAm0ycop185K+dfQcE059OZits5sFLSqgs1ecGil6JPMJ0r1ix4hqH9nv31T8xGeTKptRXRpCDinJgHZ3a5ydm3gAUMoYVkRxJqPMrr+ULuwm0MpLMKRMMqWorzAhsKtlApUnmDHzwmr9JdpruFU71EaQwl4AAIBHNSanrry6mHLWLcfwTG5JMTNlE/SMTcflmVMy+QhVsoJIpppUm9BygLgyGZTfMzjkyy4hVUhpRCXBSlqDU01NqERqmZ5JsKihsB2pQVjw/vFEKUitDYZElVOGvOvpE7/r8laCJNyaEYM6ptp1pLjiVZXFBR1SMwoBY0hrKaYPT/AEv/AAgq248QoKTWiLVT9q3D/wBpHzfPUAycqjLwtYev/US5N/uykqBXhkmmHtd1fqMK+xDSlSOIpAJJKqDn5DDwhx8D2VUSBokVJofnSPaFPg2SKAjQUrY3p8O0F9+QrrwIuy+2DcvhqkoBU819mlqrUcpJ4jnA/ZHaGVYWuZmd87MuVqrJUJHS4ufQWEaUEOBIytpBUrzeQAnuB1reOad8ABuwTXiAbU49a1+EVtHnjvyTq+OevAg4yw2ziTjsyt9pmYTmQ42SNQnymgJ4adoKbIMsLM0+yiYpu1J3rqqhwU4Cla290Njm+NUqSFp6pB+HC1vXWCcmDkTVISaXAFADxFImU/SUociJ4cD/ACt7u5+gRc8JR/gf9xXyhyAAtYdI9JSBoAO0RLJd+SowqvB9hE2v8PETBLsuUtOG6kkeRZ529k9Ye4kTGbi7Q5RUlTPz3O4LOSiqqbdbI+2itP6kx3l9tp9Gk0s/zUV6kExvsVHcLYVdTDSu6En5Rv8AMJ/UjH4LXTMPf25n1azKh2CR+Qimhicmzo++eZzKHxNhG9tYUwn2WGk9kJHyi2BD+YS+mIfBb7ZnfhzslMyrq3nghGZspCa1NSQamlqW5w3pw1xNAHKgdSK1oSLczW/WC0SMZZG3ZqoJKgUvD3aU3l+dVX0v004R9Mg59/1V183e+mkFIkTux6oGuSbnkCVG1blRtpTjfjrzjw3h7oy/WXCgTdWg4CCsSDdhqgYZJwlRzEXNBmVe/Ghta1o+f2e5/EJPGqlUOtRrattOUFIkG7DVAteHumn1x48SOAv8a/GOypNW8CgqiQbipqbU9/vi9Eg2Y9UDBhy/4h+J14Wr6R8VIO5SN5qNKq15110r76QUiQbsWqBZw9z7/qq/4ulOWlouSbBQKFWbuSeHXrFiJA5NjS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26" name="AutoShape 38" descr="data:image/jpeg;base64,/9j/4AAQSkZJRgABAQAAAQABAAD/2wCEAAkGBxMTEhUUExIVFBUUFyIaGBgYGB8dHBobHBwcHR4VGxwkHCgiICElHRcaLTEhJS03NC4uGR8zODMsNystLisBCgoKDg0OGhAQGywlICI3NywsLzAwLS0uNC8sMi8vNDQsLzQtLDQ0NDIsLywsLy8sLDQsLCwsNCwsNCwsLCwsLP/AABEIAEAAoAMBIgACEQEDEQH/xAAcAAACAwEBAQEAAAAAAAAAAAAFBgAEBwMCAQj/xAA+EAABAgQDBgMECAMJAAAAAAABAgMABBEhBRIxBhNBUWFxByKhMoGRwRQjQlJisbLRU3KSFRYkJWSDwuHw/8QAGAEAAwEBAAAAAAAAAAAAAAAAAAECAwT/xAAnEQACAgICAQIGAwAAAAAAAAAAAQIRAxIhMWEiQRMUMjNxkUJR8P/aAAwDAQACEQMRAD8A3GPilACpNANSY4T86hltTjiglCBUkxiW1+2T04opBLbANkD7XVfM9NBGmPE5sznkUDSMX8QpNkkJWXlDg3cf1aQuv+LX3JS34nf2RAbZzw6mJhIW6dwg3FRVZHPLanvg+3sVhSDlXNlSuNXUD0AtG+uJcdmW2R89HFjxa+/Kf0u/uiD+GeI0k7ZSlMn8Yt8RURRc8MpJxNWnXRyIUlQ/T84X8W8LphAJYcS8OR8qvzp6wqwy8DvKvJrMtMocTmbWlaTxSQR8RHQmM28LmVyyJ3etqQpsJUUqBBsHD8tYL4fhEu5Lpmp5SVLeAUVrXlSjNohFwEgCkZSxpNqzSM21Y5xIU5d1CWpZJeE2BM5EOJc9myinORXMQmxHGOh2ndKXXEyhLTC1JcVvBmIQaFSE5b0FzUjleJ0fsVshoiQNksXDj62kiyG0OBdfaDmalqfh9YpsY0+60l1mXSoEqCgp3LlyqoDXIa1oe0LVj2QeiQlvY2qYal3VthlAm0gKz1StICqrBoPL140rBX+8v1K390rdlQSzfzPFRoCE0sCaUJ4XhvGxKaD8SAcpjbgd3UyxulqQVoyL3gWE+0keUHMKi1L1iu3tC8C0p2V3bTywlJLnnSVeznRlFK8q2haMNkMkSJEiSiRIkSADKPF7GypxEqk+VAzr6qPsg9h+cc/CvZlLqjMupqhs0bB0KuKj2t7+0LO2zxVPzBP8Qj3C3yjUMCG5wYKRruFK95BNY7JenGkvc5Y+qbb9hQ2y2wcmXlMsrKWEGlU2Lh4knlyEecEwwUFqmFDCz54f8EmAKR0RioxpGV7SthmUQ7L+ZBpzHA9xDjITYdQFp46jkeIhXnsTSUUtFrYl4qS6OAUCPeD+wjlyxuOz7OmLp0himG0qSoK9kpIPal4z6U2lbYZEs4GptCLNrQ62QpI9nOFEZSBx0jQJv2F/yn8oxbYyawxLKhOozOZvL5Vny0HK2tYjFG07HkdNDthMipbbS0BpVZ3fKSysKS2kpIpUWNLac48SExMKZmmG5cr3j7yUOZhkGZRCiu9RSvAXih4atJM5NOS1UytKJSo3JrUWrW17nnSLMttM8VPDDpMOstrUpa1LIzKUSVFIJ43NBXtFNO2iU1VhduVelJjMhhb6FsNtApKRlU1UeapFAQrXpAxUnOJlWZcy6ylSlmY3ak1y5yQ2klQsquvLrBB/bRJw8zjSMxBCShRpRVQCK++K8htZNOIW8ZTIwlkuJWo+0pI07E19wiVt3Q3r1ZZxGVXNNstqk1tttvoqhZRQoANfZUbC1usUZVhbjTjMupDyZV5DjCgsEEA5vo6jWyk3AJ4ER02d2umptbRRJ0ZJyuOVNAbny86W95gNhWKH6DOqlZUNqC8qsrijYpNXaqNiBwENKS4E2uxkcTMTTqXUtFgMNOBBWUkqdWABZJNAnLx5wIawdwiXIknA6262p511wKUaK8xR5jUceFo47DYnOIkVbuU3gRds5x9YVLObjakepnb2dbdSyuQSHV0ojeVJrppX1h6yTaVcf7+wuNWzRokKeObUupmfosmwH3gKrzGiUjvbnz4iOuz21JfS+hxrdTEuCVtk1GhuD3HqIx+HKrNd1dDPEjPZPbmcfYU6xJBW7qXCV+UAXonQqNLmmkNWyuOCcl0vBOUkkKTrQjWh5QSxyj2Cmn0Y94hyZbn3q6LOcdlD96xpHhxNomMPDSr5AW1joa0+IMcPE7ZlUy0HmhV1kGoGqka07jUdzGb7I7SLkXs4GZCrOI+8OY6ipp3MdP3MfHaOf7c+emVccwpyTfU0vVJ8p4KTwUO4gnhmLJIoTQ8j8o1J5iRxVkGoXTQiziCeHMdtDCu94TivkmiE/iRU+hEVHOv5cMTwvuPQIcxAU19Y0HAm0ycop185K+dfQcE059OZits5sFLSqgs1ecGil6JPMJ0r1ix4hqH9nv31T8xGeTKptRXRpCDinJgHZ3a5ydm3gAUMoYVkRxJqPMrr+ULuwm0MpLMKRMMqWorzAhsKtlApUnmDHzwmr9JdpruFU71EaQwl4AAIBHNSanrry6mHLWLcfwTG5JMTNlE/SMTcflmVMy+QhVsoJIpppUm9BygLgyGZTfMzjkyy4hVUhpRCXBSlqDU01NqERqmZ5JsKihsB2pQVjw/vFEKUitDYZElVOGvOvpE7/r8laCJNyaEYM6ptp1pLjiVZXFBR1SMwoBY0hrKaYPT/AEv/AAgq248QoKTWiLVT9q3D/wBpHzfPUAycqjLwtYev/US5N/uykqBXhkmmHtd1fqMK+xDSlSOIpAJJKqDn5DDwhx8D2VUSBokVJofnSPaFPg2SKAjQUrY3p8O0F9+QrrwIuy+2DcvhqkoBU819mlqrUcpJ4jnA/ZHaGVYWuZmd87MuVqrJUJHS4ufQWEaUEOBIytpBUrzeQAnuB1reOad8ABuwTXiAbU49a1+EVtHnjvyTq+OevAg4yw2ziTjsyt9pmYTmQ42SNQnymgJ4adoKbIMsLM0+yiYpu1J3rqqhwU4Cla290Njm+NUqSFp6pB+HC1vXWCcmDkTVISaXAFADxFImU/SUociJ4cD/ACt7u5+gRc8JR/gf9xXyhyAAtYdI9JSBoAO0RLJd+SowqvB9hE2v8PETBLsuUtOG6kkeRZ529k9Ye4kTGbi7Q5RUlTPz3O4LOSiqqbdbI+2itP6kx3l9tp9Gk0s/zUV6kExvsVHcLYVdTDSu6En5Rv8AMJ/UjH4LXTMPf25n1azKh2CR+Qimhicmzo++eZzKHxNhG9tYUwn2WGk9kJHyi2BD+YS+mIfBb7ZnfhzslMyrq3nghGZspCa1NSQamlqW5w3pw1xNAHKgdSK1oSLczW/WC0SMZZG3ZqoJKgUvD3aU3l+dVX0v004R9Mg59/1V183e+mkFIkTux6oGuSbnkCVG1blRtpTjfjrzjw3h7oy/WXCgTdWg4CCsSDdhqgYZJwlRzEXNBmVe/Ghta1o+f2e5/EJPGqlUOtRrattOUFIkG7DVAteHumn1x48SOAv8a/GOypNW8CgqiQbipqbU9/vi9Eg2Y9UDBhy/4h+J14Wr6R8VIO5SN5qNKq15110r76QUiQbsWqBZw9z7/qq/4ulOWlouSbBQKFWbuSeHXrFiJA5NjS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328" name="AutoShape 40" descr="data:image/jpeg;base64,/9j/4AAQSkZJRgABAQAAAQABAAD/2wCEAAkGBxMTEhUUExIVFBUUFyIaGBgYGB8dHBobHBwcHR4VGxwkHCgiICElHRcaLTEhJS03NC4uGR8zODMsNystLisBCgoKDg0OGhAQGywlICI3NywsLzAwLS0uNC8sMi8vNDQsLzQtLDQ0NDIsLywsLy8sLDQsLCwsNCwsNCwsLCwsLP/AABEIAEAAoAMBIgACEQEDEQH/xAAcAAACAwEBAQEAAAAAAAAAAAAFBgAEBwMCAQj/xAA+EAABAgQDBgMECAMJAAAAAAABAgMABBEhBRIxBhNBUWFxByKhMoGRwRQjQlJisbLRU3KSFRYkJWSDwuHw/8QAGAEAAwEBAAAAAAAAAAAAAAAAAAECAwT/xAAnEQACAgICAQIGAwAAAAAAAAAAAQIRAxIhMWEiQRMUMjNxkUJR8P/aAAwDAQACEQMRAD8A3GPilACpNANSY4T86hltTjiglCBUkxiW1+2T04opBLbANkD7XVfM9NBGmPE5sznkUDSMX8QpNkkJWXlDg3cf1aQuv+LX3JS34nf2RAbZzw6mJhIW6dwg3FRVZHPLanvg+3sVhSDlXNlSuNXUD0AtG+uJcdmW2R89HFjxa+/Kf0u/uiD+GeI0k7ZSlMn8Yt8RURRc8MpJxNWnXRyIUlQ/T84X8W8LphAJYcS8OR8qvzp6wqwy8DvKvJrMtMocTmbWlaTxSQR8RHQmM28LmVyyJ3etqQpsJUUqBBsHD8tYL4fhEu5Lpmp5SVLeAUVrXlSjNohFwEgCkZSxpNqzSM21Y5xIU5d1CWpZJeE2BM5EOJc9myinORXMQmxHGOh2ndKXXEyhLTC1JcVvBmIQaFSE5b0FzUjleJ0fsVshoiQNksXDj62kiyG0OBdfaDmalqfh9YpsY0+60l1mXSoEqCgp3LlyqoDXIa1oe0LVj2QeiQlvY2qYal3VthlAm0gKz1StICqrBoPL140rBX+8v1K390rdlQSzfzPFRoCE0sCaUJ4XhvGxKaD8SAcpjbgd3UyxulqQVoyL3gWE+0keUHMKi1L1iu3tC8C0p2V3bTywlJLnnSVeznRlFK8q2haMNkMkSJEiSiRIkSADKPF7GypxEqk+VAzr6qPsg9h+cc/CvZlLqjMupqhs0bB0KuKj2t7+0LO2zxVPzBP8Qj3C3yjUMCG5wYKRruFK95BNY7JenGkvc5Y+qbb9hQ2y2wcmXlMsrKWEGlU2Lh4knlyEecEwwUFqmFDCz54f8EmAKR0RioxpGV7SthmUQ7L+ZBpzHA9xDjITYdQFp46jkeIhXnsTSUUtFrYl4qS6OAUCPeD+wjlyxuOz7OmLp0himG0qSoK9kpIPal4z6U2lbYZEs4GptCLNrQ62QpI9nOFEZSBx0jQJv2F/yn8oxbYyawxLKhOozOZvL5Vny0HK2tYjFG07HkdNDthMipbbS0BpVZ3fKSysKS2kpIpUWNLac48SExMKZmmG5cr3j7yUOZhkGZRCiu9RSvAXih4atJM5NOS1UytKJSo3JrUWrW17nnSLMttM8VPDDpMOstrUpa1LIzKUSVFIJ43NBXtFNO2iU1VhduVelJjMhhb6FsNtApKRlU1UeapFAQrXpAxUnOJlWZcy6ylSlmY3ak1y5yQ2klQsquvLrBB/bRJw8zjSMxBCShRpRVQCK++K8htZNOIW8ZTIwlkuJWo+0pI07E19wiVt3Q3r1ZZxGVXNNstqk1tttvoqhZRQoANfZUbC1usUZVhbjTjMupDyZV5DjCgsEEA5vo6jWyk3AJ4ER02d2umptbRRJ0ZJyuOVNAbny86W95gNhWKH6DOqlZUNqC8qsrijYpNXaqNiBwENKS4E2uxkcTMTTqXUtFgMNOBBWUkqdWABZJNAnLx5wIawdwiXIknA6262p511wKUaK8xR5jUceFo47DYnOIkVbuU3gRds5x9YVLObjakepnb2dbdSyuQSHV0ojeVJrppX1h6yTaVcf7+wuNWzRokKeObUupmfosmwH3gKrzGiUjvbnz4iOuz21JfS+hxrdTEuCVtk1GhuD3HqIx+HKrNd1dDPEjPZPbmcfYU6xJBW7qXCV+UAXonQqNLmmkNWyuOCcl0vBOUkkKTrQjWh5QSxyj2Cmn0Y94hyZbn3q6LOcdlD96xpHhxNomMPDSr5AW1joa0+IMcPE7ZlUy0HmhV1kGoGqka07jUdzGb7I7SLkXs4GZCrOI+8OY6ipp3MdP3MfHaOf7c+emVccwpyTfU0vVJ8p4KTwUO4gnhmLJIoTQ8j8o1J5iRxVkGoXTQiziCeHMdtDCu94TivkmiE/iRU+hEVHOv5cMTwvuPQIcxAU19Y0HAm0ycop185K+dfQcE059OZits5sFLSqgs1ecGil6JPMJ0r1ix4hqH9nv31T8xGeTKptRXRpCDinJgHZ3a5ydm3gAUMoYVkRxJqPMrr+ULuwm0MpLMKRMMqWorzAhsKtlApUnmDHzwmr9JdpruFU71EaQwl4AAIBHNSanrry6mHLWLcfwTG5JMTNlE/SMTcflmVMy+QhVsoJIpppUm9BygLgyGZTfMzjkyy4hVUhpRCXBSlqDU01NqERqmZ5JsKihsB2pQVjw/vFEKUitDYZElVOGvOvpE7/r8laCJNyaEYM6ptp1pLjiVZXFBR1SMwoBY0hrKaYPT/AEv/AAgq248QoKTWiLVT9q3D/wBpHzfPUAycqjLwtYev/US5N/uykqBXhkmmHtd1fqMK+xDSlSOIpAJJKqDn5DDwhx8D2VUSBokVJofnSPaFPg2SKAjQUrY3p8O0F9+QrrwIuy+2DcvhqkoBU819mlqrUcpJ4jnA/ZHaGVYWuZmd87MuVqrJUJHS4ufQWEaUEOBIytpBUrzeQAnuB1reOad8ABuwTXiAbU49a1+EVtHnjvyTq+OevAg4yw2ziTjsyt9pmYTmQ42SNQnymgJ4adoKbIMsLM0+yiYpu1J3rqqhwU4Cla290Njm+NUqSFp6pB+HC1vXWCcmDkTVISaXAFADxFImU/SUociJ4cD/ACt7u5+gRc8JR/gf9xXyhyAAtYdI9JSBoAO0RLJd+SowqvB9hE2v8PETBLsuUtOG6kkeRZ529k9Ye4kTGbi7Q5RUlTPz3O4LOSiqqbdbI+2itP6kx3l9tp9Gk0s/zUV6kExvsVHcLYVdTDSu6En5Rv8AMJ/UjH4LXTMPf25n1azKh2CR+Qimhicmzo++eZzKHxNhG9tYUwn2WGk9kJHyi2BD+YS+mIfBb7ZnfhzslMyrq3nghGZspCa1NSQamlqW5w3pw1xNAHKgdSK1oSLczW/WC0SMZZG3ZqoJKgUvD3aU3l+dVX0v004R9Mg59/1V183e+mkFIkTux6oGuSbnkCVG1blRtpTjfjrzjw3h7oy/WXCgTdWg4CCsSDdhqgYZJwlRzEXNBmVe/Ghta1o+f2e5/EJPGqlUOtRrattOUFIkG7DVAteHumn1x48SOAv8a/GOypNW8CgqiQbipqbU9/vi9Eg2Y9UDBhy/4h+J14Wr6R8VIO5SN5qNKq15110r76QUiQbsWqBZw9z7/qq/4ulOWlouSbBQKFWbuSeHXrFiJA5NjSS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330" name="Picture 42" descr="http://www.eko-tx.com/wp-content/uploads/2012/05/LOIOLA_BERRIKUNTZA.gif"/>
          <p:cNvPicPr>
            <a:picLocks noChangeAspect="1" noChangeArrowheads="1"/>
          </p:cNvPicPr>
          <p:nvPr/>
        </p:nvPicPr>
        <p:blipFill>
          <a:blip r:embed="rId12"/>
          <a:srcRect/>
          <a:stretch>
            <a:fillRect/>
          </a:stretch>
        </p:blipFill>
        <p:spPr bwMode="auto">
          <a:xfrm>
            <a:off x="1545747" y="2075214"/>
            <a:ext cx="1254627" cy="851354"/>
          </a:xfrm>
          <a:prstGeom prst="rect">
            <a:avLst/>
          </a:prstGeom>
          <a:noFill/>
        </p:spPr>
      </p:pic>
      <p:sp>
        <p:nvSpPr>
          <p:cNvPr id="26"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1200329"/>
          </a:xfrm>
          <a:prstGeom prst="rect">
            <a:avLst/>
          </a:prstGeom>
          <a:noFill/>
        </p:spPr>
        <p:txBody>
          <a:bodyPr wrap="square" rtlCol="0">
            <a:spAutoFit/>
          </a:bodyPr>
          <a:lstStyle/>
          <a:p>
            <a:r>
              <a:rPr lang="es-ES_tradnl" sz="2400" b="1" dirty="0" smtClean="0">
                <a:solidFill>
                  <a:schemeClr val="accent1">
                    <a:lumMod val="75000"/>
                  </a:schemeClr>
                </a:solidFill>
              </a:rPr>
              <a:t>Retos del País Vasco para el estadio competitivo de la innovación:</a:t>
            </a:r>
          </a:p>
          <a:p>
            <a:pPr algn="ctr"/>
            <a:r>
              <a:rPr lang="es-ES_tradnl" sz="2400" b="1" dirty="0" smtClean="0">
                <a:solidFill>
                  <a:schemeClr val="accent1">
                    <a:lumMod val="75000"/>
                  </a:schemeClr>
                </a:solidFill>
              </a:rPr>
              <a:t>LIDERAZGO</a:t>
            </a:r>
            <a:endParaRPr lang="es-ES" sz="2400" b="1" dirty="0">
              <a:solidFill>
                <a:schemeClr val="accent1">
                  <a:lumMod val="75000"/>
                </a:schemeClr>
              </a:solidFill>
            </a:endParaRPr>
          </a:p>
        </p:txBody>
      </p:sp>
      <p:sp>
        <p:nvSpPr>
          <p:cNvPr id="4" name="3 CuadroTexto"/>
          <p:cNvSpPr txBox="1"/>
          <p:nvPr/>
        </p:nvSpPr>
        <p:spPr>
          <a:xfrm>
            <a:off x="4180114" y="1222970"/>
            <a:ext cx="4692215" cy="5324535"/>
          </a:xfrm>
          <a:prstGeom prst="rect">
            <a:avLst/>
          </a:prstGeom>
          <a:noFill/>
        </p:spPr>
        <p:txBody>
          <a:bodyPr wrap="square" rtlCol="0">
            <a:spAutoFit/>
          </a:bodyPr>
          <a:lstStyle/>
          <a:p>
            <a:pPr marL="457200" indent="-457200" algn="just">
              <a:buFont typeface="+mj-lt"/>
              <a:buAutoNum type="arabicPeriod"/>
            </a:pPr>
            <a:r>
              <a:rPr lang="es-ES_tradnl" sz="2000" dirty="0" smtClean="0">
                <a:solidFill>
                  <a:schemeClr val="tx2"/>
                </a:solidFill>
              </a:rPr>
              <a:t>La innovación es una estrategia a largo plazo, es complejo y sistémico. Requiere </a:t>
            </a:r>
            <a:r>
              <a:rPr lang="es-ES_tradnl" sz="2000" b="1" i="1" dirty="0" smtClean="0">
                <a:solidFill>
                  <a:schemeClr val="tx2"/>
                </a:solidFill>
              </a:rPr>
              <a:t>liderazgos compartidos</a:t>
            </a:r>
            <a:r>
              <a:rPr lang="es-ES_tradnl" sz="2000" dirty="0" smtClean="0">
                <a:solidFill>
                  <a:schemeClr val="tx2"/>
                </a:solidFill>
              </a:rPr>
              <a:t> y nuevos </a:t>
            </a:r>
            <a:r>
              <a:rPr lang="es-ES_tradnl" sz="2000" b="1" i="1" dirty="0" smtClean="0">
                <a:solidFill>
                  <a:schemeClr val="tx2"/>
                </a:solidFill>
              </a:rPr>
              <a:t>modos de gobernanza </a:t>
            </a:r>
            <a:r>
              <a:rPr lang="es-ES_tradnl" sz="2000" dirty="0" smtClean="0">
                <a:solidFill>
                  <a:schemeClr val="tx2"/>
                </a:solidFill>
              </a:rPr>
              <a:t>(de coordinarse). </a:t>
            </a:r>
          </a:p>
          <a:p>
            <a:pPr marL="457200" indent="-457200" algn="just">
              <a:buFont typeface="+mj-lt"/>
              <a:buAutoNum type="arabicPeriod"/>
            </a:pPr>
            <a:endParaRPr lang="es-ES_tradnl" sz="2000" dirty="0" smtClean="0">
              <a:solidFill>
                <a:schemeClr val="tx2"/>
              </a:solidFill>
            </a:endParaRPr>
          </a:p>
          <a:p>
            <a:pPr marL="457200" indent="-457200" algn="just">
              <a:buFont typeface="+mj-lt"/>
              <a:buAutoNum type="arabicPeriod"/>
            </a:pPr>
            <a:r>
              <a:rPr lang="es-ES_tradnl" sz="2000" dirty="0" smtClean="0">
                <a:solidFill>
                  <a:schemeClr val="tx2"/>
                </a:solidFill>
              </a:rPr>
              <a:t>Este liderazgo está </a:t>
            </a:r>
            <a:r>
              <a:rPr lang="es-ES_tradnl" sz="2000" b="1" i="1" dirty="0" smtClean="0">
                <a:solidFill>
                  <a:schemeClr val="tx2"/>
                </a:solidFill>
              </a:rPr>
              <a:t>muy relacionado con los valores de la innovación</a:t>
            </a:r>
            <a:r>
              <a:rPr lang="es-ES_tradnl" sz="2000" dirty="0" smtClean="0">
                <a:solidFill>
                  <a:schemeClr val="tx2"/>
                </a:solidFill>
              </a:rPr>
              <a:t>. Está en construcción y los procesos de gobernanza para su puesta en práctica  </a:t>
            </a:r>
            <a:r>
              <a:rPr lang="es-ES_tradnl" sz="2000" b="1" i="1" dirty="0" smtClean="0">
                <a:solidFill>
                  <a:schemeClr val="tx2"/>
                </a:solidFill>
              </a:rPr>
              <a:t>avanzan lentamente.</a:t>
            </a:r>
          </a:p>
          <a:p>
            <a:pPr marL="457200" indent="-457200" algn="just">
              <a:buFont typeface="+mj-lt"/>
              <a:buAutoNum type="arabicPeriod"/>
            </a:pPr>
            <a:endParaRPr lang="es-ES_tradnl" sz="2000" b="1" i="1" dirty="0" smtClean="0">
              <a:solidFill>
                <a:schemeClr val="tx2"/>
              </a:solidFill>
            </a:endParaRPr>
          </a:p>
          <a:p>
            <a:pPr marL="457200" indent="-457200" algn="just">
              <a:buFont typeface="+mj-lt"/>
              <a:buAutoNum type="arabicPeriod"/>
            </a:pPr>
            <a:r>
              <a:rPr lang="es-ES_tradnl" sz="2000" dirty="0" smtClean="0">
                <a:solidFill>
                  <a:schemeClr val="tx2"/>
                </a:solidFill>
              </a:rPr>
              <a:t>Esta construcción requiere gestionar la </a:t>
            </a:r>
            <a:r>
              <a:rPr lang="es-ES_tradnl" sz="2000" b="1" i="1" dirty="0" smtClean="0">
                <a:solidFill>
                  <a:schemeClr val="tx2"/>
                </a:solidFill>
              </a:rPr>
              <a:t>complejidad regional</a:t>
            </a:r>
            <a:r>
              <a:rPr lang="es-ES_tradnl" sz="2000" dirty="0" smtClean="0">
                <a:solidFill>
                  <a:schemeClr val="tx2"/>
                </a:solidFill>
              </a:rPr>
              <a:t> y hay que </a:t>
            </a:r>
            <a:r>
              <a:rPr lang="es-ES_tradnl" sz="2000" b="1" i="1" dirty="0" smtClean="0">
                <a:solidFill>
                  <a:schemeClr val="tx2"/>
                </a:solidFill>
              </a:rPr>
              <a:t>gestionar el conflicto </a:t>
            </a:r>
            <a:r>
              <a:rPr lang="es-ES_tradnl" sz="2000" dirty="0" smtClean="0">
                <a:solidFill>
                  <a:schemeClr val="tx2"/>
                </a:solidFill>
              </a:rPr>
              <a:t>para resolverla)</a:t>
            </a:r>
          </a:p>
          <a:p>
            <a:pPr marL="457200" indent="-457200" algn="just">
              <a:buFont typeface="+mj-lt"/>
              <a:buAutoNum type="arabicPeriod"/>
            </a:pPr>
            <a:endParaRPr lang="es-ES_tradnl" sz="2000" dirty="0" smtClean="0">
              <a:solidFill>
                <a:schemeClr val="tx2"/>
              </a:solidFill>
            </a:endParaRPr>
          </a:p>
          <a:p>
            <a:pPr marL="457200" indent="-457200" algn="just">
              <a:buFont typeface="+mj-lt"/>
              <a:buAutoNum type="arabicPeriod"/>
            </a:pPr>
            <a:r>
              <a:rPr lang="es-ES_tradnl" sz="2000" dirty="0" smtClean="0">
                <a:solidFill>
                  <a:schemeClr val="tx2"/>
                </a:solidFill>
              </a:rPr>
              <a:t>Pero, tendemos a huir del conflicto. </a:t>
            </a:r>
            <a:endParaRPr lang="es-ES" sz="2000" dirty="0" smtClean="0">
              <a:solidFill>
                <a:schemeClr val="tx2"/>
              </a:solidFill>
            </a:endParaRPr>
          </a:p>
        </p:txBody>
      </p:sp>
      <p:sp>
        <p:nvSpPr>
          <p:cNvPr id="2" name="AutoShape 2" descr="data:image/jpeg;base64,/9j/4AAQSkZJRgABAQAAAQABAAD/2wCEAAkGBhQSERUUEhMWFBUVGBcWFBYUFxQaFxgXHBkXFBgVFRIYHCYgGBkjGhUXIS8hIycpLC4sGR4xNTAqNicrLCkBCQoKDgwOGg8PGjQlHyQsLCwqLyksLCovMiksKTQsKSwqLC0sLywqLCwsLSwsLC0sLCwsKSwsLC8sLCwsLDQsKf/AABEIAP0AxwMBIgACEQEDEQH/xAAcAAEAAwADAQEAAAAAAAAAAAAABAUGAgMHAQj/xAA8EAACAQIEAwYDBgQGAwEAAAABAgADEQQSITEFE0EGIjJRYXEHgZFCUqGxwfAUI2LRFTNyguHxQ1OiFv/EABoBAQADAQEBAAAAAAAAAAAAAAABAwQFAgb/xAAvEQACAQMDAgQGAgIDAAAAAAAAAQIDESEEEjFBYRNRgfAicZGhwdGx4QUyFCMz/9oADAMBAAIRAxEAPwD3GIiAIiIAiIgCIiAIiIAiIgCIiAIiIAiIgCIiAIiIAiIgCIiAIiIAiIgCIiAIiIAiIgCIiAIiIAiIgCIiAIiIAiIgCIiAIiIAiIgCIiAIiIAiIgCIiAIiIAiIgCIiAIiIAiIgCIiAIiIAiIgCIiAIiIAicKtZVF2IUeZIA+plHxzjxFO2GOaoSBmFgqjq2ZgQfYA6ny1lc6kKavJ2PSi5cF3WrqilmYKqi7MSAABuSTsJlm+KOAFVaZqnv2y1Mjco32PMtYDpfaeT/ETi3EKlsPi6hajcMFpBFWprZS5ABchvsWGtjY6SfwfsVW5CI7U+Qtz/AA9RHfXMWNwGuGuToCN9R0Gerq4RipJ4ZZGk27WPdEcEAggg6gjYjzBnKUHYbhAw2DSmCxXVkDG5VWNwg8lHQX0BtL+aovckypqzERE9ECIiAIiIAiIgCIiAIiIAiIgCIiAJme1vaKrgjTqCmKtBjlcahkbdSG1FiLjUbga6zTSHxjhi4ig9J9nFr9Qdww9QbH5TzNNrHJZScVJOSuupUcH7fYSvYZ+U5+xV7uvkH8JPsZoHqWBO9hfT6z8/43BNSd6VQWZGKsPUdR6HcehEn8J7S4nDW5VVgo+w3eT2yHb5WmKOqaxJHVqf41PNN/X9l5xTjQLcyu+rXK3uQOuVANgB5b+skcI7W0cVnCE07aA1GpKzH+hC2Y2/0yow2PFcMrKqncAXyjbw3uRY9PbedtXDgKlNKmWo9RVYHWqE3dyGIK3UZFABOZ10E5HhqTanl+d/vx9imalTduDRYApVcZmXNTY03Yp4SQGBsdVuCh32a+00g7Nai9S637wy2JHkGvoDMnjMGwUVMO5WoBZqD0anJqJ0VqirmWp/WMwF7ZW3nbh+K1HsxZ1Yi1JGc3DKBtkuri199TfWaKUKVP8A9I36rN7dnb9FMpSl/qz0ClSCgBQABoANgJznFDoLzlO8YhETgay+Y+ogHOVXEe09Cg2So/e6gAm3udvlvJ9fEAIzAjuqTv5C+s8sqYSrVDMmrixJJ8RN76Hc3H4zJqdR4KXfzLacN56Lw/tJRr1DTpsSQLi4IzdTlv1Glx6y0mF7NcLWnXo90M4zlqtgNw1wB16aDyHrNViOMqptldj6AT1pq3jQ3dyKkNrsWESqXtCn2ldfcTmONrcXVgrWIY22OzFb3APqPXaaLo8WZZRESSBERAEREAREQBERAPPPiV2cLPTr092Ip1PexKN9AQf9vlM/R7NpbvEkz07i1EPVoq/gYVV/3lRlt65c8xWPwpRmRr6aG25HUi53Ita+m852ohtblY6un1EnDZfgo8Bw5kr0mQ93maX3tYi/tbNb3vKviLMeIYp6eZTnooCrWJZKe62N7Bi97aAi5200+FBFRDdrU1Zm0NjYAWOlrWYn3AmY4wqjEVDTckMFzAEZQ1ruARvdtTqddOkwuyqu3l+TVTTnNX6GgwHbHENlou5ri931Ckr90VVF2HrbXbXeafhGMBqMObyMwDBVVMtxcWu4PTrpfXaYHs045jedtJoXGoI6flNMJSw3kqr0YOTSVvf0N/Rxbo6pVysH0p1FFgTvldbmzW2INj6SwJnmmI4g1OmxViACrAdMykMpt7gSTwz4n3XJiqdrixqUtvc0ybj5EzXHUxWJYMb0VR3cMllxfipqOL35OygGwJ+9UFxcHoL212vJODKFbgC3nlAHyOUD85SDH0XSxZWU/MEdCRuPY2Mp8DwDCI3NoVXVcxRqdOtUNFnvYoaYPiBPhv7ichah1G/Ev6K6JdPbwa1qdNkcgWIJWpfQjYsCB/SdtiLb3nXhOHM9+WgOQlbrlCgjRgpJ+o6bHWccFxBFylyyBslP+aw1JzZBqAcxswsb3010nX2fxNbAUjQdA9JXc0apqalGJqBHJHjFyLsddNesuVKnVa3vHSx43Sjwi94HwQ0yXqXLXOUEg2vudOupHoLesu7Trw9cOqspuGAIPoZ2TsUqcacVGPBllJyd2cKlMMCCLg6Smbg1QkjONVKZjvl7v2QN+6NcxAubDWXkT20nyQnYqcFxNlflVtG6N0P785bSDxfBCpTOl2Gq239pGpcXFHD8zEsECnLdrg6badWP4wH5lvExT/EoA5hharUf/YCL++S1vXxae+k1nDeIJXpJVpm6VFDKfQ6iE0zxGalwSYiJJ6EREAREQCJxOgrUznJWxBVhurDZl9Zk+1i1KdPn1UDBAA1SnfvAkBWakRddT0JGs0VT+fWy/wDjpb/1P5fL+8sMThlqIyOLqwKsPMEWIlc4KSLac9kkzwzG9p3LA01K2v4he4OhBXqCP2JC4YwLgFbAbDzPl+/KS+NcIbDV3ot9g90/eQ6q3zG/reRaD5WB8iP+Zy7pSyj6JUrQbg+UfDijSqkoDofX5iXlDtQhHeRgfYyHV4U71DlGh1zHQevvONbB0kGtXM3ku36z20/Iq+CdrvPZfydmL4s1fuKpA/EzsTgFQjoPSSezdEZS/W9hLXFYrKDlBLWFgATa5ygn0vf6GVbd2WevF8P4YcfyYri2HPKxFN6YcctjZs1jUpjmqLqQdAG2PWXHw44iVwf83l4agXJpUxnVXawJqXqM2ndFhfcE+Um8VxFKlSXmZh3kUEo3eZmGl7a3uZVYHH1jRejjaWRKdkw7U1yOVW6owzaMCB6bdLiRUTUHFcPv9fmY5/8AZWTlz1LbD4iliMbTrVaz06WGXmJTKrriGJTNm1UBUVAM2ty1us1WFU1SyqrOcyuWp8u3pZmKruLEqCDaYbhScyqARZV1Cjb3Pm1tz+k01PGPRYPTJH2Ta23sdNJ7hK8UpcIivplGT2fc2nDsaiZaTI9Jj4RUt3zubOpKk9bXv6S1mR//AEIqoaddLqftJoQejAHYje4Mt+AcdSsiqaimqotUUEBrjTNk3ANr/OdGnUj/AKo51SjOOWi3iZ3tV2vp4QBfFUOuUDNlX77LcXF7AC43nmnGu3mVm5uJqkjWylxZSdDkp2G3pLXKxknUUeFc9tmP7W3eoFdiqU7OnkWIKh2+9YkgKdL9DpM3wtnqUVrDE1VDqrL33sAwVlzXbU2YeW9pFwnaKnUSoK9bmvSqGhVDEszEMTT5aalmuwFlGpv10nhyuimdXdGyRanEMik5w+RRnLWXQFgSbDQ932m84PgBRoogAFgSQu2ZiXYj3ZiZ53xTAVcHQSuKZqKHRStU6qGYEVBSNr5WCEhtev2dck3bbiuIqhqOJZbMTbLTFNU/rXLdtreZN9uiOOSadoZZ79EzPZXjRrU1dsPUFRjlqVBlKFgbXW9QsqdcvS9teumlppTuriIiCRI/EMTy6bN1A099hJEreLd5qVP7zXPsuv6wSjv4XheXTUHc6t7nUyXEQQYn4l8B5lIYhR3qWj+tM9f9p19i0wGBwKkGpU0QdPvHy9p7VxTEKlF2cArlNwftX0y/OeOcdpsjJTK5VCKyDoQRow/L6zBqYKL8T3c7OhqzqR8FfXt27nHH4g1aXd7oB1UeXr+EqRTkvCV8ra7HQ/3jFYXKdPCdj+kxyk5LcdSnCNN7OnQsOz+KC3Qm19jLyphgxBuQdNjvY3FxsRfzmMI9be07VxdQCwqtb5f2iM8ZK6umbleJ3du0ISnU5hbkNzOSBpUYaoXYHZTrtted+N7SJiaQKJlzlXYlg2oFsq2G0rafD6lUkhmbzJIsPQkn8pzrcCemhYsAFBJsT+Vonsna/K4M8YQpVLyefySeFYrl1ATsdDNYjAi41EwP8MfvtJWGxNRPDUb8JEWl1NNWjKUtyRscRiAikkzH1qmZ83W9weo8iD0M+VKzMbsxb3tOJE8TlctoUXDMuSxoVTVUlzna5BL3YnyuTqe7YTI9tHZuUlRUugco66My7MCdrBgh1ud9TcmaDB1ytQDSzaGwtr9kk9TuPnK/tqlOyNUViQr5MpsbjKd9re99tjOnSnhPk+Nq0XHVuLxe7y/maLs1gR/h+Dpd7mFFqUgdnapcqNei5welgLbXk5OxbcOBq1alFuac7qczOrDvXViv8yzEsWCixOgmM7O/EwUUpUquGHdppSzirluqALc03Ftl1N+gm0wvbCnzRUzVUOQhDfPdb3yqNcoNr+R0vtLW1HkpjTk74b+X6JvEcXzzSLDnKisKZNyTnCZQQASxOq9DY63vOw/DcU1bkvZFKGpTNPM691WblsrC+XcC19wL6TTdkOKYZqNOnTqIXUHu+FxcliAG1Op3GhmktPcbSV73LXQcXaos9ys7P8MFCkER+ZS8SMfGc3eJZxo9ybg2HzlpMvxrt/Qw9Q0UWpiKq+KnQUNl9HYkAH0kbCfEyiXC4ijWwuY2Vqyjlk+RdSbfOW7We7o2MT4rX1ESCT7K2trikHkhP10llK2ppi19aZH4kwSiyiIggoeNOy1M108NkFQAqdDcKSQA17X11B62tMd2/CinQBHfzVCuhFqWlxlOoBc3AOwmy7WaLSfotVSfoT+k887fcR5uNcA92kBTHy1b/wCmI+Uxav4YPudP/HQcqyfld/j8mdM0XZmquVgbZr6Zjay/0/OZ2fbTmRltO/Vp+JHaWfHcOBULILrYXI2zdT7Ssb9/9Tuw+KKbajyP70nfam/9B/D+35T1ZSyjynKnHa+PNHyjxBQoyhsim5Nt23sxG7E/ZHoJdcNwjV1LsQi3uFOpsNi1j0tfyv6CZ98MbhQbljYWJ3Oms0GN4nX5ZVLBlsGdBcsANgDqDqDp7CVVH0WGcmpQ2SV5Xv7yZjTpqOh8x0P0n2fF/f8A3Ps9HdjwWHDeEmpqdFk/FcDpohYsRb8fSWeAQCmoHlK6hUqVaxzKMlMnL0XNpbXXMR+7ddEKascarqZ3Vm7vi3HrYz2IptTq0qb5lLnMN8py2JViOtiTY/dkbj+C53LDt3QS7C24OigeQNifPWanjAJZLqCRmYWJ9FsSR5O0zWJpnOS2+oB3FgWAABOut9T1/DSm4wvwcrZGprdrzZcebt7b9cdDpw9JVAVFCjyH5nr+p/GXOA4PmYBzlupI9Rfb5ayBw9Aaqg+ev56nrNXjaJIBSwdDdPLyKn0I0+kpWTq1lKLT6rOPLiy9L/N29K7FdnLC6NcjXWfML2wxdBWpisxFivf7xW4tdWOoI6a29Jc4eqWUEqVJ6Hfe34zpq9iq+JqOUCplXvcy4JYjMoCgdfM2tfrtJpwamnHzEq0XBqplWxf3czeGxgCLSDtRpgFqrU7mrWqXv47aX9TJNLEDloyPUrYepUFGtSxBzMjNazA39QdP+urCYM37lNWrJmp4jC1yA1/vU2I8rfLzvr3EZAn8RTXDUKTc1aSsGqVag8I031tv/wBdiO61pnFqune9Lg3/AMNMU4o1sM5zfwtU00PXllQ6g+1yPa0Tv+HvCKlKhUq1hlq4moazL9xSAqIfWwv84kS5KlwaqUGOxh5xYZgadwMqqdNbl8xGmhsB6a6iX8ruJ4Huu9Msrka5TbNb087C1xY7eUrkm1g9Il4OsXQMRY6g22uDY2PlcTukXhlVWpIVAAsBYdLaWkqeiCt7RU1OGq5iAFUtc9Mve/SeNcToFarX1zEsCetzc6+89L+JPEeXg8g3rOqfLxn65bfOYfD8KxFakEFB9LWd8qi1/J7G3tec/VSjJ7X0z/R2dAnSj4jeG7enmUV5Lp4Lul3OVRvbU38vL8ZLxXZHE0hmakKq37wR10Xz1sdN9jtLfDcJzrTIOQoQ2R0vbqugI9/7WM5c5bTXX1cr2pszuK4ayKr5WyNYBmABuRcXUHY2PQdJEJmk47Wzp3sQpUkgZQbFl2UKLk6/a2FjMyb32kxysmjS1ZThk5qxBBGhBBB8iNRNFhapdA40LbjoSO6fbbf8JnCIxfbhcP3GoHRQVysMpXUX11FiNRvqD1kSpyqYirsq1ySSkWtSjSrE5TkqXII2ub2Pvtvr8p0f4NUys3dOX7OoY+Z1GW9ugJvrMfW43i8S3Op01Wm2gCtS6aXJcglulyBsJN4UMZXfl1QVV7KXDC9iVuBZyL7bi2g8pf4EorMkZKeo24g36o1/CeLhVyVNPIn9ZPGIo010ewGwzt76XMzOOw2VyrZTa3hOZQLAgBiAdAbfIyKcOv3RPUZo1vT77TiWHEuLB3Ug3CEEBghB1BIsRsbSLxDGLUcnKgB00sBYaeADT6mcKHDjUYLTpl2OyqCT9B09ZseC/Ch3s2JPKX7iHM/zbwr8ry+m5SxEyV9PQhJVKnK7vPp1/gy5oAGmaYLM3hC6kmw0AGpm4wPDScv8TfDAi93G/pm8IPoTf0mh7LcIpUWqLTQAIcik6tYEjxHXpNEVE0x01s3MdbWOWEvUz+Fq4ajpQAr1OgSzsT6tsg9dBLTheDKKxexqVGL1CNrkABR6KoA+UlrTA2AHtOU0RjYwyk3yU3HOyGFxmteirNsHF1e3QcxSDb0vI3CPh/gsM4enQBcG4aozVCp81zk5T6iaKJZd8HiyEREgkQYiAU9Fv4esUOlOpqp6A+X79JcSPjsGKiFW+R6g+YkXhXMRWFa9hYgkg6AWOx9JBJme0LGu4qBnTlZhTya3UkBiRv3so2sQNOpB7OH8ZS1u8MuhUoxPuDe5HqRfzsbiZd+29NKdSowORSz6LtTL2QaEk2DKNv7yNw34hYXGhlSlUqEMFyOinNe9iN+7oTtcAG4nzzlVk5SaurnSdLa1B4ZvuerlqedSw7wylSQL6NboQ1vw85jeJ9qWpVXpJS/yzlbPoL2DEU7HwC9gT7W0uajtRUTBGjVwwWli8wsqk5LNoUdD9ggXIAGikixAIsauPw+PIN1w+MVbtTYgrVAuBkbZvQ7geIW29KKqRvYthGMJbpXcSlxfEGq+JVRVLZAuvdOwOgtYAKAOi+s4UKBdgo3MlY7hbUlzOmS72SxzArYncsSDtbbc6aaSezijOfO2kiNm8HVjOMaN4Il0OzqAd4kn0ma7b9l8+GqPTv8Ayrt6lQO+vtb8hNriibaZra3y73tpp5f8esjMv8sqXIuGFmVRuD5qJohiSt0OfUlKacW2ePcG4Y+IATOVpUzdgD9o690eZse90m34dw4DKlJQLbAdPUne/wCJ/Om+HXBufzhR71VTR5ak2Bpvm6k7rlvr0nrvZnsVyqzLXYM2RXshNtWZbZjqbZd9PFLqkZVJ7Vx/VzxTrwpUr3+L39jPUOzBrM1izOTdsoG51bYAAZr/AElngvh6EqqMUzBHsEyWsW+47/ZJ6W387zathuRWQ0k7lS1OoqjQWuVqHyA1Bv5iSeMUQ1CoDp3Cb+RAzBh6ggH5S2GmilnlGWWuqcRdkfeG8HpYdctGmqDrYan1Zjqx9TJNWplUk7AEzhhKhZFY7lVJ9yAZWcQxZctSDLTB0BYMQxBFxmBsuuljqbGbMRRhbcndnb2fT+WWO7sT+/neWkjcNI5SWFrCxHqNDr7gyTPRDEREECIiAIiIAiIgEXH48UlBIJJOVFXVmY7Ko+R9gCZTcdqYjkOWanTDjJkUFm72n+ZcC9r7LLAjNjNf/HSBUersQx97IB8zKXtvjdadJbdWNz7qP1+sz1pWg2y6kvjR59X4SURlpsRzA1MutgQGUhAptocxVrjyX1lT8PMY9DDnE4k1qrVTloq1QsFUA94Bz3SSG18gLb66nimI5dFiQOgF23ZmCr01OZpmqPAK9B6/Nq3oNU7q3LCmWJqhFGneCsNVOXe85sklBxl1OlL46sd2TjXpvWxC1WZmdczKAxCqSCGfewspAudgBO0cGOIrKxbmKlibg2JBzeJu8Rpptrc2Ok66tXTKui+XVrdXPU+mw/E6jgNMCkD56meYXN1aKUbWtf3n9EduCl1F6rNa4W+wsSO6uyj2AlbUD4WoCRcegJuJseF8ErO5CpambMHbQA7FbbnYWsLS2x3Z6jSFJqv8w8xQQw7pBuD3fTQ6+UujQbV0jJ/yo01tbv298GbwGL5yhlV8p+1kfL9QDL7CcA5vdAfIfHUdSgt1WmjWYk7ZiAB6zW4aorKCnh6aW09p2zbHTpcnOnqpSwsGD7I/Dr+Ad2wwFMvZWao3MJClrFUt3QQ3mOmk1XEsO4ZK1IZnQFWS4GdDYlQToGBAIv6jrLKJaqaStczuV3crU7Q0CO9VWmeq1e4w91axnRiMT/Ffy6V+Uf8ANq2IUr1SnfxFtrjQC/WW7UwdwD7yNjeIJSHeOvRRv/xJs+rI+R2YnELTUs2gH7AErcBhXqB3Zyi1DfKAp9L94G2gH5z7Qwb1mD1hZR4U/vLcCehwcaNIKoUbAWH/AH1nOIkkCIiAIiIAiIgCIiAVvEsO4dK1IZmQFWTbPTNiQD94EAj5jrMbxXiaV6rPcWvYBrXFtNQdjNpx/iPIw1Wr1RCR/q2UfUieFJQ2ABJOml7k+w1JmDVTUWl55OpoNPKonJdMFt2qxVPkstPKai96n/S4BysFvvKij2krYihT/iGNwBcMEW7kWzWHU3/HaangvwyrVrNUAoIfvAlyPRL6fP6TfcC7EYXC2anTDVP/AGVO8/yOy/ICeI0XVWV6sunWpUJXT3PseecD7DYnE2YryUP2qoIJH9NPc/Owm24f2fXA5SQ1enbvMVu1NvvZFGqW02JFus1kTTDTRhlcmGvralbDwuxXjj+Htfn0rf61v7Zb3v6SI9A4tgSGSkl8mYEM7nTPlOoUAkC+97+Ut+Qt75RfzsL/AFnZLrN8mS/kVJ4Q6G9CoR/S2oj/ABCunjo5vVP7C8tonsXKsceHWlUHynw8bY+Ci59xb9DLWIBUkYmp92kPqf39J34PhCIbm7t95v0EnxAuIiIIEREAREQBERAEREAREQCn7T8DOLpClnKLmDPYAswAJCAnRe9lN7HbaceAdnaWG/y6SqSPGdah92Ov5e0uolfhx3bupb4s9my+BaIiWFQiIgCIiAIiIAiIgCIiAIiIAiIgCIiAIiIAiIgCIiAIiIAiIgCIiAIiIAiIgCIiAIiIAiIgCIiAIiIAiIgCIiAIiIAiIgCIiAIiIAiIgCIiAIiIAiIgCIiAIiIAiIgCIiAIiIB//9k=">
            <a:hlinkClick r:id="rId4"/>
          </p:cNvPr>
          <p:cNvSpPr>
            <a:spLocks noChangeAspect="1" noChangeArrowheads="1"/>
          </p:cNvSpPr>
          <p:nvPr/>
        </p:nvSpPr>
        <p:spPr bwMode="auto">
          <a:xfrm>
            <a:off x="155575" y="-1951038"/>
            <a:ext cx="32099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hQSERUUEhMWFBUVGBcWFBYUFxQaFxgXHBkXFBgVFRIYHCYgGBkjGhUXIS8hIycpLC4sGR4xNTAqNicrLCkBCQoKDgwOGg8PGjQlHyQsLCwqLyksLCovMiksKTQsKSwqLC0sLywqLCwsLSwsLC0sLCwsKSwsLC8sLCwsLDQsKf/AABEIAP0AxwMBIgACEQEDEQH/xAAcAAEAAwADAQEAAAAAAAAAAAAABAUGAgMHAQj/xAA8EAACAQIEAwYDBgQGAwEAAAABAgADEQQSITEFE0EGIjJRYXEHgZFCUqGxwfAUI2LRFTNyguHxQ1OiFv/EABoBAQADAQEBAAAAAAAAAAAAAAABAwQFAgb/xAAvEQACAQMDAgQGAgIDAAAAAAAAAQIDESEEEjFBYRNRgfAicZGhwdGx4QUyFCMz/9oADAMBAAIRAxEAPwD3GIiAIiIAiIgCIiAIiIAiIgCIiAIiIAiIgCIiAIiIAiIgCIiAIiIAiIgCIiAIiIAiIgCIiAIiIAiIgCIiAIiIAiIgCIiAIiIAiIgCIiAIiIAiIgCIiAIiIAiIgCIiAIiIAiIgCIiAIiIAiIgCIiAIiIAicKtZVF2IUeZIA+plHxzjxFO2GOaoSBmFgqjq2ZgQfYA6ny1lc6kKavJ2PSi5cF3WrqilmYKqi7MSAABuSTsJlm+KOAFVaZqnv2y1Mjco32PMtYDpfaeT/ETi3EKlsPi6hajcMFpBFWprZS5ABchvsWGtjY6SfwfsVW5CI7U+Qtz/AA9RHfXMWNwGuGuToCN9R0Gerq4RipJ4ZZGk27WPdEcEAggg6gjYjzBnKUHYbhAw2DSmCxXVkDG5VWNwg8lHQX0BtL+aovckypqzERE9ECIiAIiIAiIgCIiAIiIAiIgCIiAJme1vaKrgjTqCmKtBjlcahkbdSG1FiLjUbga6zTSHxjhi4ig9J9nFr9Qdww9QbH5TzNNrHJZScVJOSuupUcH7fYSvYZ+U5+xV7uvkH8JPsZoHqWBO9hfT6z8/43BNSd6VQWZGKsPUdR6HcehEn8J7S4nDW5VVgo+w3eT2yHb5WmKOqaxJHVqf41PNN/X9l5xTjQLcyu+rXK3uQOuVANgB5b+skcI7W0cVnCE07aA1GpKzH+hC2Y2/0yow2PFcMrKqncAXyjbw3uRY9PbedtXDgKlNKmWo9RVYHWqE3dyGIK3UZFABOZ10E5HhqTanl+d/vx9imalTduDRYApVcZmXNTY03Yp4SQGBsdVuCh32a+00g7Nai9S637wy2JHkGvoDMnjMGwUVMO5WoBZqD0anJqJ0VqirmWp/WMwF7ZW3nbh+K1HsxZ1Yi1JGc3DKBtkuri199TfWaKUKVP8A9I36rN7dnb9FMpSl/qz0ClSCgBQABoANgJznFDoLzlO8YhETgay+Y+ogHOVXEe09Cg2So/e6gAm3udvlvJ9fEAIzAjuqTv5C+s8sqYSrVDMmrixJJ8RN76Hc3H4zJqdR4KXfzLacN56Lw/tJRr1DTpsSQLi4IzdTlv1Glx6y0mF7NcLWnXo90M4zlqtgNw1wB16aDyHrNViOMqptldj6AT1pq3jQ3dyKkNrsWESqXtCn2ldfcTmONrcXVgrWIY22OzFb3APqPXaaLo8WZZRESSBERAEREAREQBERAPPPiV2cLPTr092Ip1PexKN9AQf9vlM/R7NpbvEkz07i1EPVoq/gYVV/3lRlt65c8xWPwpRmRr6aG25HUi53Ita+m852ohtblY6un1EnDZfgo8Bw5kr0mQ93maX3tYi/tbNb3vKviLMeIYp6eZTnooCrWJZKe62N7Bi97aAi5200+FBFRDdrU1Zm0NjYAWOlrWYn3AmY4wqjEVDTckMFzAEZQ1ruARvdtTqddOkwuyqu3l+TVTTnNX6GgwHbHENlou5ri931Ckr90VVF2HrbXbXeafhGMBqMObyMwDBVVMtxcWu4PTrpfXaYHs045jedtJoXGoI6flNMJSw3kqr0YOTSVvf0N/Rxbo6pVysH0p1FFgTvldbmzW2INj6SwJnmmI4g1OmxViACrAdMykMpt7gSTwz4n3XJiqdrixqUtvc0ybj5EzXHUxWJYMb0VR3cMllxfipqOL35OygGwJ+9UFxcHoL212vJODKFbgC3nlAHyOUD85SDH0XSxZWU/MEdCRuPY2Mp8DwDCI3NoVXVcxRqdOtUNFnvYoaYPiBPhv7ichah1G/Ev6K6JdPbwa1qdNkcgWIJWpfQjYsCB/SdtiLb3nXhOHM9+WgOQlbrlCgjRgpJ+o6bHWccFxBFylyyBslP+aw1JzZBqAcxswsb3010nX2fxNbAUjQdA9JXc0apqalGJqBHJHjFyLsddNesuVKnVa3vHSx43Sjwi94HwQ0yXqXLXOUEg2vudOupHoLesu7Trw9cOqspuGAIPoZ2TsUqcacVGPBllJyd2cKlMMCCLg6Smbg1QkjONVKZjvl7v2QN+6NcxAubDWXkT20nyQnYqcFxNlflVtG6N0P785bSDxfBCpTOl2Gq239pGpcXFHD8zEsECnLdrg6badWP4wH5lvExT/EoA5hharUf/YCL++S1vXxae+k1nDeIJXpJVpm6VFDKfQ6iE0zxGalwSYiJJ6EREAREQCJxOgrUznJWxBVhurDZl9Zk+1i1KdPn1UDBAA1SnfvAkBWakRddT0JGs0VT+fWy/wDjpb/1P5fL+8sMThlqIyOLqwKsPMEWIlc4KSLac9kkzwzG9p3LA01K2v4he4OhBXqCP2JC4YwLgFbAbDzPl+/KS+NcIbDV3ot9g90/eQ6q3zG/reRaD5WB8iP+Zy7pSyj6JUrQbg+UfDijSqkoDofX5iXlDtQhHeRgfYyHV4U71DlGh1zHQevvONbB0kGtXM3ku36z20/Iq+CdrvPZfydmL4s1fuKpA/EzsTgFQjoPSSezdEZS/W9hLXFYrKDlBLWFgATa5ygn0vf6GVbd2WevF8P4YcfyYri2HPKxFN6YcctjZs1jUpjmqLqQdAG2PWXHw44iVwf83l4agXJpUxnVXawJqXqM2ndFhfcE+Um8VxFKlSXmZh3kUEo3eZmGl7a3uZVYHH1jRejjaWRKdkw7U1yOVW6owzaMCB6bdLiRUTUHFcPv9fmY5/8AZWTlz1LbD4iliMbTrVaz06WGXmJTKrriGJTNm1UBUVAM2ty1us1WFU1SyqrOcyuWp8u3pZmKruLEqCDaYbhScyqARZV1Cjb3Pm1tz+k01PGPRYPTJH2Ta23sdNJ7hK8UpcIivplGT2fc2nDsaiZaTI9Jj4RUt3zubOpKk9bXv6S1mR//AEIqoaddLqftJoQejAHYje4Mt+AcdSsiqaimqotUUEBrjTNk3ANr/OdGnUj/AKo51SjOOWi3iZ3tV2vp4QBfFUOuUDNlX77LcXF7AC43nmnGu3mVm5uJqkjWylxZSdDkp2G3pLXKxknUUeFc9tmP7W3eoFdiqU7OnkWIKh2+9YkgKdL9DpM3wtnqUVrDE1VDqrL33sAwVlzXbU2YeW9pFwnaKnUSoK9bmvSqGhVDEszEMTT5aalmuwFlGpv10nhyuimdXdGyRanEMik5w+RRnLWXQFgSbDQ932m84PgBRoogAFgSQu2ZiXYj3ZiZ53xTAVcHQSuKZqKHRStU6qGYEVBSNr5WCEhtev2dck3bbiuIqhqOJZbMTbLTFNU/rXLdtreZN9uiOOSadoZZ79EzPZXjRrU1dsPUFRjlqVBlKFgbXW9QsqdcvS9teumlppTuriIiCRI/EMTy6bN1A099hJEreLd5qVP7zXPsuv6wSjv4XheXTUHc6t7nUyXEQQYn4l8B5lIYhR3qWj+tM9f9p19i0wGBwKkGpU0QdPvHy9p7VxTEKlF2cArlNwftX0y/OeOcdpsjJTK5VCKyDoQRow/L6zBqYKL8T3c7OhqzqR8FfXt27nHH4g1aXd7oB1UeXr+EqRTkvCV8ra7HQ/3jFYXKdPCdj+kxyk5LcdSnCNN7OnQsOz+KC3Qm19jLyphgxBuQdNjvY3FxsRfzmMI9be07VxdQCwqtb5f2iM8ZK6umbleJ3du0ISnU5hbkNzOSBpUYaoXYHZTrtted+N7SJiaQKJlzlXYlg2oFsq2G0rafD6lUkhmbzJIsPQkn8pzrcCemhYsAFBJsT+Vonsna/K4M8YQpVLyefySeFYrl1ATsdDNYjAi41EwP8MfvtJWGxNRPDUb8JEWl1NNWjKUtyRscRiAikkzH1qmZ83W9weo8iD0M+VKzMbsxb3tOJE8TlctoUXDMuSxoVTVUlzna5BL3YnyuTqe7YTI9tHZuUlRUugco66My7MCdrBgh1ud9TcmaDB1ytQDSzaGwtr9kk9TuPnK/tqlOyNUViQr5MpsbjKd9re99tjOnSnhPk+Nq0XHVuLxe7y/maLs1gR/h+Dpd7mFFqUgdnapcqNei5welgLbXk5OxbcOBq1alFuac7qczOrDvXViv8yzEsWCixOgmM7O/EwUUpUquGHdppSzirluqALc03Ftl1N+gm0wvbCnzRUzVUOQhDfPdb3yqNcoNr+R0vtLW1HkpjTk74b+X6JvEcXzzSLDnKisKZNyTnCZQQASxOq9DY63vOw/DcU1bkvZFKGpTNPM691WblsrC+XcC19wL6TTdkOKYZqNOnTqIXUHu+FxcliAG1Op3GhmktPcbSV73LXQcXaos9ys7P8MFCkER+ZS8SMfGc3eJZxo9ybg2HzlpMvxrt/Qw9Q0UWpiKq+KnQUNl9HYkAH0kbCfEyiXC4ijWwuY2Vqyjlk+RdSbfOW7We7o2MT4rX1ESCT7K2trikHkhP10llK2ppi19aZH4kwSiyiIggoeNOy1M108NkFQAqdDcKSQA17X11B62tMd2/CinQBHfzVCuhFqWlxlOoBc3AOwmy7WaLSfotVSfoT+k887fcR5uNcA92kBTHy1b/wCmI+Uxav4YPudP/HQcqyfld/j8mdM0XZmquVgbZr6Zjay/0/OZ2fbTmRltO/Vp+JHaWfHcOBULILrYXI2zdT7Ssb9/9Tuw+KKbajyP70nfam/9B/D+35T1ZSyjynKnHa+PNHyjxBQoyhsim5Nt23sxG7E/ZHoJdcNwjV1LsQi3uFOpsNi1j0tfyv6CZ98MbhQbljYWJ3Oms0GN4nX5ZVLBlsGdBcsANgDqDqDp7CVVH0WGcmpQ2SV5Xv7yZjTpqOh8x0P0n2fF/f8A3Ps9HdjwWHDeEmpqdFk/FcDpohYsRb8fSWeAQCmoHlK6hUqVaxzKMlMnL0XNpbXXMR+7ddEKascarqZ3Vm7vi3HrYz2IptTq0qb5lLnMN8py2JViOtiTY/dkbj+C53LDt3QS7C24OigeQNifPWanjAJZLqCRmYWJ9FsSR5O0zWJpnOS2+oB3FgWAABOut9T1/DSm4wvwcrZGprdrzZcebt7b9cdDpw9JVAVFCjyH5nr+p/GXOA4PmYBzlupI9Rfb5ayBw9Aaqg+ev56nrNXjaJIBSwdDdPLyKn0I0+kpWTq1lKLT6rOPLiy9L/N29K7FdnLC6NcjXWfML2wxdBWpisxFivf7xW4tdWOoI6a29Jc4eqWUEqVJ6Hfe34zpq9iq+JqOUCplXvcy4JYjMoCgdfM2tfrtJpwamnHzEq0XBqplWxf3czeGxgCLSDtRpgFqrU7mrWqXv47aX9TJNLEDloyPUrYepUFGtSxBzMjNazA39QdP+urCYM37lNWrJmp4jC1yA1/vU2I8rfLzvr3EZAn8RTXDUKTc1aSsGqVag8I031tv/wBdiO61pnFqune9Lg3/AMNMU4o1sM5zfwtU00PXllQ6g+1yPa0Tv+HvCKlKhUq1hlq4moazL9xSAqIfWwv84kS5KlwaqUGOxh5xYZgadwMqqdNbl8xGmhsB6a6iX8ruJ4Huu9Msrka5TbNb087C1xY7eUrkm1g9Il4OsXQMRY6g22uDY2PlcTukXhlVWpIVAAsBYdLaWkqeiCt7RU1OGq5iAFUtc9Mve/SeNcToFarX1zEsCetzc6+89L+JPEeXg8g3rOqfLxn65bfOYfD8KxFakEFB9LWd8qi1/J7G3tec/VSjJ7X0z/R2dAnSj4jeG7enmUV5Lp4Lul3OVRvbU38vL8ZLxXZHE0hmakKq37wR10Xz1sdN9jtLfDcJzrTIOQoQ2R0vbqugI9/7WM5c5bTXX1cr2pszuK4ayKr5WyNYBmABuRcXUHY2PQdJEJmk47Wzp3sQpUkgZQbFl2UKLk6/a2FjMyb32kxysmjS1ZThk5qxBBGhBBB8iNRNFhapdA40LbjoSO6fbbf8JnCIxfbhcP3GoHRQVysMpXUX11FiNRvqD1kSpyqYirsq1ySSkWtSjSrE5TkqXII2ub2Pvtvr8p0f4NUys3dOX7OoY+Z1GW9ugJvrMfW43i8S3Op01Wm2gCtS6aXJcglulyBsJN4UMZXfl1QVV7KXDC9iVuBZyL7bi2g8pf4EorMkZKeo24g36o1/CeLhVyVNPIn9ZPGIo010ewGwzt76XMzOOw2VyrZTa3hOZQLAgBiAdAbfIyKcOv3RPUZo1vT77TiWHEuLB3Ug3CEEBghB1BIsRsbSLxDGLUcnKgB00sBYaeADT6mcKHDjUYLTpl2OyqCT9B09ZseC/Ch3s2JPKX7iHM/zbwr8ry+m5SxEyV9PQhJVKnK7vPp1/gy5oAGmaYLM3hC6kmw0AGpm4wPDScv8TfDAi93G/pm8IPoTf0mh7LcIpUWqLTQAIcik6tYEjxHXpNEVE0x01s3MdbWOWEvUz+Fq4ajpQAr1OgSzsT6tsg9dBLTheDKKxexqVGL1CNrkABR6KoA+UlrTA2AHtOU0RjYwyk3yU3HOyGFxmteirNsHF1e3QcxSDb0vI3CPh/gsM4enQBcG4aozVCp81zk5T6iaKJZd8HiyEREgkQYiAU9Fv4esUOlOpqp6A+X79JcSPjsGKiFW+R6g+YkXhXMRWFa9hYgkg6AWOx9JBJme0LGu4qBnTlZhTya3UkBiRv3so2sQNOpB7OH8ZS1u8MuhUoxPuDe5HqRfzsbiZd+29NKdSowORSz6LtTL2QaEk2DKNv7yNw34hYXGhlSlUqEMFyOinNe9iN+7oTtcAG4nzzlVk5SaurnSdLa1B4ZvuerlqedSw7wylSQL6NboQ1vw85jeJ9qWpVXpJS/yzlbPoL2DEU7HwC9gT7W0uajtRUTBGjVwwWli8wsqk5LNoUdD9ggXIAGikixAIsauPw+PIN1w+MVbtTYgrVAuBkbZvQ7geIW29KKqRvYthGMJbpXcSlxfEGq+JVRVLZAuvdOwOgtYAKAOi+s4UKBdgo3MlY7hbUlzOmS72SxzArYncsSDtbbc6aaSezijOfO2kiNm8HVjOMaN4Il0OzqAd4kn0ma7b9l8+GqPTv8Ayrt6lQO+vtb8hNriibaZra3y73tpp5f8esjMv8sqXIuGFmVRuD5qJohiSt0OfUlKacW2ePcG4Y+IATOVpUzdgD9o690eZse90m34dw4DKlJQLbAdPUne/wCJ/Om+HXBufzhR71VTR5ak2Bpvm6k7rlvr0nrvZnsVyqzLXYM2RXshNtWZbZjqbZd9PFLqkZVJ7Vx/VzxTrwpUr3+L39jPUOzBrM1izOTdsoG51bYAAZr/AElngvh6EqqMUzBHsEyWsW+47/ZJ6W387zathuRWQ0k7lS1OoqjQWuVqHyA1Bv5iSeMUQ1CoDp3Cb+RAzBh6ggH5S2GmilnlGWWuqcRdkfeG8HpYdctGmqDrYan1Zjqx9TJNWplUk7AEzhhKhZFY7lVJ9yAZWcQxZctSDLTB0BYMQxBFxmBsuuljqbGbMRRhbcndnb2fT+WWO7sT+/neWkjcNI5SWFrCxHqNDr7gyTPRDEREECIiAIiIAiIgEXH48UlBIJJOVFXVmY7Ko+R9gCZTcdqYjkOWanTDjJkUFm72n+ZcC9r7LLAjNjNf/HSBUersQx97IB8zKXtvjdadJbdWNz7qP1+sz1pWg2y6kvjR59X4SURlpsRzA1MutgQGUhAptocxVrjyX1lT8PMY9DDnE4k1qrVTloq1QsFUA94Bz3SSG18gLb66nimI5dFiQOgF23ZmCr01OZpmqPAK9B6/Nq3oNU7q3LCmWJqhFGneCsNVOXe85sklBxl1OlL46sd2TjXpvWxC1WZmdczKAxCqSCGfewspAudgBO0cGOIrKxbmKlibg2JBzeJu8Rpptrc2Ok66tXTKui+XVrdXPU+mw/E6jgNMCkD56meYXN1aKUbWtf3n9EduCl1F6rNa4W+wsSO6uyj2AlbUD4WoCRcegJuJseF8ErO5CpambMHbQA7FbbnYWsLS2x3Z6jSFJqv8w8xQQw7pBuD3fTQ6+UujQbV0jJ/yo01tbv298GbwGL5yhlV8p+1kfL9QDL7CcA5vdAfIfHUdSgt1WmjWYk7ZiAB6zW4aorKCnh6aW09p2zbHTpcnOnqpSwsGD7I/Dr+Ad2wwFMvZWao3MJClrFUt3QQ3mOmk1XEsO4ZK1IZnQFWS4GdDYlQToGBAIv6jrLKJaqaStczuV3crU7Q0CO9VWmeq1e4w91axnRiMT/Ffy6V+Uf8ANq2IUr1SnfxFtrjQC/WW7UwdwD7yNjeIJSHeOvRRv/xJs+rI+R2YnELTUs2gH7AErcBhXqB3Zyi1DfKAp9L94G2gH5z7Qwb1mD1hZR4U/vLcCehwcaNIKoUbAWH/AH1nOIkkCIiAIiIAiIgCIiAVvEsO4dK1IZmQFWTbPTNiQD94EAj5jrMbxXiaV6rPcWvYBrXFtNQdjNpx/iPIw1Wr1RCR/q2UfUieFJQ2ABJOml7k+w1JmDVTUWl55OpoNPKonJdMFt2qxVPkstPKai96n/S4BysFvvKij2krYihT/iGNwBcMEW7kWzWHU3/HaangvwyrVrNUAoIfvAlyPRL6fP6TfcC7EYXC2anTDVP/AGVO8/yOy/ICeI0XVWV6sunWpUJXT3PseecD7DYnE2YryUP2qoIJH9NPc/Owm24f2fXA5SQ1enbvMVu1NvvZFGqW02JFus1kTTDTRhlcmGvralbDwuxXjj+Htfn0rf61v7Zb3v6SI9A4tgSGSkl8mYEM7nTPlOoUAkC+97+Ut+Qt75RfzsL/AFnZLrN8mS/kVJ4Q6G9CoR/S2oj/ABCunjo5vVP7C8tonsXKsceHWlUHynw8bY+Ci59xb9DLWIBUkYmp92kPqf39J34PhCIbm7t95v0EnxAuIiIIEREAREQBERAEREAREQCn7T8DOLpClnKLmDPYAswAJCAnRe9lN7HbaceAdnaWG/y6SqSPGdah92Ov5e0uolfhx3bupb4s9my+BaIiWFQiIgCIiAIiIAiIgCIiAIiIAiIgCIiAIiIAiIgCIiAIiIAiIgCIiAIiIAiIgCIiAIiIAiIgCIiAIiIAiIgCIiAIiIAiIgCIiAIiIAiIgCIiAIiIAiIgCIiAIiIAiIgCIiAIiIB//9k=">
            <a:hlinkClick r:id="rId4"/>
          </p:cNvPr>
          <p:cNvSpPr>
            <a:spLocks noChangeAspect="1" noChangeArrowheads="1"/>
          </p:cNvSpPr>
          <p:nvPr/>
        </p:nvSpPr>
        <p:spPr bwMode="auto">
          <a:xfrm>
            <a:off x="307975" y="-1798638"/>
            <a:ext cx="32099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92" y="1521876"/>
            <a:ext cx="2927123" cy="372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Flecha curvada hacia la izquierda"/>
          <p:cNvSpPr/>
          <p:nvPr/>
        </p:nvSpPr>
        <p:spPr>
          <a:xfrm>
            <a:off x="2670629" y="1930400"/>
            <a:ext cx="1349828" cy="3222171"/>
          </a:xfrm>
          <a:prstGeom prst="curvedLef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9" name="8 Flecha curvada hacia la izquierda"/>
          <p:cNvSpPr/>
          <p:nvPr/>
        </p:nvSpPr>
        <p:spPr>
          <a:xfrm rot="10800000">
            <a:off x="243360" y="1829555"/>
            <a:ext cx="1349828" cy="3222171"/>
          </a:xfrm>
          <a:prstGeom prst="curvedLef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
        <p:nvSpPr>
          <p:cNvPr id="7" name="6 CuadroTexto"/>
          <p:cNvSpPr txBox="1"/>
          <p:nvPr/>
        </p:nvSpPr>
        <p:spPr>
          <a:xfrm rot="19999783">
            <a:off x="622344" y="3151752"/>
            <a:ext cx="2952171" cy="461665"/>
          </a:xfrm>
          <a:prstGeom prst="rect">
            <a:avLst/>
          </a:prstGeom>
          <a:noFill/>
        </p:spPr>
        <p:txBody>
          <a:bodyPr wrap="square" rtlCol="0">
            <a:spAutoFit/>
          </a:bodyPr>
          <a:lstStyle/>
          <a:p>
            <a:r>
              <a:rPr lang="es-ES_tradnl" sz="2400" b="1" i="1" dirty="0" smtClean="0"/>
              <a:t>Gestión del conflicto</a:t>
            </a:r>
            <a:endParaRPr lang="es-ES" sz="2400" b="1" i="1" dirty="0"/>
          </a:p>
        </p:txBody>
      </p:sp>
      <p:sp>
        <p:nvSpPr>
          <p:cNvPr id="11" name="10 CuadroTexto"/>
          <p:cNvSpPr txBox="1"/>
          <p:nvPr/>
        </p:nvSpPr>
        <p:spPr>
          <a:xfrm>
            <a:off x="253793" y="5418961"/>
            <a:ext cx="2303897" cy="646331"/>
          </a:xfrm>
          <a:prstGeom prst="rect">
            <a:avLst/>
          </a:prstGeom>
          <a:noFill/>
        </p:spPr>
        <p:txBody>
          <a:bodyPr wrap="square" rtlCol="0">
            <a:spAutoFit/>
          </a:bodyPr>
          <a:lstStyle/>
          <a:p>
            <a:r>
              <a:rPr lang="es-ES_tradnl" i="1" dirty="0" smtClean="0"/>
              <a:t>Pensamiento estratégico</a:t>
            </a:r>
          </a:p>
        </p:txBody>
      </p:sp>
      <p:sp>
        <p:nvSpPr>
          <p:cNvPr id="12" name="11 CuadroTexto"/>
          <p:cNvSpPr txBox="1"/>
          <p:nvPr/>
        </p:nvSpPr>
        <p:spPr>
          <a:xfrm>
            <a:off x="2193594" y="5416835"/>
            <a:ext cx="2303897" cy="646331"/>
          </a:xfrm>
          <a:prstGeom prst="rect">
            <a:avLst/>
          </a:prstGeom>
          <a:noFill/>
        </p:spPr>
        <p:txBody>
          <a:bodyPr wrap="square" rtlCol="0">
            <a:spAutoFit/>
          </a:bodyPr>
          <a:lstStyle/>
          <a:p>
            <a:r>
              <a:rPr lang="es-ES_tradnl" i="1" dirty="0" smtClean="0"/>
              <a:t>Gestión del aprendizaje</a:t>
            </a:r>
          </a:p>
        </p:txBody>
      </p:sp>
      <p:sp>
        <p:nvSpPr>
          <p:cNvPr id="13" name="12 CuadroTexto"/>
          <p:cNvSpPr txBox="1"/>
          <p:nvPr/>
        </p:nvSpPr>
        <p:spPr>
          <a:xfrm>
            <a:off x="918274" y="1444641"/>
            <a:ext cx="2303897" cy="369332"/>
          </a:xfrm>
          <a:prstGeom prst="rect">
            <a:avLst/>
          </a:prstGeom>
          <a:noFill/>
        </p:spPr>
        <p:txBody>
          <a:bodyPr wrap="square" rtlCol="0">
            <a:spAutoFit/>
          </a:bodyPr>
          <a:lstStyle/>
          <a:p>
            <a:r>
              <a:rPr lang="es-ES_tradnl" i="1" dirty="0" smtClean="0"/>
              <a:t>Relación con personas</a:t>
            </a:r>
          </a:p>
        </p:txBody>
      </p:sp>
      <p:sp>
        <p:nvSpPr>
          <p:cNvPr id="14" name="1 Marcador de número de diapositiva"/>
          <p:cNvSpPr txBox="1">
            <a:spLocks/>
          </p:cNvSpPr>
          <p:nvPr/>
        </p:nvSpPr>
        <p:spPr>
          <a:xfrm>
            <a:off x="8850624"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Rectángulo"/>
          <p:cNvSpPr/>
          <p:nvPr/>
        </p:nvSpPr>
        <p:spPr>
          <a:xfrm>
            <a:off x="2373086" y="314154"/>
            <a:ext cx="4572000" cy="461665"/>
          </a:xfrm>
          <a:prstGeom prst="rect">
            <a:avLst/>
          </a:prstGeom>
        </p:spPr>
        <p:txBody>
          <a:bodyPr>
            <a:spAutoFit/>
          </a:bodyPr>
          <a:lstStyle/>
          <a:p>
            <a:r>
              <a:rPr lang="es-ES_tradnl" sz="2400" b="1" dirty="0" smtClean="0">
                <a:solidFill>
                  <a:schemeClr val="accent1">
                    <a:lumMod val="75000"/>
                  </a:schemeClr>
                </a:solidFill>
              </a:rPr>
              <a:t>CONCLUSIONES</a:t>
            </a:r>
            <a:endParaRPr lang="es-ES" sz="2400" b="1" dirty="0">
              <a:solidFill>
                <a:schemeClr val="accent1">
                  <a:lumMod val="75000"/>
                </a:schemeClr>
              </a:solidFill>
            </a:endParaRPr>
          </a:p>
        </p:txBody>
      </p:sp>
      <p:sp>
        <p:nvSpPr>
          <p:cNvPr id="4" name="2 Marcador de contenido"/>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57200" marR="0" lvl="0" indent="-457200" algn="just" defTabSz="457200" rtl="0" eaLnBrk="0" fontAlgn="base" latinLnBrk="0" hangingPunct="0">
              <a:lnSpc>
                <a:spcPct val="100000"/>
              </a:lnSpc>
              <a:spcBef>
                <a:spcPct val="20000"/>
              </a:spcBef>
              <a:spcAft>
                <a:spcPct val="0"/>
              </a:spcAft>
              <a:buClrTx/>
              <a:buSzTx/>
              <a:buFont typeface="Arial" pitchFamily="34" charset="0"/>
              <a:buAutoNum type="arabicPeriod"/>
              <a:tabLst/>
              <a:defRPr/>
            </a:pPr>
            <a:r>
              <a:rPr lang="es-ES_tradnl" sz="2200" dirty="0" smtClean="0">
                <a:solidFill>
                  <a:schemeClr val="tx2"/>
                </a:solidFill>
              </a:rPr>
              <a:t>El principal reto para avanzar en el estadio de la innovación está en pasar de la lógica de la innovación como suceso a la </a:t>
            </a:r>
            <a:r>
              <a:rPr lang="es-ES_tradnl" sz="2200" b="1" i="1" dirty="0" smtClean="0">
                <a:solidFill>
                  <a:schemeClr val="tx2"/>
                </a:solidFill>
              </a:rPr>
              <a:t>innovación como proceso</a:t>
            </a:r>
            <a:r>
              <a:rPr lang="es-ES_tradnl" sz="2200" dirty="0" smtClean="0">
                <a:solidFill>
                  <a:schemeClr val="tx2"/>
                </a:solidFill>
              </a:rPr>
              <a:t>. </a:t>
            </a:r>
          </a:p>
          <a:p>
            <a:pPr marL="457200" marR="0" lvl="0" indent="-457200" algn="just" defTabSz="457200" rtl="0" eaLnBrk="0" fontAlgn="base" latinLnBrk="0" hangingPunct="0">
              <a:lnSpc>
                <a:spcPct val="100000"/>
              </a:lnSpc>
              <a:spcBef>
                <a:spcPct val="20000"/>
              </a:spcBef>
              <a:spcAft>
                <a:spcPct val="0"/>
              </a:spcAft>
              <a:buClrTx/>
              <a:buSzTx/>
              <a:buFont typeface="Arial" pitchFamily="34" charset="0"/>
              <a:buAutoNum type="arabicPeriod"/>
              <a:tabLst/>
              <a:defRPr/>
            </a:pPr>
            <a:endParaRPr lang="es-ES_tradnl" sz="2200" dirty="0" smtClean="0">
              <a:solidFill>
                <a:schemeClr val="tx2"/>
              </a:solidFill>
            </a:endParaRPr>
          </a:p>
          <a:p>
            <a:pPr marL="457200" marR="0" lvl="0" indent="-457200" algn="just" defTabSz="457200" rtl="0" eaLnBrk="0" fontAlgn="base" latinLnBrk="0" hangingPunct="0">
              <a:lnSpc>
                <a:spcPct val="100000"/>
              </a:lnSpc>
              <a:spcBef>
                <a:spcPct val="20000"/>
              </a:spcBef>
              <a:spcAft>
                <a:spcPct val="0"/>
              </a:spcAft>
              <a:buClrTx/>
              <a:buSzTx/>
              <a:buFont typeface="Arial" pitchFamily="34" charset="0"/>
              <a:buAutoNum type="arabicPeriod"/>
              <a:tabLst/>
              <a:defRPr/>
            </a:pPr>
            <a:r>
              <a:rPr lang="es-ES_tradnl" sz="2200" dirty="0" smtClean="0">
                <a:solidFill>
                  <a:schemeClr val="tx2"/>
                </a:solidFill>
              </a:rPr>
              <a:t>Este paso es muy complejo y requiere mucha </a:t>
            </a:r>
            <a:r>
              <a:rPr lang="es-ES_tradnl" sz="2200" b="1" i="1" dirty="0" smtClean="0">
                <a:solidFill>
                  <a:schemeClr val="tx2"/>
                </a:solidFill>
              </a:rPr>
              <a:t>perseverancia</a:t>
            </a:r>
            <a:r>
              <a:rPr lang="es-ES_tradnl" sz="2200" dirty="0" smtClean="0">
                <a:solidFill>
                  <a:schemeClr val="tx2"/>
                </a:solidFill>
              </a:rPr>
              <a:t>, dado que supone abordar un </a:t>
            </a:r>
            <a:r>
              <a:rPr lang="es-ES_tradnl" sz="2200" b="1" i="1" dirty="0" smtClean="0">
                <a:solidFill>
                  <a:schemeClr val="tx2"/>
                </a:solidFill>
              </a:rPr>
              <a:t>cambio cultural</a:t>
            </a:r>
            <a:r>
              <a:rPr lang="es-ES_tradnl" sz="2200" dirty="0" smtClean="0">
                <a:solidFill>
                  <a:schemeClr val="tx2"/>
                </a:solidFill>
              </a:rPr>
              <a:t>.</a:t>
            </a:r>
          </a:p>
          <a:p>
            <a:pPr marL="457200" marR="0" lvl="0" indent="-457200" algn="just" defTabSz="457200" rtl="0" eaLnBrk="0" fontAlgn="base" latinLnBrk="0" hangingPunct="0">
              <a:lnSpc>
                <a:spcPct val="100000"/>
              </a:lnSpc>
              <a:spcBef>
                <a:spcPct val="20000"/>
              </a:spcBef>
              <a:spcAft>
                <a:spcPct val="0"/>
              </a:spcAft>
              <a:buClrTx/>
              <a:buSzTx/>
              <a:buFont typeface="Arial" pitchFamily="34" charset="0"/>
              <a:buAutoNum type="arabicPeriod"/>
              <a:tabLst/>
              <a:defRPr/>
            </a:pPr>
            <a:endParaRPr lang="es-ES_tradnl" sz="2200" dirty="0" smtClean="0">
              <a:solidFill>
                <a:schemeClr val="tx2"/>
              </a:solidFill>
            </a:endParaRPr>
          </a:p>
          <a:p>
            <a:pPr marL="457200" marR="0" lvl="0" indent="-457200" algn="just" defTabSz="457200" rtl="0" eaLnBrk="0" fontAlgn="base" latinLnBrk="0" hangingPunct="0">
              <a:lnSpc>
                <a:spcPct val="100000"/>
              </a:lnSpc>
              <a:spcBef>
                <a:spcPct val="20000"/>
              </a:spcBef>
              <a:spcAft>
                <a:spcPct val="0"/>
              </a:spcAft>
              <a:buClrTx/>
              <a:buSzTx/>
              <a:buFont typeface="Arial" pitchFamily="34" charset="0"/>
              <a:buAutoNum type="arabicPeriod"/>
              <a:tabLst/>
              <a:defRPr/>
            </a:pPr>
            <a:r>
              <a:rPr lang="es-ES_tradnl" sz="2200" dirty="0" smtClean="0">
                <a:solidFill>
                  <a:schemeClr val="tx2"/>
                </a:solidFill>
              </a:rPr>
              <a:t>Para abordar este reto es fundamental un </a:t>
            </a:r>
            <a:r>
              <a:rPr lang="es-ES_tradnl" sz="2200" b="1" i="1" dirty="0" smtClean="0">
                <a:solidFill>
                  <a:schemeClr val="tx2"/>
                </a:solidFill>
              </a:rPr>
              <a:t>trabajo multidisciplinar </a:t>
            </a:r>
            <a:r>
              <a:rPr lang="es-ES_tradnl" sz="2200" dirty="0" smtClean="0">
                <a:solidFill>
                  <a:schemeClr val="tx2"/>
                </a:solidFill>
              </a:rPr>
              <a:t>para entender bien los diferentes factores de innovación y desarrollar una </a:t>
            </a:r>
            <a:r>
              <a:rPr lang="es-ES_tradnl" sz="2200" b="1" i="1" dirty="0" smtClean="0">
                <a:solidFill>
                  <a:schemeClr val="tx2"/>
                </a:solidFill>
              </a:rPr>
              <a:t>estrategia integral </a:t>
            </a:r>
            <a:r>
              <a:rPr lang="es-ES_tradnl" sz="2200" dirty="0" smtClean="0">
                <a:solidFill>
                  <a:schemeClr val="tx2"/>
                </a:solidFill>
              </a:rPr>
              <a:t>para impulsarla. </a:t>
            </a:r>
          </a:p>
        </p:txBody>
      </p:sp>
      <p:sp>
        <p:nvSpPr>
          <p:cNvPr id="5" name="1 Marcador de número de diapositiva"/>
          <p:cNvSpPr txBox="1">
            <a:spLocks/>
          </p:cNvSpPr>
          <p:nvPr/>
        </p:nvSpPr>
        <p:spPr>
          <a:xfrm>
            <a:off x="8850624"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11</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233624"/>
            <a:ext cx="5109028" cy="461665"/>
          </a:xfrm>
          <a:prstGeom prst="rect">
            <a:avLst/>
          </a:prstGeom>
          <a:noFill/>
        </p:spPr>
        <p:txBody>
          <a:bodyPr wrap="square" rtlCol="0">
            <a:spAutoFit/>
          </a:bodyPr>
          <a:lstStyle/>
          <a:p>
            <a:r>
              <a:rPr lang="es-ES_tradnl" sz="2400" b="1" dirty="0" smtClean="0">
                <a:solidFill>
                  <a:schemeClr val="accent1">
                    <a:lumMod val="75000"/>
                  </a:schemeClr>
                </a:solidFill>
              </a:rPr>
              <a:t>Nuestra metodología….</a:t>
            </a:r>
            <a:endParaRPr lang="es-ES" sz="2400" b="1" dirty="0">
              <a:solidFill>
                <a:schemeClr val="accent1">
                  <a:lumMod val="75000"/>
                </a:schemeClr>
              </a:solidFill>
            </a:endParaRPr>
          </a:p>
        </p:txBody>
      </p:sp>
      <p:pic>
        <p:nvPicPr>
          <p:cNvPr id="15362" name="Picture 2" descr="http://luisdelbarrio.com/wp-content/uploads/2011/12/innovacion.jpg"/>
          <p:cNvPicPr>
            <a:picLocks noChangeAspect="1" noChangeArrowheads="1"/>
          </p:cNvPicPr>
          <p:nvPr/>
        </p:nvPicPr>
        <p:blipFill>
          <a:blip r:embed="rId4"/>
          <a:srcRect/>
          <a:stretch>
            <a:fillRect/>
          </a:stretch>
        </p:blipFill>
        <p:spPr bwMode="auto">
          <a:xfrm>
            <a:off x="155575" y="1237484"/>
            <a:ext cx="2906939" cy="2409330"/>
          </a:xfrm>
          <a:prstGeom prst="rect">
            <a:avLst/>
          </a:prstGeom>
          <a:noFill/>
        </p:spPr>
      </p:pic>
      <p:sp>
        <p:nvSpPr>
          <p:cNvPr id="15364" name="AutoShape 4" descr="data:image/jpeg;base64,/9j/4AAQSkZJRgABAQAAAQABAAD/2wCEAAkGBhQSERQUEREVFRAVFxcZFxgTGRYZGBYaFhscGRYXGBwYHyYiFx0jGhcVHy8gIycpLC0tFR4xNTAqNSYrLCkBCQoKBQUFDQUFDSkYEhgpKSkpKSkpKSkpKSkpKSkpKSkpKSkpKSkpKSkpKSkpKSkpKSkpKSkpKSkpKSkpKSkpKf/AABEIAMABBwMBIgACEQEDEQH/xAAbAAACAwEBAQAAAAAAAAAAAAAABAMFBgIBB//EAE0QAAIBAgMCBhACBggGAwEAAAECEQADBBIhBTETIjNBUbIGFBUyUlNhcXKBkZKTsdHSc9MHI0JDYqFjgoOipLPC4hYkNESjwRfh8CX/xAAUAQEAAAAAAAAAAAAAAAAAAAAA/8QAFBEBAAAAAAAAAAAAAAAAAAAAAP/aAAwDAQACEQMRAD8A+xYbZdoopNm2SVH7C9HmqTuVZ8Tb9xfpU2E5NPRX5VwMQSzKqjixqSRvE9BoOO5VnxNv3F+lU3ZDae0bXa2CtXVLfrZtglVzIDlgjWGY8/e7qv8AM/gr7x+2oLuPysqs1pXbvVNyC3mBWT6qDHWuyF2cJ3IC3AhdlIkgRpMW9JJHS3FaEPFJlxG1bwXi7G45WVkKwBhu+AQftKuk6hxqDpWyDv4K+8ftri1iCwBXIyncVckH1haDNY3Huly4qbI4RVYhWAQC4AAQRKabzvMcU6liqla5ta6sxsfPoCMojQwD31udJO8BtRxNGK65MSTMZDlMGHmD0Hi6HUaeWu87+CvvH7aDJnaNyYXY4nywAONlMngo0EExM5hlzgMy+LtO6TpsYRmYEsVBAAkacHqT5DlkjjHXLqExksVBtl13qHkiQCJGXTQg+sV6uLlio4MsN4D6jcdRl6CPaKDNW8c/Ah22UDdz20KKoBhhLXNUIgRuBbvgCQZA5sY66WObZKqFs3HiAxZ1IyW1bgwBIzbxMjdEFtNcxmVlVjbDOSEBeC5AkhQV4xABOnRUudvBX3j9tBj8RtK9I4PZKkDLmzKdcxHeHID3uuq6ZtcuUivb207umTZAhndVLKNFUAh2XgxAbNAGadG6NdSceIBzWoJKg8JoWEgqOLqZVtP4T0V0MXxsv6vPE5c+saaxl3aj2igy2N2jdV2S3sgMA7qHIGQqmWHgW54wLafw6ZqUu7fu2rJuXtkoAFUmBADNAKxwZJAMiQJkjSJatxnfwV94/bXCYgkkDISphgHMgwGg8XQwQY6CKDi3syyQDwFsSBpkXTybq97lWfE2/cX6V219gQCEBO4FzrpOnF10BPqrrO/gr7x+2gi7lWfE2/cX6UdyrPibfuL9KmzP4K+8ftryxfLFgRBUgaGQZAPQOmgi7lWfE2/cX6UdyrPibfuL9KbooFO5VnxNv3F+lRNg0S7aKIqk5gcqgSMu7SrClcTylrzt1aBqk+0bbs5e2jHMNWVSe9XpFOVDZ3v6Q6q0EXcqz4m37i/SjuVZ8Tb9xfpTdFAp3Ks+Jt+4v0o7lWfE2/cX6U3RQKdyrPibfuL9KO5VnxNv3F+lN0UFZtHZtpbbFbVsERqFUHePJXlM7V5JvV8xRQTYTk09FflUWG5S7516oqXCcmnor8qhsGLl7+r1aBuqfavYrYxFwXboYuEySDHEOYOnouHIYc+VfBFWKFyAZXUdB+tdQ/SvsP1oM3/8bYPTivoUMZyJ4PcDljMDzgzzAQAAPF/RpgwQclzQg8o+sBRBjvhxToeZmG6ANLD9K+w/WiH6V9h+tBkrf6LcKHklykQF4o1LBmJKgTMAZdAJJidRNtP9HNi9cuXGuXQ1zMW1B1fLJEiRAUAeTTUaVe4raJtMquMxcNlCA5mYZYUAnXQkyYACkkgAkeC3ffvnWyvQgDv62YZR5sp85oKhf0d4UbuEBIInN0giQIhTroVAiABAkGNP0a4QAAC4IyRDajIoVSDGh0U5t+kTBIN73IU9891jzzcuAH+qpC/yqkvbUwKXDbuWBnBZYNsOSyndpOpBtsJ5ryHn0By12HWFfDsmde1jcNsKxCjhWLOCBzEkiNBEAzAiuf8ARlhdINwDUMCwbMpJbKcwP7UHN33FGvPXnd/Z4TObSruEcGoaTrHF54jcY131fW9loVDI11JAIi5c0n+EsV/lQVH/AMc4TXS5qUPf86EENqNTIJkzGYxFc2v0a4RQIFzQgjja6AKebnAGu8ESsGro2b6d663R4NwBW9ToI9WT1ijC7SN12VRkZAuZXHGUsW0IBiIWQQSDOhoKy52BYYpbQB1W1wuXK0cqMrTprpGm7TWaWu/o2wxDZS4cjRiQ0HI1sE6caAx3n+WlaeH6V9h+tEP0r7D9aDM3f0aYNpzK5nLPG35Qok6ak5dSdTJnfVpsTsWsYVnaypDXAAxJkmOc9JO8nnqyh+lfYfrRD9K+w/WglpXC8pd9JeoKkwd/PbRyILKrR0SAajwvKXfSXqCgaooooClcTylrzt1aaqr23tJMPwdy6SEBIJCsxlhA0UE7zQWlQ2d7+kOqtRd1E/j+Hd+2usHeDZyJjNzgg96vMwBoOsRi8pChWZiCYXLuWJPGI8IVx243iLn/AI/voucun4dzrW6aoFe3G8Rc/wDH99HbjeIuf+P76Q7JsRikRDhFRjmh+EIAykEDKSRxsxUxzxGkyIOx7F4vNc7eVUUi1wZm2JYgi4oCsSdcup3zoOagtu3G8Rc/8f311YxeZipRlaJ42XUTH7JNMTSv7/8As/8AVQebV5JvV8xRRtXkm9XzFFBNhOTT0V+VQWu/vf1erU+E5NPRX5VBa7+9/V6tBJcxAt2i5BIVCxCiScomAOc6VTt2aWVAzkZzzWmW4N4AIYECJIE6ayOar2z3q+YfKustBnrfZxYIBy3I54VTl0nXKx6G0Eni7tVljZ3ZZZvOiIHBfNlLAAEooZhv6CPIearmKIoKzaRZb9p0TPlS7mXTMVJtyUkxmBA0O8TzxTmE2hbuTkYEjeuoZfSUwy+sCocWjG9bysFOS5vE89vyiuMTso3I4RrbEbibYkeYzI9VBNtK3dKRYZVed7CRABgbjvbLPknnqjGA2jIJu4YnnzKSBvErCgzBG8/sgaak2HcW4O9xVxPNx/8AOL16uzMQP+9Y+latf+gKCvOysaTPCWOcAFRxYIKGQgzHlJ0AJYEQAVax2P2yHujEQUGQW2GXjd9mMASNODmefNECAPH2biD/AN6w81q1/wCwa87i3D32LuP/AHP8kpQP4vHpbjO4BO4b2Y9CqNWPkAJpLZ7M2IuOyZA1u0FB7+A13Vo3SWMLzDfqSB3htkm2SUZFJ3kWxmPnOaW9ZqTCowvPmYNxLe4R+1c8poF8Z2S27VxkeQFgEyupIDQFnMRlaZAjQilW7OMMM0lwqqHJyGIY6Hp50O79seWL1rCkyVBO6SBuBkD260NYU71B9QoKT/jTDyRL7gQQpOYMYEAa6nLvH7Y8sWmztpJfTPbJKyRqCCCpggg7qmGHWZyrPmHPM/M+010qACAAB5KBfZXIWvw06oqOxiFF24pZQzEEAkAmEWYHPEj21JsrkLX4adUUquzLVy/ce5aRriwFZlUsAyrIBImDA0oLLhB0j216DO6l+5lrxNv3F+lR4CyqvdCqFGZdFAA7wdFA7SuJ5S1526tNUrieUtedurQNVDZ3v6Q6q1NUNne/pDqrQQYm8q3rZZgoyXN5A/at9NZvavYdhL3CsL4W7cJOZmRwhZ1uMQp36rllieK2XvQqjYFQd4rzgh0D2UGPsdhOCUzw7F82bMbiSDEGNNx0kc+UTNcWOwPAqVPDMSoQD9ZbBAtgqIKqCpOYksIJPPqZ2fBDoHso4IdA9lBkLfYVgRli8cysGkXLYMhlYDQAAAroAABmaImtHavq1/isrRb1ykGON5Kc4IdA9lehQNwoFdq8k3q+Yoo2ryTer5iigmwnJp6K/KocPyl3zr1RU2E5NPRX5VBa7+9/V6tAB7PhJ7w+te57PhJ7w+tSLiVUIGdQzABQSAWMbhO/1V3w668YSCAdRoTuB6JoIM9nwk94fWjPZ8JPeH1puvA06jdQIIycOmQg/q7kwZ/at1YUhi7jC9bypmOS5pIHPb11rjE7WNsA3EVAd2a4gnzSdaD3b2LtpZYXZyOChyxPGUyddNwPnMAAkgHHPew85hexQ/ZDTbIDEANDFoEzJM5ZMzpWq7use9wt1/RED23MoPtoO1LraHZ92JB4z4aJBkHlDuIB9VBkVvYUh2F7FHWC0AxJL+Utxc4ggnRhxSRWp7Esdaa0bdprjcHBJuxmPCS8mN+pbXyc++pm2veH/YXj5rmH/wDdwV53ccd9hLyecBv52swoLiq+4ycO2cgfq0iTH7T1xhts8JPBorEbwtxCR5xvHrqTCXGN58yZeJb5wZ41zooJM9nwk94fWjPZ8JPeH1pjhlzZcwzxOWRMbpjfE89d0Cmez4Se8PrRns+EnvD60yHG6da6oOLIXKMkZIGXLuiNIjmioMLyl30l6go2VyFr8NOqK8w5497zr1BQN0rheUu+kvUFQ4LDs1tGN65LKpPebyAT+zXa7Ngki7clt+q6wI8HooHaVxPKWvO3VoWyVZf1jsCSIbLG4nmA6K5xjkXLUKTq+6PBPSR/+NA5UNne/pDqrXnbDeLf2p91L7GxTXLee5aay7EE23KllOVdCVJH/wC5t1BNib7B1RAskMSWn9kqI09L+Vefrv6P+9Rc5dPw7nWt1Q9meLVgLIxpwl4Q4fXUOt22oMESueJmNwggwQF9+u/o/wC9R+u/o/71YLB4wrw5t7TDM6plNzhoUDJddgXzKBwJbUAySYylTPj7QZiGO27eZQ0HJlBlZzZdBELG4gbxq8UG+/Xf0f8AeosX3z5HC97mBWemIM1Qdie3Rce7buYsXbmb9WuXKQiojMe9EnNcPmAUHjBqv/3/APZ/6qDzavJN6vmKKNq8k3q+YooJsJyaeivyqC1397+r1anwnJp6K/Kk+20S5dD3EUnLGZgP2YnU0HOM2Mt4KWZ14hQ5CozK0GDIMaqDIg1Wv2BWCQc93fMTbgndqpTLH8MZY0iBFPJtiABnw3Ry/wDsrruz/Hhvj/7KBI9g1iIz3ebXMsiDO/LOpiSdeKomFABa7B7CxDXOLly6oMuUgiIXyATvgAblUBzuz/Hhvj/7K97s/wAeG+P/ALKDzajtw9lEbIXW7LaSAODJyg6Ft0ToNTBiC5hNm27ZJVeOd7NLO3pM0sfWarL163dYG7dsqFDZTbvSwYlSGBgZSMp9sbia7G1in76xeXpzolz1jvXPl4g8lA/tW4VtErcW20qAzxlEsN875EiJEzzVn0xuKll7ZwzMusBgC3GMA6HIIW5MzqnOJp3Fbaw11ct8EL0aNzEb7LNzE89Vhs7JgBjaAEQHZxEbtGI83m03aUHZ2piSI7aws5QdCJJMAH9oKI11nWf2RVt2O4m64fh7tp3kECywYKrCVmOkazz1VMdln95bYyxJFx2Y58paSGJMlEJneUB5qnwGNwtl7j2WdjciVPFUQWY5eFygSzsTrqTQX2KwFu5GdASNx3MvlVhqp8oIpLZ6suIuIz5wLdoqT30Froho3xGjbyN+oJMR2yX725YtL0vcR391TlB8uY+Y1xZuJadmt3rLlwudrt0BiVLakqCNzRAAAjQUE2N7G0uM7G465yGIXJ32VUkEqT3qLzwCAw1AISudg9okRduquVgQCJJMcaY0MAg+EDB0kF/uz/Hhvj/7KO7P8eG+P/soEF7BLIMi5dB11BSdTJ1yzMyZ3yZnQVbbK2QuHDhC2VmzQ0QugELAEDTdUHdn+PDfH/2V4Ns/x4b4/wDsoHNlcha/DTqivMP397zr1BUOC2haS2iG/aJVVBh15hHT5K7wV5Xa8UYMuYaqQR3i84oJdmcja9BOqKZpbZnI2vQTqimaCK93yec9U1FieUtedurUt7vk856pqLE8pa87dWgaqGzvf0h1VqaobO9/SHVWghxT5bqMVYrkccVWaCShHeg+CfZUGIWxcOa5YLtAEtYYmAcwEldwbXz1Z0UFINm4QKVGDXKcsjtcwcuiyMnMNK9bAYQxOEXQQP8AlzugiO83QSPXV1RQVNnD4ZH4RMNlu68dbDBtRB1CTqABTNm5nu5grBQkSysus/xATTtFAptXkm9XzFFG1eSb1fMUUE2E5NPRX5VLUWE5NPRX5VLQVO1sKrX8IxnMly5lgsN9m5OgMHdz1bRVftHlcN+I/wDk3KsKCrxWFU4yw5nMtq+BqwEMbUyAYPNvHMOirSKQv/8AU2fw73ztU/QKY3alq0VW5cCs85QZ1yxmPmAIJPMJJ0BI5G2LHj7XxE6J6ejWu8Zsu1dINxAxAIBM6AkEgdEwJ6RodKym0MIA8dzM4znKxZzHH0YDWJMuY8M6k5jQaT/iDDwp7YtgNMSwG4ZjM97A3zEadNMDaVrIX4VODBgtnXKDIEEzAMkaeUVhsRsq8ysibP4JmMqyOwyaiAYbUgG4MyxAYgRrL+Gt3Ut8H3MBRpLgXIQMqmeJrvJAGWdIH7IoNMNsWPH2viJzienoBPqobbNgEg37QI3g3Ekbt+um8e2szd2bqoXZs5rSlibrABozG3vM6ga+EAx3A0Ps5jbU9z1bviULuICtxJk8djmuGSBo5HOQQ1F3allWKtetqw3guoI0nUE9GtcW9tWGIAvJJQOJYCUMwwneOKdfJWY4C6cztswG47gMRdYFtZzrPeAMpbfoSpHTXr4e42jbODKAoTjuumRVyknWIBmRuWNSdQ0w25hyJGItRr+8TmEnn5hrTltwwBUgqQCCDIIO4g89Z7Zex0uMWvYMW2tlchzMZPfEjduYn2+etBZshFCqIVQAAOYAQB7KD1lkR0+Uj5VXdjOHCYPDqs5RZtxJJjijSSSaszSGwf8ApbH4VvqCghweFVcZiHAOZ7djNq0GOEA0JgaDmFWjbqRw/wD1N78Oz87tPNuoKi5tM2bGHy2muM4RcqzPJlug+DGsDXUilLfZxZZoCPGkHi68+msE+QEnmiQQLrZnI2vQTqip7lsMCGAKkEEHUEHeCDvFAvaxIuLade9fjCegqSD7KMTylrzt1akujVPOeqaR22t08H2u1tbsmDdDFYjjaKQZiYoLSobO9/SHVWo8l7w7fuN99e4MNx8xBOb9kEDvV5iT86AvOeERQxAKuTETKlAN4PhGpOBPjG/ufbUVzl0/Duda3UO3bF57UYdstzMhPGykqGGdQ2VspIkTB9W8A3wJ8Y39z7aOBPjG/ufbWTs4Da6g/wDM4d3hBxxxZDEswCIsHKQsHo5qn2nszaLi2beJtq4RxcA0VnbNlKyp0WV3gkgHcdaDS8CfGN/c+2okYi7lLEjJOsb5jmApTsdw2IRHGKuB3NxihBmEIEA8VRObPuG4jduDf7/+z/1UHm1eSb1fMUUbV5JvV8xRQTYTk09FflRcxSKYZ1B6CQPnRhOTT0V+VQWEBu3ZAOq9UUCG1dqIL+EAOYG48spTKkWn1czpM6VZ9v2/GJ7y/WpeCXwR7BXF63CkqgLAGBoJPMJ5qCrxW1EGLsCZBt35cFMi62oDHNoTzaGfUYsu37fjE95frWWw9vaqJDLhrrgDMxUDMZglAGWAFymG3sX1Ayivbx2qSSLODGVjABY5172WzRG/PAI3QTzMGo7ft+MT3l+tHb9vxie8v1rIHF7VFxlGGw5kZlleIoAgrmDiWzaie+B14PdTWKxm0eHdLOFsG2nB8Zwyh8yAvkbNrD5l3aAqeMZADS9v2/GJ7y/Wjt+34xPeX61mw205M2cIQA2oDcYjPlEF+LmIQbzGaZOoEVo7VBJNnCmQvF3KDlGcA5piQ0MZ1IGWOMA1Pb9vxie8v1o7ft+MT3l+tUYt47hcLmSzwQN3tjJlUESRaIDZiIGViAdSTqAIaruYXazmQbNoSpyqts6aB0lsxjvmDbzpove0Gw7ft+MT3l+tHb9vxie8v1rNNc2mf3GHUCDAgmOPmWC+pA4M71EgjNGtMI20MktZwvCZ7YAXNlCSwukktrxQhBgd8RBigve37fjE95frR2/b8YnvL9aywubUnN2vhhKJxDEBg5zmQ86qR0gQOcEN6b+03UFMPh1BEjMCDIuAAMC2me2Cx0lM8cYig077QtxyiHyBl18mpqv7G9pocJhyxCHgrcq5UMIUDUAmPNS2ye3jcXtm1hlsxxsgOeYPPnI77LpG4nXSTf8ABL4I9lBT4TaiHF4gTAFuxDEplblCcpzaxOulW63lYEqwI8hB+Ve8Evgj2ClsMoD3oEaru9AUHezORtegnVFM0tszkbXoJ1RTNBFe75POeqaixPKWvO3VqW93yec9U1FieUtedurQNVDZ3v6Q6q1NUNne/pDqrQR4m0+dXQKYV1IZivfFSCIU+D/OvOEveLt/Eb8upMRiwhAhixBICidBEn+8PbXHb/8AR3PdoPOEveLt/Eb8ujhL3i7fxG/Lr3t/+jue7R2//R3PdoPOEveLt/Eb8uixbc3MzhQMuUZWLc886iK97f8A6O57tdWMYGYrlZWieMIkbtKDjavJN6vmKKNq8k3q+YooJsJyaeivyqLDcpd869UVLhOTT0V+VRYblLvnXqig57SR2cuisZAkgHTKvTUb4fDB1QraFxgSqnJmYDeQN5jyU1Z3v6Q6q1U9lWDR0XOl15OQCyVB1KuSc2kTaG/p9gWI2dZmODtyI0yrOu75H2UDZ1mSODtyN4yrpNYaMMSP+VxO8qSwQMFynXijM5BOaTrJViSSCYhbssrFbOJXKJDFbbAAZRLKQoiTBAMOJZ51oN/3LteKT3RUSYZUvLkULKXJygCYa3Ex5z7aW7FcIiYdTbZmW5xgWjcQAAIJEQBuMSSRExT1zl0/Duda3QNUUUUBRRRQKbTWbcHcXtg+UG4oI9le9y7Xik90UbS7wena/wAxaaoERgrBMBLU9ELPOP8AS3unor3tGxMZLebohZ01OnmI9tZTbFnDLeus1nFZi2rWxbKkuR3oJ0grcIJAhrjkGWWq5u1QTFnEgnRYNvmRcxJIOQ8QEidHBbivJoN/3LteKT3RR3LteKT3RWS2OmH7YsBVxCXNcgc2gpi2ZJiGfS23lEwQoaK29ArsvkLX4adUV5h+/vedeoK92VyFr8NOqKMLyl30l6goONn3wLVsHQhFBBB0IAqcYxNRm1G/fp56mpXC8pd9JeoKDproZljWCeY9BrnE8pa87dWmqTxiTctakavu0/ZNA5UNne/pDqrXna38b+2l9j4HgU4PPcuZCBnutmduKurNzmglucun4dzrW6p9q7RxyXLgsYZLlsd4xMHvATpmGbjZhzc1W95v16Sf3dzrW6z21ewW1d4UrfdbtwsQWKuqFnV2IXTN3uSSTxTl3BQAkTbmPyhnwCLqoKm8s6swMHQTGSNdS1L2dv7RkG5gUCllGXhFESF3ktqS2YaDSRoY1kt9gFgSeHvli2aS6GDzgDJEEwSCDOUTNR2v0cYYFTw98lRbAOe2CODECCqAgneWEE9NA3g9rY9rtpbmCFu2dbjh1YDfxQJnwdY5j06Xf7/+z/1Vn07AsOMpF69mVgwIdB3rKwEBYCgrooAAzNETV+GBv6H93/qoDavJN6vmKKNq8k3q+YooJsJyaeivyqLDcpd869UVLhOTT0V+VRYblLvnXqigks739L/StUu0dj4ol2tYoyScqmVUSdCSJ70QIAg5ZOrNL9/HcG7DNa1IPGcqRoBuCno/nXHdg9Nj4p+ygQPY/ioP/PEtxo4hgAzEANMgmQZ5gNRXLdjmJJJONJBJhcrQFO5e+8+u/m3SKse7B6bHxT9lHdg9Nj4p+yg42Zsm9auS+JNy3kjIVA43F4wg6ahtI0DACAKducun4dzrW6V7sHpsfFP2V1hMRwl0HNb4qMIRyxOYprqogDL/ADoLKiiigKKKKBXaXeD07X+YtG0bDvbK2nyPpDeYgkesSKNpD9WTmUQUMsYHFZTBPNMR66V7rnpsfFP2UFY2xscWIGMhRlOcqCWMcbixCiZ5z3w8EVLc2Hi5OXGwJ0JWSBI3jcSABrpMtMyCr3dg9Nj4p+yjuwemx8U/ZQV9nsexIyzjDKiASgZt24lpMSJOvGzQe9FXezrDpaRbr8JcA1aInX6R/wDW6lO7B6bHxT9lHdc9Nj4p+yga2VyFr8NOqKMLyl30l6i11s9ItWxIaEUSuoMAajyGkDsa1dxD3XSbicVTmYQGVcwgGDuGsUFvSuF5S76S9UV53JteD/NvrU2HwqpORYkyfKYjn8gFBLSuJ5S1526tNUrieUtedurQNVDZ3v6Q6q1NUNne/pDqrQSsgO8A+eueBXwR7BUOJxDB1VFUkhjxmKxlKjmUz338q8z3vAt++32UE/Ar4I9go4FfBHsFQZ73gW/fb7KM97wLfvt9lBPwK+CPYK9VANwA81L573gW/fb7KLGIfPkdVHFzAqxbnjWVEUHm1eSb1fMUUbV5JvV8xRQTYTk09FflUWG5S7516oqXCcmnor8qiw3KXfOvVFBJZ3v6Q6q1NUNne/pDqrXGPe4EPAhTclQA26CwDE6jcpJ9lAkOyjD/AKyXg22KsIJMhihgCZOYRG/UaaiWMDtuzeJW3cDETunm5/MdY6YMbqzd4YpwnC4DDNqdCyaF8xuZZbeYB845946w9vEqRkwuGtXuYKEmNM0xcB1hgIB746iOMGwpW5y6fh3OtbplT7aWucun4dzrW6BqiiigKKKKBXaPeD07X+YtNUrtLvB6dr/MWudq4hEtNwjFVIKyAWIzCJAXUxv9VA5RWATEWbYQrj2thUKjLZuqsXIOZVzR4LAwTLAkkQtF68pMttG6oUiBwd6FYSNcznjTm0bwWgcXQN/RWAOJS4g//oX1D6MDbvN5CvfGAFdQZJPGUklta3GDxi3ba3LZlGEg6j+R3UHGyuQtfhp1RRheUu+kvUFGyuQtfhp1RRheUu+kvUFA1RRRQFVe28EbvBot25aJJ49rKGECY4wOh3Hn131aUrieUtedurQc9ot4+7/4vsrvB2yucFixzb2ie9XwQBTNQ2d7+kOqtBHc5dPw7nWt0vt/E3lsv2qA2IGSFMHil1DmJ5lzn1c+6mLnLp+Hc61ukdr9i9vEXFuO9wMoWAjADikkHcdeMdaCuXbONW3dZsNmZOCCAAcc3LxUnisTC2WtsZC6hubdw229oyD2gAoLgrnVjEcUgyJjfoONu0r2z+jmwgIW7fDZYzZreYd4CZyanLbVdZ0mN80N+jmxMi7iFMhjluASQpWTxdd5PnY9JkLnYe0bt5bhu2eCKXGQCScwWOPqBAJJHqkEgg0x+/8A7P8A1VT7N7B7Ni+L9t7oYFzllcpzrlgwskABQBOmUeu4/f8A9n/qoPNq8k3q+Yoo2ryTer5iigmwnJp6K/KosNyl3zr1RUuE5NPRX5UtmZLjkWmYNlIKlOYQe+YGgYs739L/AErVLtDsLs3S7SVdyxLQrQHJLgAjeZOpkjTwVAsDdeSRavCdTBsdAHOx6BRwz+Be/wAP91BXDsGw+Ujjyc0mRJD98DI1Gp08pO+vP+BcPLHjyxJOq8/kyxETA5pneARZcM/gXv8AD/dRwz+Be/w/3UEWzexqzYucJaBDZMkTpGntPFmekk85pu5y6fh3OtbqHhn8C9/h/urxXbMGNq8SAQJNjcxBO5h4IoLGilO3G8Rc9tr76O3G8Rc9tr76BuilO3G8Rc9tr76O3G8Rc9tr76D3aXeD07X+YtT3bSsIZQy6aMARpqND5aTv3WcQbF3eDobO9SGH7fSBXnDP4F7/AA/3UEg2RZzs/BJnbLJKgniiF37oBO6u22baJzG0hbpKrPTvjpqDhn8C9/h/uo4Z/Avf4f7qBlcBbG62g0A0VdwmBu8p9tS27YUAKAFG4AQB5gKR4Z/Avf4f7qOGfwL3+H+6gm2VyFr8NOqKMLyl30l6gqOxeZFVRYuwoAEm1uAgft13gg2a4zIVzMIDFZ0UCeKSN9A3RRRQFK4nlLXnbq01SuJ5S1526tA1UNne/pDqrU1Q2d7+kOqtB1csBiCRqJg6g6xI08w9ledrDy+831qWigi7WHl95vrR2sPL7zfWpaKCLtYeX3m+teph1BkDWIkknTo1qSigU2ryTer5iijavJN6vmKKDy3YugAC5bgCOTbm/tK64O94y38NvzKytq3tO27ZFFxGug5rrDMELOShXOVhQVGdIJGUZJU15YxO1ypm1bVgt0jMLcOy2rRtKctzih73DieZY3aGg1fB3vGW/ht+ZRwd7xlv4bfmVSYK/jzci4kWgbWUhLOZlJUuXi9Clf1obLmEZCsmVMmMbGC+720zWihVUJTRrcMrwSO/m6u/xUhYJoLfg73jLfw2/Mo4O94y38NvzKoLd3H5szW9Cd02+Kp4ANlAeGb/AKg8adY15jNi+2mQhgRdOGtlRaOUcNmPDAGY0/VxJ3Ft+tBc8He8Zb+G35lHB3vGW/ht+ZWdxWysablwpfOQuMkkjvmuHOQG0W2r2wF3PwWqiQa72ccVaZOFFx5uPmAOaLbLbCzrGZbnOCMwFxgqzlAX/B3vGW/ht+ZRwd7xlv4bfmVTbQwF8XrrWuFKFbGWLpgE3LnbBRWaARbNuAQBppOoqsxFnaTK3FZXNooRbe3kzcHfyshZ8yku1gltDIOpAmg1nB3vGW/ht+ZRwd7xlv4bfmVncXtDG2c7m3+qDN4JMNcvQZNwxxRht4yrwjEgBSFmxGOxptWWsWwztaYuSqKM+RsvFa4CBwgTcSIJ15wF5wd7xlv4bfmUcHe8Zb+G35lU+CXFviBw6stkLeSUZVDBinBuwV5DwtzcNJEQSRS9jC4tIAzlDcdm4R85y9tDgwGNyVAw5JgeCAdZBDQcHe8Zb+G35lHB3vGW/ht+ZWPs7S2het5dA1yxnGVQjce2B32f9WwuFsvPxVmNTVxtZbzNcULeIK2uD4F1QqePwjks6hiDl4pJB4kiCaC44O94y38NvzKODveMt/Db8ysyMDj+EUlmySJGcd/wyM7jXkzZDqE6TuB1qw2JZvpcRbjOyZLpc3DLSXQ2c3GZQ0G8CEMcUaLooC24O94y38NvzKODveMt/Db8ymqKBXg73jLfw2/Mo4O94y38NvzKaooFeDveMt/Db8yvFwzl1Z3UhZ0VCN4jeXPypuigKVezczMUdACZhkJO4DeHHR0U1RQK8He8Zb+G35lHB3vGW/ht+ZTVFArwd7xlv4bfmUcHe8Zb+G35lNUUCvB3vGW/ht+ZRwd7xlv4bfmU1RQI38JddSpuJB6Lbefxle07R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366" name="AutoShape 6" descr="data:image/jpeg;base64,/9j/4AAQSkZJRgABAQAAAQABAAD/2wCEAAkGBhQSERQUEREVFRAVFxcZFxgTGRYZGBYaFhscGRYXGBwYHyYiFx0jGhcVHy8gIycpLC0tFR4xNTAqNSYrLCkBCQoKBQUFDQUFDSkYEhgpKSkpKSkpKSkpKSkpKSkpKSkpKSkpKSkpKSkpKSkpKSkpKSkpKSkpKSkpKSkpKSkpKf/AABEIAMABBwMBIgACEQEDEQH/xAAbAAACAwEBAQAAAAAAAAAAAAAABAMFBgIBB//EAE0QAAIBAgMCBhACBggGAwEAAAECEQADBBIhBTETIjNBUbIGFBUyUlNhcXKBkZKTsdHSc9MHI0JDYqFjgoOipLPC4hYkNESjwRfh8CX/xAAUAQEAAAAAAAAAAAAAAAAAAAAA/8QAFBEBAAAAAAAAAAAAAAAAAAAAAP/aAAwDAQACEQMRAD8A+xYbZdoopNm2SVH7C9HmqTuVZ8Tb9xfpU2E5NPRX5VwMQSzKqjixqSRvE9BoOO5VnxNv3F+lU3ZDae0bXa2CtXVLfrZtglVzIDlgjWGY8/e7qv8AM/gr7x+2oLuPysqs1pXbvVNyC3mBWT6qDHWuyF2cJ3IC3AhdlIkgRpMW9JJHS3FaEPFJlxG1bwXi7G45WVkKwBhu+AQftKuk6hxqDpWyDv4K+8ftri1iCwBXIyncVckH1haDNY3Huly4qbI4RVYhWAQC4AAQRKabzvMcU6liqla5ta6sxsfPoCMojQwD31udJO8BtRxNGK65MSTMZDlMGHmD0Hi6HUaeWu87+CvvH7aDJnaNyYXY4nywAONlMngo0EExM5hlzgMy+LtO6TpsYRmYEsVBAAkacHqT5DlkjjHXLqExksVBtl13qHkiQCJGXTQg+sV6uLlio4MsN4D6jcdRl6CPaKDNW8c/Ah22UDdz20KKoBhhLXNUIgRuBbvgCQZA5sY66WObZKqFs3HiAxZ1IyW1bgwBIzbxMjdEFtNcxmVlVjbDOSEBeC5AkhQV4xABOnRUudvBX3j9tBj8RtK9I4PZKkDLmzKdcxHeHID3uuq6ZtcuUivb207umTZAhndVLKNFUAh2XgxAbNAGadG6NdSceIBzWoJKg8JoWEgqOLqZVtP4T0V0MXxsv6vPE5c+saaxl3aj2igy2N2jdV2S3sgMA7qHIGQqmWHgW54wLafw6ZqUu7fu2rJuXtkoAFUmBADNAKxwZJAMiQJkjSJatxnfwV94/bXCYgkkDISphgHMgwGg8XQwQY6CKDi3syyQDwFsSBpkXTybq97lWfE2/cX6V219gQCEBO4FzrpOnF10BPqrrO/gr7x+2gi7lWfE2/cX6UdyrPibfuL9KmzP4K+8ftryxfLFgRBUgaGQZAPQOmgi7lWfE2/cX6UdyrPibfuL9KbooFO5VnxNv3F+lRNg0S7aKIqk5gcqgSMu7SrClcTylrzt1aBqk+0bbs5e2jHMNWVSe9XpFOVDZ3v6Q6q0EXcqz4m37i/SjuVZ8Tb9xfpTdFAp3Ks+Jt+4v0o7lWfE2/cX6U3RQKdyrPibfuL9KO5VnxNv3F+lN0UFZtHZtpbbFbVsERqFUHePJXlM7V5JvV8xRQTYTk09FflUWG5S7516oqXCcmnor8qhsGLl7+r1aBuqfavYrYxFwXboYuEySDHEOYOnouHIYc+VfBFWKFyAZXUdB+tdQ/SvsP1oM3/8bYPTivoUMZyJ4PcDljMDzgzzAQAAPF/RpgwQclzQg8o+sBRBjvhxToeZmG6ANLD9K+w/WiH6V9h+tBkrf6LcKHklykQF4o1LBmJKgTMAZdAJJidRNtP9HNi9cuXGuXQ1zMW1B1fLJEiRAUAeTTUaVe4raJtMquMxcNlCA5mYZYUAnXQkyYACkkgAkeC3ffvnWyvQgDv62YZR5sp85oKhf0d4UbuEBIInN0giQIhTroVAiABAkGNP0a4QAAC4IyRDajIoVSDGh0U5t+kTBIN73IU9891jzzcuAH+qpC/yqkvbUwKXDbuWBnBZYNsOSyndpOpBtsJ5ryHn0By12HWFfDsmde1jcNsKxCjhWLOCBzEkiNBEAzAiuf8ARlhdINwDUMCwbMpJbKcwP7UHN33FGvPXnd/Z4TObSruEcGoaTrHF54jcY131fW9loVDI11JAIi5c0n+EsV/lQVH/AMc4TXS5qUPf86EENqNTIJkzGYxFc2v0a4RQIFzQgjja6AKebnAGu8ESsGro2b6d663R4NwBW9ToI9WT1ijC7SN12VRkZAuZXHGUsW0IBiIWQQSDOhoKy52BYYpbQB1W1wuXK0cqMrTprpGm7TWaWu/o2wxDZS4cjRiQ0HI1sE6caAx3n+WlaeH6V9h+tEP0r7D9aDM3f0aYNpzK5nLPG35Qok6ak5dSdTJnfVpsTsWsYVnaypDXAAxJkmOc9JO8nnqyh+lfYfrRD9K+w/WglpXC8pd9JeoKkwd/PbRyILKrR0SAajwvKXfSXqCgaooooClcTylrzt1aaqr23tJMPwdy6SEBIJCsxlhA0UE7zQWlQ2d7+kOqtRd1E/j+Hd+2usHeDZyJjNzgg96vMwBoOsRi8pChWZiCYXLuWJPGI8IVx243iLn/AI/voucun4dzrW6aoFe3G8Rc/wDH99HbjeIuf+P76Q7JsRikRDhFRjmh+EIAykEDKSRxsxUxzxGkyIOx7F4vNc7eVUUi1wZm2JYgi4oCsSdcup3zoOagtu3G8Rc/8f311YxeZipRlaJ42XUTH7JNMTSv7/8As/8AVQebV5JvV8xRRtXkm9XzFFBNhOTT0V+VQWu/vf1erU+E5NPRX5VBa7+9/V6tBJcxAt2i5BIVCxCiScomAOc6VTt2aWVAzkZzzWmW4N4AIYECJIE6ayOar2z3q+YfKustBnrfZxYIBy3I54VTl0nXKx6G0Eni7tVljZ3ZZZvOiIHBfNlLAAEooZhv6CPIearmKIoKzaRZb9p0TPlS7mXTMVJtyUkxmBA0O8TzxTmE2hbuTkYEjeuoZfSUwy+sCocWjG9bysFOS5vE89vyiuMTso3I4RrbEbibYkeYzI9VBNtK3dKRYZVed7CRABgbjvbLPknnqjGA2jIJu4YnnzKSBvErCgzBG8/sgaak2HcW4O9xVxPNx/8AOL16uzMQP+9Y+latf+gKCvOysaTPCWOcAFRxYIKGQgzHlJ0AJYEQAVax2P2yHujEQUGQW2GXjd9mMASNODmefNECAPH2biD/AN6w81q1/wCwa87i3D32LuP/AHP8kpQP4vHpbjO4BO4b2Y9CqNWPkAJpLZ7M2IuOyZA1u0FB7+A13Vo3SWMLzDfqSB3htkm2SUZFJ3kWxmPnOaW9ZqTCowvPmYNxLe4R+1c8poF8Z2S27VxkeQFgEyupIDQFnMRlaZAjQilW7OMMM0lwqqHJyGIY6Hp50O79seWL1rCkyVBO6SBuBkD260NYU71B9QoKT/jTDyRL7gQQpOYMYEAa6nLvH7Y8sWmztpJfTPbJKyRqCCCpggg7qmGHWZyrPmHPM/M+010qACAAB5KBfZXIWvw06oqOxiFF24pZQzEEAkAmEWYHPEj21JsrkLX4adUUquzLVy/ce5aRriwFZlUsAyrIBImDA0oLLhB0j216DO6l+5lrxNv3F+lR4CyqvdCqFGZdFAA7wdFA7SuJ5S1526tNUrieUtedurQNVDZ3v6Q6q1NUNne/pDqrQQYm8q3rZZgoyXN5A/at9NZvavYdhL3CsL4W7cJOZmRwhZ1uMQp36rllieK2XvQqjYFQd4rzgh0D2UGPsdhOCUzw7F82bMbiSDEGNNx0kc+UTNcWOwPAqVPDMSoQD9ZbBAtgqIKqCpOYksIJPPqZ2fBDoHso4IdA9lBkLfYVgRli8cysGkXLYMhlYDQAAAroAABmaImtHavq1/isrRb1ykGON5Kc4IdA9lehQNwoFdq8k3q+Yoo2ryTer5iigmwnJp6K/KocPyl3zr1RU2E5NPRX5VBa7+9/V6tAB7PhJ7w+te57PhJ7w+tSLiVUIGdQzABQSAWMbhO/1V3w668YSCAdRoTuB6JoIM9nwk94fWjPZ8JPeH1puvA06jdQIIycOmQg/q7kwZ/at1YUhi7jC9bypmOS5pIHPb11rjE7WNsA3EVAd2a4gnzSdaD3b2LtpZYXZyOChyxPGUyddNwPnMAAkgHHPew85hexQ/ZDTbIDEANDFoEzJM5ZMzpWq7use9wt1/RED23MoPtoO1LraHZ92JB4z4aJBkHlDuIB9VBkVvYUh2F7FHWC0AxJL+Utxc4ggnRhxSRWp7Esdaa0bdprjcHBJuxmPCS8mN+pbXyc++pm2veH/YXj5rmH/wDdwV53ccd9hLyecBv52swoLiq+4ycO2cgfq0iTH7T1xhts8JPBorEbwtxCR5xvHrqTCXGN58yZeJb5wZ41zooJM9nwk94fWjPZ8JPeH1pjhlzZcwzxOWRMbpjfE89d0Cmez4Se8PrRns+EnvD60yHG6da6oOLIXKMkZIGXLuiNIjmioMLyl30l6go2VyFr8NOqK8w5497zr1BQN0rheUu+kvUFQ4LDs1tGN65LKpPebyAT+zXa7Ngki7clt+q6wI8HooHaVxPKWvO3VoWyVZf1jsCSIbLG4nmA6K5xjkXLUKTq+6PBPSR/+NA5UNne/pDqrXnbDeLf2p91L7GxTXLee5aay7EE23KllOVdCVJH/wC5t1BNib7B1RAskMSWn9kqI09L+Vefrv6P+9Rc5dPw7nWt1Q9meLVgLIxpwl4Q4fXUOt22oMESueJmNwggwQF9+u/o/wC9R+u/o/71YLB4wrw5t7TDM6plNzhoUDJddgXzKBwJbUAySYylTPj7QZiGO27eZQ0HJlBlZzZdBELG4gbxq8UG+/Xf0f8AeosX3z5HC97mBWemIM1Qdie3Rce7buYsXbmb9WuXKQiojMe9EnNcPmAUHjBqv/3/APZ/6qDzavJN6vmKKNq8k3q+YooJsJyaeivyqC1397+r1anwnJp6K/Kk+20S5dD3EUnLGZgP2YnU0HOM2Mt4KWZ14hQ5CozK0GDIMaqDIg1Wv2BWCQc93fMTbgndqpTLH8MZY0iBFPJtiABnw3Ry/wDsrruz/Hhvj/7KBI9g1iIz3ebXMsiDO/LOpiSdeKomFABa7B7CxDXOLly6oMuUgiIXyATvgAblUBzuz/Hhvj/7K97s/wAeG+P/ALKDzajtw9lEbIXW7LaSAODJyg6Ft0ToNTBiC5hNm27ZJVeOd7NLO3pM0sfWarL163dYG7dsqFDZTbvSwYlSGBgZSMp9sbia7G1in76xeXpzolz1jvXPl4g8lA/tW4VtErcW20qAzxlEsN875EiJEzzVn0xuKll7ZwzMusBgC3GMA6HIIW5MzqnOJp3Fbaw11ct8EL0aNzEb7LNzE89Vhs7JgBjaAEQHZxEbtGI83m03aUHZ2piSI7aws5QdCJJMAH9oKI11nWf2RVt2O4m64fh7tp3kECywYKrCVmOkazz1VMdln95bYyxJFx2Y58paSGJMlEJneUB5qnwGNwtl7j2WdjciVPFUQWY5eFygSzsTrqTQX2KwFu5GdASNx3MvlVhqp8oIpLZ6suIuIz5wLdoqT30Froho3xGjbyN+oJMR2yX725YtL0vcR391TlB8uY+Y1xZuJadmt3rLlwudrt0BiVLakqCNzRAAAjQUE2N7G0uM7G465yGIXJ32VUkEqT3qLzwCAw1AISudg9okRduquVgQCJJMcaY0MAg+EDB0kF/uz/Hhvj/7KO7P8eG+P/soEF7BLIMi5dB11BSdTJ1yzMyZ3yZnQVbbK2QuHDhC2VmzQ0QugELAEDTdUHdn+PDfH/2V4Ns/x4b4/wDsoHNlcha/DTqivMP397zr1BUOC2haS2iG/aJVVBh15hHT5K7wV5Xa8UYMuYaqQR3i84oJdmcja9BOqKZpbZnI2vQTqimaCK93yec9U1FieUtedurUt7vk856pqLE8pa87dWgaqGzvf0h1VqaobO9/SHVWghxT5bqMVYrkccVWaCShHeg+CfZUGIWxcOa5YLtAEtYYmAcwEldwbXz1Z0UFINm4QKVGDXKcsjtcwcuiyMnMNK9bAYQxOEXQQP8AlzugiO83QSPXV1RQVNnD4ZH4RMNlu68dbDBtRB1CTqABTNm5nu5grBQkSysus/xATTtFAptXkm9XzFFG1eSb1fMUUE2E5NPRX5VLUWE5NPRX5VLQVO1sKrX8IxnMly5lgsN9m5OgMHdz1bRVftHlcN+I/wDk3KsKCrxWFU4yw5nMtq+BqwEMbUyAYPNvHMOirSKQv/8AU2fw73ztU/QKY3alq0VW5cCs85QZ1yxmPmAIJPMJJ0BI5G2LHj7XxE6J6ejWu8Zsu1dINxAxAIBM6AkEgdEwJ6RodKym0MIA8dzM4znKxZzHH0YDWJMuY8M6k5jQaT/iDDwp7YtgNMSwG4ZjM97A3zEadNMDaVrIX4VODBgtnXKDIEEzAMkaeUVhsRsq8ysibP4JmMqyOwyaiAYbUgG4MyxAYgRrL+Gt3Ut8H3MBRpLgXIQMqmeJrvJAGWdIH7IoNMNsWPH2viJzienoBPqobbNgEg37QI3g3Ekbt+um8e2szd2bqoXZs5rSlibrABozG3vM6ga+EAx3A0Ps5jbU9z1bviULuICtxJk8djmuGSBo5HOQQ1F3allWKtetqw3guoI0nUE9GtcW9tWGIAvJJQOJYCUMwwneOKdfJWY4C6cztswG47gMRdYFtZzrPeAMpbfoSpHTXr4e42jbODKAoTjuumRVyknWIBmRuWNSdQ0w25hyJGItRr+8TmEnn5hrTltwwBUgqQCCDIIO4g89Z7Zex0uMWvYMW2tlchzMZPfEjduYn2+etBZshFCqIVQAAOYAQB7KD1lkR0+Uj5VXdjOHCYPDqs5RZtxJJjijSSSaszSGwf8ApbH4VvqCghweFVcZiHAOZ7djNq0GOEA0JgaDmFWjbqRw/wD1N78Oz87tPNuoKi5tM2bGHy2muM4RcqzPJlug+DGsDXUilLfZxZZoCPGkHi68+msE+QEnmiQQLrZnI2vQTqip7lsMCGAKkEEHUEHeCDvFAvaxIuLade9fjCegqSD7KMTylrzt1akujVPOeqaR22t08H2u1tbsmDdDFYjjaKQZiYoLSobO9/SHVWo8l7w7fuN99e4MNx8xBOb9kEDvV5iT86AvOeERQxAKuTETKlAN4PhGpOBPjG/ufbUVzl0/Duda3UO3bF57UYdstzMhPGykqGGdQ2VspIkTB9W8A3wJ8Y39z7aOBPjG/ufbWTs4Da6g/wDM4d3hBxxxZDEswCIsHKQsHo5qn2nszaLi2beJtq4RxcA0VnbNlKyp0WV3gkgHcdaDS8CfGN/c+2okYi7lLEjJOsb5jmApTsdw2IRHGKuB3NxihBmEIEA8VRObPuG4jduDf7/+z/1UHm1eSb1fMUUbV5JvV8xRQTYTk09FflRcxSKYZ1B6CQPnRhOTT0V+VQWEBu3ZAOq9UUCG1dqIL+EAOYG48spTKkWn1czpM6VZ9v2/GJ7y/WpeCXwR7BXF63CkqgLAGBoJPMJ5qCrxW1EGLsCZBt35cFMi62oDHNoTzaGfUYsu37fjE95frWWw9vaqJDLhrrgDMxUDMZglAGWAFymG3sX1Ayivbx2qSSLODGVjABY5172WzRG/PAI3QTzMGo7ft+MT3l+tHb9vxie8v1rIHF7VFxlGGw5kZlleIoAgrmDiWzaie+B14PdTWKxm0eHdLOFsG2nB8Zwyh8yAvkbNrD5l3aAqeMZADS9v2/GJ7y/Wjt+34xPeX61mw205M2cIQA2oDcYjPlEF+LmIQbzGaZOoEVo7VBJNnCmQvF3KDlGcA5piQ0MZ1IGWOMA1Pb9vxie8v1o7ft+MT3l+tUYt47hcLmSzwQN3tjJlUESRaIDZiIGViAdSTqAIaruYXazmQbNoSpyqts6aB0lsxjvmDbzpove0Gw7ft+MT3l+tHb9vxie8v1rNNc2mf3GHUCDAgmOPmWC+pA4M71EgjNGtMI20MktZwvCZ7YAXNlCSwukktrxQhBgd8RBigve37fjE95frR2/b8YnvL9aywubUnN2vhhKJxDEBg5zmQ86qR0gQOcEN6b+03UFMPh1BEjMCDIuAAMC2me2Cx0lM8cYig077QtxyiHyBl18mpqv7G9pocJhyxCHgrcq5UMIUDUAmPNS2ye3jcXtm1hlsxxsgOeYPPnI77LpG4nXSTf8ABL4I9lBT4TaiHF4gTAFuxDEplblCcpzaxOulW63lYEqwI8hB+Ve8Evgj2ClsMoD3oEaru9AUHezORtegnVFM0tszkbXoJ1RTNBFe75POeqaixPKWvO3VqW93yec9U1FieUtedurQNVDZ3v6Q6q1NUNne/pDqrQR4m0+dXQKYV1IZivfFSCIU+D/OvOEveLt/Eb8upMRiwhAhixBICidBEn+8PbXHb/8AR3PdoPOEveLt/Eb8ujhL3i7fxG/Lr3t/+jue7R2//R3PdoPOEveLt/Eb8uixbc3MzhQMuUZWLc886iK97f8A6O57tdWMYGYrlZWieMIkbtKDjavJN6vmKKNq8k3q+YooJsJyaeivyqLDcpd869UVLhOTT0V+VRYblLvnXqig57SR2cuisZAkgHTKvTUb4fDB1QraFxgSqnJmYDeQN5jyU1Z3v6Q6q1U9lWDR0XOl15OQCyVB1KuSc2kTaG/p9gWI2dZmODtyI0yrOu75H2UDZ1mSODtyN4yrpNYaMMSP+VxO8qSwQMFynXijM5BOaTrJViSSCYhbssrFbOJXKJDFbbAAZRLKQoiTBAMOJZ51oN/3LteKT3RUSYZUvLkULKXJygCYa3Ex5z7aW7FcIiYdTbZmW5xgWjcQAAIJEQBuMSSRExT1zl0/Duda3QNUUUUBRRRQKbTWbcHcXtg+UG4oI9le9y7Xik90UbS7wena/wAxaaoERgrBMBLU9ELPOP8AS3unor3tGxMZLebohZ01OnmI9tZTbFnDLeus1nFZi2rWxbKkuR3oJ0grcIJAhrjkGWWq5u1QTFnEgnRYNvmRcxJIOQ8QEidHBbivJoN/3LteKT3RR3LteKT3RWS2OmH7YsBVxCXNcgc2gpi2ZJiGfS23lEwQoaK29ArsvkLX4adUV5h+/vedeoK92VyFr8NOqKMLyl30l6goONn3wLVsHQhFBBB0IAqcYxNRm1G/fp56mpXC8pd9JeoKDproZljWCeY9BrnE8pa87dWmqTxiTctakavu0/ZNA5UNne/pDqrXna38b+2l9j4HgU4PPcuZCBnutmduKurNzmglucun4dzrW6p9q7RxyXLgsYZLlsd4xMHvATpmGbjZhzc1W95v16Sf3dzrW6z21ewW1d4UrfdbtwsQWKuqFnV2IXTN3uSSTxTl3BQAkTbmPyhnwCLqoKm8s6swMHQTGSNdS1L2dv7RkG5gUCllGXhFESF3ktqS2YaDSRoY1kt9gFgSeHvli2aS6GDzgDJEEwSCDOUTNR2v0cYYFTw98lRbAOe2CODECCqAgneWEE9NA3g9rY9rtpbmCFu2dbjh1YDfxQJnwdY5j06Xf7/+z/1Vn07AsOMpF69mVgwIdB3rKwEBYCgrooAAzNETV+GBv6H93/qoDavJN6vmKKNq8k3q+YooJsJyaeivyqLDcpd869UVLhOTT0V+VRYblLvnXqigks739L/StUu0dj4ol2tYoyScqmVUSdCSJ70QIAg5ZOrNL9/HcG7DNa1IPGcqRoBuCno/nXHdg9Nj4p+ygQPY/ioP/PEtxo4hgAzEANMgmQZ5gNRXLdjmJJJONJBJhcrQFO5e+8+u/m3SKse7B6bHxT9lHdg9Nj4p+yg42Zsm9auS+JNy3kjIVA43F4wg6ahtI0DACAKducun4dzrW6V7sHpsfFP2V1hMRwl0HNb4qMIRyxOYprqogDL/ADoLKiiigKKKKBXaXeD07X+YtG0bDvbK2nyPpDeYgkesSKNpD9WTmUQUMsYHFZTBPNMR66V7rnpsfFP2UFY2xscWIGMhRlOcqCWMcbixCiZ5z3w8EVLc2Hi5OXGwJ0JWSBI3jcSABrpMtMyCr3dg9Nj4p+yjuwemx8U/ZQV9nsexIyzjDKiASgZt24lpMSJOvGzQe9FXezrDpaRbr8JcA1aInX6R/wDW6lO7B6bHxT9lHdc9Nj4p+yga2VyFr8NOqKMLyl30l6i11s9ItWxIaEUSuoMAajyGkDsa1dxD3XSbicVTmYQGVcwgGDuGsUFvSuF5S76S9UV53JteD/NvrU2HwqpORYkyfKYjn8gFBLSuJ5S1526tNUrieUtedurQNVDZ3v6Q6q1NUNne/pDqrQSsgO8A+eueBXwR7BUOJxDB1VFUkhjxmKxlKjmUz338q8z3vAt++32UE/Ar4I9go4FfBHsFQZ73gW/fb7KM97wLfvt9lBPwK+CPYK9VANwA81L573gW/fb7KLGIfPkdVHFzAqxbnjWVEUHm1eSb1fMUUbV5JvV8xRQTYTk09FflUWG5S7516oqXCcmnor8qiw3KXfOvVFBJZ3v6Q6q1NUNne/pDqrXGPe4EPAhTclQA26CwDE6jcpJ9lAkOyjD/AKyXg22KsIJMhihgCZOYRG/UaaiWMDtuzeJW3cDETunm5/MdY6YMbqzd4YpwnC4DDNqdCyaF8xuZZbeYB845946w9vEqRkwuGtXuYKEmNM0xcB1hgIB746iOMGwpW5y6fh3OtbplT7aWucun4dzrW6BqiiigKKKKBXaPeD07X+YtNUrtLvB6dr/MWudq4hEtNwjFVIKyAWIzCJAXUxv9VA5RWATEWbYQrj2thUKjLZuqsXIOZVzR4LAwTLAkkQtF68pMttG6oUiBwd6FYSNcznjTm0bwWgcXQN/RWAOJS4g//oX1D6MDbvN5CvfGAFdQZJPGUklta3GDxi3ba3LZlGEg6j+R3UHGyuQtfhp1RRheUu+kvUFGyuQtfhp1RRheUu+kvUFA1RRRQFVe28EbvBot25aJJ49rKGECY4wOh3Hn131aUrieUtedurQc9ot4+7/4vsrvB2yucFixzb2ie9XwQBTNQ2d7+kOqtBHc5dPw7nWt0vt/E3lsv2qA2IGSFMHil1DmJ5lzn1c+6mLnLp+Hc61ukdr9i9vEXFuO9wMoWAjADikkHcdeMdaCuXbONW3dZsNmZOCCAAcc3LxUnisTC2WtsZC6hubdw229oyD2gAoLgrnVjEcUgyJjfoONu0r2z+jmwgIW7fDZYzZreYd4CZyanLbVdZ0mN80N+jmxMi7iFMhjluASQpWTxdd5PnY9JkLnYe0bt5bhu2eCKXGQCScwWOPqBAJJHqkEgg0x+/8A7P8A1VT7N7B7Ni+L9t7oYFzllcpzrlgwskABQBOmUeu4/f8A9n/qoPNq8k3q+Yoo2ryTer5iigmwnJp6K/KosNyl3zr1RUuE5NPRX5UtmZLjkWmYNlIKlOYQe+YGgYs739L/AErVLtDsLs3S7SVdyxLQrQHJLgAjeZOpkjTwVAsDdeSRavCdTBsdAHOx6BRwz+Be/wAP91BXDsGw+Ujjyc0mRJD98DI1Gp08pO+vP+BcPLHjyxJOq8/kyxETA5pneARZcM/gXv8AD/dRwz+Be/w/3UEWzexqzYucJaBDZMkTpGntPFmekk85pu5y6fh3OtbqHhn8C9/h/urxXbMGNq8SAQJNjcxBO5h4IoLGilO3G8Rc9tr76O3G8Rc9tr76BuilO3G8Rc9tr76O3G8Rc9tr76D3aXeD07X+YtT3bSsIZQy6aMARpqND5aTv3WcQbF3eDobO9SGH7fSBXnDP4F7/AA/3UEg2RZzs/BJnbLJKgniiF37oBO6u22baJzG0hbpKrPTvjpqDhn8C9/h/uo4Z/Avf4f7qBlcBbG62g0A0VdwmBu8p9tS27YUAKAFG4AQB5gKR4Z/Avf4f7qOGfwL3+H+6gm2VyFr8NOqKMLyl30l6gqOxeZFVRYuwoAEm1uAgft13gg2a4zIVzMIDFZ0UCeKSN9A3RRRQFK4nlLXnbq01SuJ5S1526tA1UNne/pDqrU1Q2d7+kOqtB1csBiCRqJg6g6xI08w9ledrDy+831qWigi7WHl95vrR2sPL7zfWpaKCLtYeX3m+teph1BkDWIkknTo1qSigU2ryTer5iijavJN6vmKKDy3YugAC5bgCOTbm/tK64O94y38NvzKytq3tO27ZFFxGug5rrDMELOShXOVhQVGdIJGUZJU15YxO1ypm1bVgt0jMLcOy2rRtKctzih73DieZY3aGg1fB3vGW/ht+ZRwd7xlv4bfmVSYK/jzci4kWgbWUhLOZlJUuXi9Clf1obLmEZCsmVMmMbGC+720zWihVUJTRrcMrwSO/m6u/xUhYJoLfg73jLfw2/Mo4O94y38NvzKoLd3H5szW9Cd02+Kp4ANlAeGb/AKg8adY15jNi+2mQhgRdOGtlRaOUcNmPDAGY0/VxJ3Ft+tBc8He8Zb+G35lHB3vGW/ht+ZWdxWysablwpfOQuMkkjvmuHOQG0W2r2wF3PwWqiQa72ccVaZOFFx5uPmAOaLbLbCzrGZbnOCMwFxgqzlAX/B3vGW/ht+ZRwd7xlv4bfmVTbQwF8XrrWuFKFbGWLpgE3LnbBRWaARbNuAQBppOoqsxFnaTK3FZXNooRbe3kzcHfyshZ8yku1gltDIOpAmg1nB3vGW/ht+ZRwd7xlv4bfmVncXtDG2c7m3+qDN4JMNcvQZNwxxRht4yrwjEgBSFmxGOxptWWsWwztaYuSqKM+RsvFa4CBwgTcSIJ15wF5wd7xlv4bfmUcHe8Zb+G35lU+CXFviBw6stkLeSUZVDBinBuwV5DwtzcNJEQSRS9jC4tIAzlDcdm4R85y9tDgwGNyVAw5JgeCAdZBDQcHe8Zb+G35lHB3vGW/ht+ZWPs7S2het5dA1yxnGVQjce2B32f9WwuFsvPxVmNTVxtZbzNcULeIK2uD4F1QqePwjks6hiDl4pJB4kiCaC44O94y38NvzKODveMt/Db8ysyMDj+EUlmySJGcd/wyM7jXkzZDqE6TuB1qw2JZvpcRbjOyZLpc3DLSXQ2c3GZQ0G8CEMcUaLooC24O94y38NvzKODveMt/Db8ymqKBXg73jLfw2/Mo4O94y38NvzKaooFeDveMt/Db8yvFwzl1Z3UhZ0VCN4jeXPypuigKVezczMUdACZhkJO4DeHHR0U1RQK8He8Zb+G35lHB3vGW/ht+ZTVFArwd7xlv4bfmUcHe8Zb+G35lNUUCvB3vGW/ht+ZRwd7xlv4bfmU1RQI38JddSpuJB6Lbefxle07R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368" name="Picture 8" descr="http://www.emeraldinsight.com/content_images/fig/2200110105002.png"/>
          <p:cNvPicPr>
            <a:picLocks noChangeAspect="1" noChangeArrowheads="1"/>
          </p:cNvPicPr>
          <p:nvPr/>
        </p:nvPicPr>
        <p:blipFill>
          <a:blip r:embed="rId5"/>
          <a:srcRect/>
          <a:stretch>
            <a:fillRect/>
          </a:stretch>
        </p:blipFill>
        <p:spPr bwMode="auto">
          <a:xfrm>
            <a:off x="5619069" y="1237484"/>
            <a:ext cx="3334203" cy="2438555"/>
          </a:xfrm>
          <a:prstGeom prst="rect">
            <a:avLst/>
          </a:prstGeom>
          <a:noFill/>
        </p:spPr>
      </p:pic>
      <p:sp>
        <p:nvSpPr>
          <p:cNvPr id="8" name="7 CuadroTexto"/>
          <p:cNvSpPr txBox="1"/>
          <p:nvPr/>
        </p:nvSpPr>
        <p:spPr>
          <a:xfrm>
            <a:off x="155575" y="3997479"/>
            <a:ext cx="2423885" cy="923330"/>
          </a:xfrm>
          <a:prstGeom prst="rect">
            <a:avLst/>
          </a:prstGeom>
          <a:noFill/>
        </p:spPr>
        <p:txBody>
          <a:bodyPr wrap="square" rtlCol="0">
            <a:spAutoFit/>
          </a:bodyPr>
          <a:lstStyle/>
          <a:p>
            <a:r>
              <a:rPr lang="es-ES_tradnl" i="1" dirty="0" smtClean="0"/>
              <a:t>Reflexión y explicitación sobre experiencias propias</a:t>
            </a:r>
            <a:endParaRPr lang="es-ES" i="1" dirty="0"/>
          </a:p>
        </p:txBody>
      </p:sp>
      <p:sp>
        <p:nvSpPr>
          <p:cNvPr id="15370" name="AutoShape 10" descr="data:image/jpeg;base64,/9j/4AAQSkZJRgABAQAAAQABAAD/2wCEAAkGBhQSERUTEhQUFRUVFBYXFRUWGBUYFxYYGhgYGhkXFhUYGyYeFxsjGhgYHy8gIycpLCwsFx8xNTAqNSYrLCoBCQoKDgwOGg8PGjAkHyQsLCwsLCwpLSosLCwsLCwsLCksKSwtLCwsLCwsLCwsLCwsLCwpKSwsLCkpLCwpKSwsLP/AABEIAQwAvAMBIgACEQEDEQH/xAAcAAABBQEBAQAAAAAAAAAAAAAAAwQFBgcCAQj/xABKEAACAQIEAwIJCQcCBAYDAQABAhEAAwQSITEFQVEiYQYHEzJxgZGh0RcjUpKTscHS8BQzQlNiguEVQ6Kys/EkNFRyc3Qlg8IW/8QAGwEBAAMBAQEBAAAAAAAAAAAAAAECAwQFBgf/xAAuEQACAQIFAgYBBAMBAAAAAAAAAQIDEQQSITFBFFEFE2GRoeEVMlKB8CJxsUL/2gAMAwEAAhEDEQA/AIKirh8leM62frt+Sj5K8Z1s/Xb8lez59PuYZWU+irh8leM62frt+Sj5K8Z1s/Xb8lPPp9xlZT6KuHyV4zrZ+u35KPkrxnWz9dvyU8+n3GVlPpThdg4hyluJUMdSB5szHfppO9Wz5K8Z1s/Xb8ldYLxY420xa21pSQR+8Y7mTAKGN+VVlXjxJEqLIG14N3myxl7Vtbg1Pms2VZgGDPXbnXOH8Hrri2Rl+c83U/QZ+mvZU7TyG5FWvFeAnEbk57lk5hDdqJGc3I0t/TJPu20ry14BcQXLD2OxIWWmAUyEa2zuuh6wJ1AqnnafqROUqF7hLojXCVyq5T+KSwAJ0K6ecPOidYmKb8Rw5sELcgFgIg5t5005gggjkQRV1teL7HqGCnDLmjNGUSAysFPzXm5lUxtp3mUuJ+LXHYiPLPafLmgl2ntanUJJEkmOUmIqfPXdDKUfD3M7hF3LBAdAM2mm/eOVSt3gFxTcBK/NAF/P6sNBlk6qdYy7a61N2fFNi0cOpsgqwYfONAYaTGWJp+PALiAc3AcMHaZYZQe1OYiLWhOYyR8KOuuGhlKfe4WyhTKNnt+UGUknLmy6yBrmBEdxpwPB9yyor22YsyP2oVGAZoZjpGVWM7aETpViPi4xxABazCpkHbOi5i0eZ9IkzvSz+AXECZzYcEliSCBmLKVYtFvU5WI16nrTzl+5DKUjE4VrZAYQSJjmNSsHvlTSVXfGeLnH3SGuPZYhVUHOdl2mE19J1pD5K8Z1s/Xb8lXVeFtWiriyn0VcPkrxnWz9dvyUfJXjOtn67fkqfPp9xlZT6KuHyV4zrZ+u35KPkrxnWz9dvyU8+n3GVlPoq4fJXjOtn67fko+SvGdbP12/JTz6fcZWa9RRRXjG4UUUUAUUUUAUUUUAUUUUAUUUUAUUUUAUUUUAUUUUAUUUUAUUUUAUUUUAUUVHcU4yLGWbd580/urbXIiPOy7b0WoJGioDA+GNu6yhLWJIZsubyL5QZg5m2EHfpFT4qWmtwFFFFQAopri+ILba2hzFrjZVCidhJY9FA3PeOtOZoD2ivCaaW+JoSBJ1dkXQwxUS0EctCJ6g0A8orya9oAooooAooryaA9oplw7HNdGYplQ6oS0lh1Kx2eu53p7TYhO4UV5NE0JPaKKb4TGC4CRIhmUgiCCpggigHFFFFAFeRXtFAVTgPEBZwLvGY/tF9VWQMztfZVWTtJI15amnVrjN63ctjEHDsl1gnzJbMlxvNBzE5lMRm01I0prY4A7YJrToM4xFy6qPBVovm4oeJ7LDT111w/Cq11MvDks5Wl7lxbIiNvJG2SWbNBnQQPRWzy6kDsY/E3mc2BZS0rMitdDsbhUkMwCEZVzAgbkxNJYnwiui1bK2l8scQLD22YwGhtQ4/hPZaY81tpotYm9hc1r9muXkzu1t7Rt+azFsrh2UhgWInUER31z/AKZeItM6jO2MW9cCmQi5GUCTvChASOcxUaAe4a5cF62t4WjcazeLOgYQFe1CrmJMdvXqVG1NMXxfEWSGunDZfKKDaVn8qEZgoYMTDESDGUc9akcThmOJtuBoLF9S3IMzWCun9rH1VV/9Lc2Ra/Yvn1KG5iHFo5yrqXdLkl2ZoJExEmdoqIpPcF0xNzKjN9FWPsBNR+DPkreGtiDm0YnrkZyfWw99SV63mVl6gj2iKicHmuJhmjVGIuf0lUdDP9331VbFZbng4jfYXGRbYW2ziDml8hO0eboNzOvKK7t8RvQlxlTybsoy9rOquQFYnYmSJEc99KWwuGYWroI1Z7xA6hmaPbND4ZvIW1jtKbEjpldC3sAPsq10V13Elxt+5cuJbFtRbfLnbMZ7KmAoI111M9K9/wBYKo+dfnEZUyg9lmaMpUnZTPPaD0pvhsXcS5fi01xTe/gy5gcibhiJG2or29w17qOzKodnR1ttBACRCOdiTrPIT3VLSvqQm+BxZxt1XQXDaZXMTbJlWiQCCTIMROlcYbGYi7mKi0qq7qM2clirETodBA9ZnauMFZBdYwgtQSS7C2CNDGTLJJnnppT3hVhlQhhB8pcPqLsQfYah2RKuyN4fjLlvD2RCFnCrb3AAyyTcJ6Acu6nljiDq5W6bZGQuHSYhYzBlJJBEzTZuGsbFibYdrQGa20HMMuUgTpmGhHLSu8JhA+YDDCypRlLEIHJOkALOkdT0qXZkK4pZxWIcC4q28jQVRswfIdiW2BjWI9dIcH8t5a/mNsjygzRm38msZZOg2376VwuIvIFtGyzFQq+UlRbIGmaZkaaxG9eJbuLdvqEb505kuCMq/Nhe1rIMjpUd0T2OhjrysvlDZhmClVLZ1zaCCfO1idBvSmEeMTeTkVt3PWcyn/lFR1rCEi2FwuQo9su7ZJMMJKsCWY7mTGnsqSwK5r965y7FselAS3vePUalpWYTZJUUUVkahRRTXiXEUsWzcuTlEaAEsSTAVVGpJJiKAOJY4WbT3WBK20ZyBuQBOlOEMgHqJqo+E3hA37JfW9h7tkXLLqjtkYFiphWyMShPfpOkzU1i+NC0UtIjXbrJmFtMoOUQC7MxCqs6anUnSavk0IuSsU14pxFbFl7rAlUEkDf1TSHC+Mi8XRke1ctxntvEgHZlKkqymDqDypt4Z/8Akb//AMf4ioUf8kmTcmgaIqP4hxNrZVUs3LzMCYXKFAESWdyFB1237q64TxYXg3Ye29tsty28SpgEagkMCCCCDrVbAc4jFIkZ2VczBVzECWOyidyeldWrCrJAjMZPeYAn2AU04tftr5PyiZ8162qaA5XJhW12g896ZYjwnAvXLFuzdu3beWVXKBDKGzF2ICjUDXUnYGpUW9gTleGoceEqfs9y+yOvkZF22YzqwiRvB0IIMwQaSHhV5rmxeFh2VVvnIF7RhWKZs6oSfOI5ztTKwSuFwmQuZnO+f0dlRH/D76cRUbxLjYtMttUe7dYErbSJyjQszMQEWdJJ32mk8L4QBi6PauW7qIX8k2Ul1HO2wJVxOm+h3ilm9SCWivaj143bOG/ap+b8n5TviJiOvKOtI4vjTqQtvDXbjFA7AZFVQeRd2ClpB0WaWZJKxRUbhuP22sPebNbFssLiuIZCvnAgTPKImZEb02s+EjEpnw19LdxgqXCFOrebnRWLID1I05xTKwSuHxSPmyMrZWKNBBysN1PQjpXFzHot1bRbturMqwT2V3JIEAa86ZYbithLd+4FFtLd24LhgDM6xmaF84kkAczUfZ40tt2v3cNftJdyA3rhUgAaIGthi1pdemhbWpykFmik7GHVBlUACSYHUmT7zUbxHwiW1dFnI73HTMiJHb1IIBJAEQSSYAHspThfG/Ku9trbWrtsKWttlJytOVgykhgYPoios7Ak6KKKgkKgfCnsnDXW/d2sSrXDyUFXQOegVmWTyqerm5bDAggEEQQRII6Ec6lOzBXfDbiVpcDeDMp8paZUAIJYkaZQNwN55RTLF4dzj4XEPhzcw1rIQtsh8rPmSbgOozAwPpd1T1nwZwqTlw9lcwKtCLqp3XbY9Kc4zhlu8uS6iOo1AZQQD1E7GrqSSsiLELwjh0YpmbFtfupbyspW2Mqs0iSgAmRMHWnPhn/5G/8A/H+IqSwPDbdlctpEtruQihQT1MbmlMRhldSrgMp0KkAg+kGozf5JgguJYq5cxX7Ml3yAWyLpdQhd5YrlXOCABEkwTqNq48FyPL4oC617K1oeUbLJIQyAVABAMj0g1MY/g9m/HlrSXMu2dQY9E7UthsClv92ipoq9kAaLOUachJj00zK1gRnhNth//t2P+akeCj/x2OP9WH/6IqcvYdXjMAcrBhIBhhsR0I615bwqqzMFAZ4zMAAWgQMx5wNKjNpYFP49+54t/wC1P+glTPhMsYC7HK0I91Sdzh1tg4ZFIufvAVBzwIGbroANaUvYZXUoyhlIgqRII6EGrZ9v72FiFS+tviNwPobti15InQHI1zOgJ3aXUx31zi7ivxCwE1a1avG6RrlDBQqseRLCYP0TUxjeHW7y5bqJcWZh1DCeonY99eYHhlqyuW1bS2CZIRQJPUxuajMtwVMKM54aRp+051HL9n/fx6M/zf8A2qSxOIu38VdsrfOHWytsnIENy5nBJMuCFURGg3nWp79kTP5TKufLlzQM2WZy5t4nWKb4/gdi8Qbtq3cI0BZQSB0k8u6pzp/3kWKqjA4XEMHa8lvGo7u0Frlu2bBc9kAEQpiBqFq2f6payo3lEy3CFQ5hDltguupNLWcIqAhVVZiYAEwAo27gB6AKaYfwdw6P5RLFpX+kEUEejTQ+iockwVjEr/4e+0Erb4n5S4B9BbqFjHON/VU74RcStDCXSWV1uW2VApB8oWGVVSPOkkbVK2sKq5gqqMxLNAAkncnqTTTDeDuGtv5RLFpX5MqKCPQY09VTmT3BG4OwRjbQfVlwEE9/lFDH1xS1sf8A5N//AKaf9V6mP2Zc+eBmy5c0a5ZmJ6TrQMMufPlGfLlzQJygzE9JMxUZgK0UUVQkKKKKAKKKKAKKKKAKKKKAKKKKAKKKKAKKKKAKKKKAKKKKAKKKKAKKKKAKKKKAKKKKAKKKKAKKKKAKKKKAKKKKAKKKKAKKKKAKKKKAKKKKAKKKKAKKKKAKKKKAKKKKAKKKKAKKKKAKKKKAKKKKAKK8NY43jLxsnt29/wCWK1p0pVP0kN2NkorIMP4weIXJyFGiJAtrPaZUGkyZZlGnWnX/APruKTA8mdWUkC0wUqCzBmDwhCgntEbHpV3h5LdojMjVaKygeG3EMjublgBZA/cnOwykhO32oVgZE8huaSt+HnEWFsg2yLrm2nYTtMCoI3089d+tT00nyhmRrlFZRZ8MuKOuZQhEsNETdSgYRM6F0H91Jv4d8RFwWs1ouzBQoFtu0Wy5SVYgHMIgmo6aXde4zI1uisiw/h9xF84TI3k1Zni2vZVdzvypxZ8L+KMFK+TOfKVgWph2yqSuaVBbSSAJo8NJbte4zI1WisqHhfxOJmwFhTmJsBCGLAQ5fK2qsNCdjTZ/D7iIti6SmRmKhsiwWGpG/v20PSnTyfK9xmRr1FY18pmN+nb+zFHymY76dv7MVbpKhGdF8PjO4d/6pfqXfyUvhvD/AAVwwl8E/wDtufitfPGFtAnWfVVl4RxNbJzKgJiNa7JYCCWjZ5E/EZRaVjYL3jDwCGGxAH9tw/ctNn8anDRvil+pe/JWE8VxjOxJ01qEa2WaolgYpcm1LGTkrySPpS14z+HN5uJU/wBl38lDeM/hw3xK/Uu/krD+CcMWJaZgxE8hy9Vc8V4O6GQpgzH+PZ93Wp6GmtHIzXiEnJpLQ3EeNHhv/qV+pe/JTnD+H+BfzcQp/tuD71r5zXCOWiDvU1gsAVIBMDQevb9empeBp8NifiEo7WN6PhfhdPngZIAgOfOiNl0mR7RXVjwswzxluzMR2X55Y/h/qX21TuCtZyWxdOZhlYRPMlgdNIkgx3p3Uri8V5JS1qyqHKN41yhwEOWfoBRvq49fmOKUrHfCrKUVItVzwtwoXN5UQZgw8GN9cv616ViDWGk6cz0q3+EtvEPusAeUEgQCVe4AZMwYW1psc7HlpWfI5Sc7KNTueU6HfQaDSvQwsUldHBiMXUpzs7fIvw7iow6yifOl07ecFYS5bugFANDmVRM7NtJmnOH42lvSzau20L+UbLe7eYK6oEfJ2VWWMEEtsdKjXu2hBzAxHm6jkRMctFPqFJpxK2NEA1y9ByHrkSN+/pXR5ae5zfkattI/BO3fCPylu6gt3FW6ztCXEVTmRE7Y8n29UzGMs5jTXC8QyWram0xuWbrXbb51Cgk2zDplOYfNjZhUUMSzjTp/DvuPj7jSpskkExoZ1Oo83b2EeurKjFbEPxKqnqkSzeEaqrWkssEZXlfKgvmu3LbEhgo0i0FGk6zJpHGcdz4izfCN81kJzuGd8rG5LOFEnKQJgmAJmo1rSgCWjKo6A9kzIpQ3rYERMZdPUY37gaKjFalX4nV7L2JK1xwWj8xZK5rwZ/KOLhYqD2AQq5RDtyPnd1PLHhFcVbaCy3k7TWjbXyg08m7NDGO0CCBrsVBFQp4l0A9fMZc3tO1GIxNw7ToxiB6IB7tTr3VDoQI/J1uyJ3DeEd0Zi6XS7JaVmS6iGbZeCAUYKCGEgDcE86jcXxH5trZsqts20RZcZldTmzluZLNc0geeelNb+Gc6antNEnaYg+rWlHwW8EDtE7dRB9dFQitSPytXsiKyb91KDCN094pf9mVJGbYEQY0B3pwtxAB2hsK2UCr8Uq8JFdwKgLMTS97EECAI9VTuA4WxwxdVGk8vR/n3VAYy0/PrV4zUm0jmavK8uSIxWY71IeD3B1uOMxif1NNbeDzNvV88HuEKiZgGbT1bg/ruFUrSUI3OvM3aERlZFq3eVFUkBgNfZz9O3pq84vCeVtwqLGUGQpJErOw3Onr0qi3WNu5ITmCJ15nnr+jWgcIx1y5bEdNREawdie+PRXnYq6UZI3wCjKU4SW5mvFuE3LNwkjT2dDt+tq44LkzguwHaE+jXr6TWicf8GjeWWaNCTJ27IHo31rOuJcJFi4e1MFpjlqNP11ropVlWjbkxxFB0ZehdsfiLdtkZQTIXXkO2F2JEGQvLZR0pq3jGS2gS1aXMFEfQGsmcsToRtzJ6a1HG+EhuJkA7Oxbme0T6hOvqHoqM8qeQ9nLbl6CdKzWGjtM26mad4L3LLxjwhxV/VmIRswypCqNNN5MyRuTMGoZsCTJnSTp087cesfVpyhZlCajfaByG/P6URzimzYMnUmNhznYg/fV4rLokWm1VV7nLWxpr0Onr9OmnupN2A2Xp94qUwz2iIYwxA22aWbYQYk3Pu1phevLJgT3+se7tA1tCd9NjjqUslne9xr5cnYesbjb36n2V2LtzTtHcHU7aD/PtrlL5bbb/AAY+730ndDHafu5ae/etkZ21toh3ZYfxaAA7f3e6G91Pc1uJzTCjadl56c9TUULGnrb310loCdd5Jjv39VTYzaT5Jb9rUEjLMRyEaEDT0TSj8QOsAaEdds2Uz0NMLGMt6kjUjXcg7bDkdqdvjQuaF666CYifvqDFx9DsYhzOp0I0j+qInnprR5FzmmdZ3OkzIjppSb41u1EaTHXQgGfTXTXHJYCRo2w22ywe+hWzPWwhzEmI19Oo59wrk4Maa8gK5bDsWkzy1nSI1EdZrxMGYEk6CrEP/ZNFL6LkDdk7jQdajuI8K0kmJ/x+vXVofhdptTO8+cfumlThUiCsiI6corx4+I0ke/Pwavf/AJqUjD2bSbyTV24V4R2VVVFvUCJMdB6ah8T4PKWzKQO4gnv61w2HuoICj0jXl6q3lXoV0lmObpsXhW55H/0leK8XS4CEUA8oHOf17zSXDLt1RIYiN9RHMbD9bVFLhrpBJ742607wmGLNlLb7amRqev61q7pRULI5o4icquZ6MuNvyb2wWuKBBmdf4YgE9w9YqgeHOOtm4baEtBJY+k6KNB0n9GpK1i1sI0vIGpCxruY5wJA9lUfE4kOzMf4iSZ79azw9DLNy4O6vifNgo21G2YTIHX8ae4K4zGAOvKT+vvkU3tvPLr91PuHI+Y5O+NO5o19Me2u2b03OaH6krHTJcHOD8U/NSIwxzanmDGp5nYnmJAnup1fsvm1PMcxPrjuGo7+6jEcK7AYmDlyn/iE6n+r21i2jWMXmaT0ErgUfxfwnTTrvp7PVTUX1XTLPL7hz5aD2U4a0JOsk5tPWT7pP6FM7jr0mfx05+mrw0KVtWtzpsT0H609+vuryWIPo007/AIUiMTGwj9D8DXTYgtHLX4fE+ytkY5GtkdJbadevXv39mlKG1oNYjT3yKarm79vj+MUsLBJkx+iD7qsJL1OhbUc55es708weKQEg6zpOvTnPWN6aeS6np7pP414oUDfv9W1DN2ZMW8cJ82JOp0+jI23kUrbxZMaDzln0MJHrqOwOMQCDy1B115c+fKnlvHqBosCCeQ1G4qrMJQs9j3EO+uuzESByjT30lctXNNW2Ex1pymOJI0iWynXurlcXvMaEipuU17DS14Xj6VcYzw2IEKaoPlv6jR5X+o18l5CP0brH2NO4f4ZKwEnpUza8I7baEisbS6RsxqX4TwXF4j9yLhX6Z0Qf3HT2VSVK3JpHExlvE1RcRaYQDoeU6UkmGtIc+Y67jQ850O//AHqC4b4A3VE38YwP0bYB97fCpVvA23GuKxE95tn3ZR99IV6lN2jLQwr4ajW1lDX5I7i2NTKwUknQTtzO+3f7qrzRyH6iu/Ci3ewja+TdGPZeG5GYMnQ61Bjwkf6Fv3/GvoqeKpZdH8HyksDVg3p8k3adun39369VTWCtOoJ1G24HQ8/ZVOw/hG4M5F09NTnDfCFroOYAQVG4HJu7nHuqZV4T0TL08PODzNEoMHcbUH2sZ3fp0BU98U6PDgAZYDQ78hmJGpOwkeukOHXMzZQ25EamBqp17tD9aKsNrhNnNmVw8EsWI7I1YwqzrvqDI0Gu4rCUrM76dLTUqjWUBkkSCdO8A/dJ+tUbfZZJ/XX8KsfhBwXyDJGaHRWg9YAIPsHtqBuWVG3dXXTelzirw4XA1zd36/Qry457q7kbRXF27yEb/D410XOLLrsJrcM8+X4f5pdUY8+fX0z+FNEun3V2rtPPcff8KsWlFi6YcxrHPv3EffrXZsdT1pO3J679e7evVw/WOf3RSxm/VnULG/XX3mn1jF24Hr3n+6aj3w8jXv2osWhsTzJ5a6RFWsVkotbkrbxyAAARr02J515/qR5Lp6RTOzbT6U6jnz5ChkSTvvymKWMssblRThLaZtATU7w/xeXruxAX6ROnsgk1eOGeAWbK2IOxnya/czfCrclhUACgCvjXUfB+g+VBFO4D4tsPYhrvzrj6XmD0Jz9c1a2cBcqgAAQANAPRFJYnGD01E3+IRvVLt7lrKOxJ/tAQHv586gMfxcCZ5dKZ4zjBIgGoqzbzk5pIGp3gDvq9Ok5OxEq0aacmHHUfF2soIENmkgnYEQO8nT1iqqfBtvpKfUa0fBY0qYCgAdx+lH3D31XuJW2W6wAgZiRppGbT3V7tHCwisrPkqviFSrNyjouxAWPBe4Roy6nvqX4d4NvanNlbNEQT7Nt9acWc0c506d/+KdPmGubbnJ+lIEeiPuq0qEE7pEQxc3fMzrDcIZZ1Uf06/f8AhVi4TcVWVSVILa6EaDU7noPfVRa9O7QYj3Eb98yfRT7BgsZLZTPd3HrrqBWc78I9ChNNXb0Lp4WOtzDSIlGDD0Ea+6D6qzu5fHt+NW5sfbZcjuJbLsRDSdI6STt6NapV22qsRMwTB1110P3Vth72sznxU43zROTcG0frT4iuWvDp+oHxrqV6Tv8AcDz7gKC46dOnd90iuw8zTsNmunoOf4/D314LhPu5ej/NLNe7uv3TSTOf16YqyfqafweKzd+/xpWyTznfr3a0iWMT6Pu+NesW/Xo2qQ1cW8kf16INe2LGo23HwpFy3fvXZtmNJOp51JV37j63hcu56e4zSpWNnjnGlJnDk9+oMTvprXv7AIExMVY5G76tmotfI7qicdjCeZNJ4zi0c6r/ABHi8AnWO7c18Qlc/Qrq4rjMaZ39VReLxv0ie4c6h8RxK7cOnZHd53tpazhyNyWJAM7mK3hBFak8qJLCuIzZZMnqYgTt7afJj3WAqiDOw7pqPsXWtiBpPd6N+nOnAuO/mnWD0+j8a9qCUIK6Pj68nVrO0roVvYi5Bjv5DqOu+k0zxqM8SdQdNtp2+6k8TecEgk7nmOo2psHbrPr/AF+hW6fJyZbPSxyLjgQT+FJOzHnyPXqf8eyunsltz7zSbYAk8uf4/H3U34No2XJ4uH13HP8AA6+ypLCysQw3HIf0/lFJWeEtrvJJ5dxPM/oCn1jhO3bUTl5qZnbQHnGmvKpUY8oSqNbP4PBdE+dJgQIXXVPbORR/3rocHtkS9xs0RA1Iy5QF21PmgdZ0nepHDYC2moaTB109Hq2j1V41lJMsdCe6I2A05RI9HOlv22M3Wb3bGf8AplgDRrkyIgdQsHUbdtRPU03fA2gM3bgqrfw7EgD2aVIkW9DOxWPO6CJ7uwCZ5rrFc32t5IAJAQ6Q2gE6enskx3GtE3yzJybelyLaza2Gfc/R/q1/4SK5GHWNm2PMb9nu27QNdNcVbh0/iHLmdj6NffTpMQgHmwIPIbQD15iK125Dk+EyLvWgOXTn3kdNtKFUETttrPUE6+sRUjfurEZeURpybLHtNMHxkcukD1ke6KsncsnJ8De8kd23q7Mx7a78iQOe416SPjXFziM7DpGvWvU4meQHLfv61b+TXLO2w4zv37L6usUvZJKiSZpl/qJ6DaffFdJjielSYuErbFgt22udqCRPt/xSPFcLcuAALBB0AG8gae6tmHgRhdsjfXf40mvgHhAc2R5/+S58a+dToqnksfQShinWVW602XBhP+l3UkFWDd40jvmvFRk2OvM6Vul7xeYNySy3CTv87d/NTZvFXgDvbufbXfzVFGVOnrqzTFLEYj/HRL+TDL19uv676V4ViG8pGaJBG53IMe+K2lvFFw4/7Vz7a7+ahPFDw4GRaufbXfzVvLERatqcsMDOLvoYtxMEOwLTqeZ/Qpgkg7/fW8v4pOHHe0/2t381eDxQ8O/lP9rd/NURxEUralpYObbd0YkLE8/hy39nvp/Z4fO5WNd99j8da2L5KeH/AMp/tbv5u6ovF+D/AAjDl1uLcU2ywfW+0EWfLECJzfNdrTp1qyxMOxi8BVfKKHa4cCxlhqdtJ1W5pvv2yfQo6U5XCWyJNwSYJIywczXNtTAPlCB6BvV+u+CvDfnBkeba3S0teGlsDPr3Zxt9LSaRPAeGSqMHzvbtPCtfhhfY21KnnLOe8AyYp1MOwWArcyKZdRJJzgaOTqPpOSe6MzD1d1cPbTtBm1kgjTTR5HqlvZ3VeRwLhbMVi5J3lrwHbu3LA12E3C6+w7a0+wfgdgL65kRypkyWujcvO5729oqViodikvDar/8ARmDW7ZGraDc+t5nTnLT6OUV0RaHPcOIkwZzzp17TgVqzeL3Bn/bbWf8Acuc5nn/Ua5Pi5wR/223n95c+NX6un2M/xlb9399jEXuKbp/tPPlEfePbT1xbURykjWd8uo9GWtbTxX4AbWn+0ud39X9IpS74tcC29ttTP7y5vEfS6Vp11PsS/DKras/n6MdF20RtybcHuJknnsaicfdXaOW0a6Hb0zW6L4rsABHkn5/7tzmAPpdAKTueKjh7b2n5/wC7d5mfpVKx1NcF4+GzTvf5MALg8vd3175cdOX6Fb2fFDw7+U/2t3rP0qPkh4b/ACn+1u/mqfyEOx0dFLuYMMWOnI/9qBjgORFbyPFBw3+S/wBrd/NQPFFw7+S/2t381PyEPUr0DHfyk4L+Y31H+FcXPGdgV3uN6rbn8KycYNYnXSo27ZGv66Vj0kDlXidX09vs2R/G1w8b3X+zufCkH8c/DBvdufY3fy1hmNSoO+dTWM6EUehQxM6m59GfLbwv+dc+xvflrr5aeGfzrn2N38tfONhJOtFxaoqCtc3dZ3sj6N+Wnhn8659jd/LSlvxx8Nba7c+yu/lr5tAqV4TZBPt+6rLDxZnUxEoq59D2/GfgW2uN67bj8KiMZxvh94YoG884sZSfJ6p80ts5CRzUA+us0wuHBRt9Dp9Un7zS2GsDNb385R7lb70FadNA4Xj6np7GnWOPYLyjOLzEuWLDybQwdrbAaHll0P8AWab2sdgQtub7MbKqEcoZCJcRoPIj5tUnoDz1qhYfRso2VLRHryD/APkUpiXy2mPNTcYT1FyfZNOmhYj8hVvbT2+y72+IYFXzHEXDsCMkA5L74gA8/PfUdAO+X/BfCvBYdMi3SQYP7siSZ7RjcnQT/SKyxli5bXkbir6gtk/eo9ppO0uw6W7TD0lrC+yEHvosPD1LdbW9Pb7NpXxgYM/xtz/hblv7K8ueMHBjd26eY2/srF1bsltJBYfUFqJ+qJpC4dF9Cf8ALv6eyKlYWDdtSHjqtuPb7NuHjEwf02+o/wAK4bxkYIfxv9m/wrFmUZo5doeqb2nopONfUD7rZrRYOn6lPyFb09vs24eMfBfTf7N/hXq+MbBnZ3P/AOt/hWJnQ6fSHtzuJ9lOeEqIBgT19Npp9sCjwdNLkLxGt6e32bEfGNg/pv8AZv8ACkz4z8CP9x/s3+FY1jtNtImI5TbBPvqLc7ek/wDLV44Gm1yIeIVpdvb7N4HjRwP8x/s7nwroeMzA/wAx/s3+FYGdI9K+8a13aQESfxq3QU+7LvHVvT2+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372" name="AutoShape 12" descr="data:image/jpeg;base64,/9j/4AAQSkZJRgABAQAAAQABAAD/2wCEAAkGBhEQEBASEBAQFQ8QFBQSFRASEBIRFRIQFRAYFRUUEhIXHSceFxojGRgSHy8gIycqLSwsFR8xNTA2NSYrLCwBCQoKDgwOGQ8PGikcHx8pKS0tLSwpKSosKSkpLCkpKSkpKSwpKSksLCwsLCkpLCkpKSwpKSkpLCwpKSksKSkpLP/AABEIANgA2AMBIgACEQEDEQH/xAAcAAEAAgMBAQEAAAAAAAAAAAAAAQYEBQcCAwj/xABOEAACAQIEAgYDCwcGDwAAAAABAgADEQQSITEFQQYHEyJRYTJCcRQVFlSBkZSh0dLwI1JzorHBwiQlM2KD4zRFVVZjZHKChJKTsrPh8f/EABoBAQADAQEBAAAAAAAAAAAAAAABAgQDBQb/xAAtEQEAAgIBAQUGBwEAAAAAAAAAAQIDEQQSFCFBUWEFEzFicaEjM0JDUoGRIv/aAAwDAQACEQMRAD8A7jERAREQEREBERAREQEREBERAREQEREBERAREQEREBERAREQEREBERAREQEREBERAREQEREBERAREQEREBERAREQEREBERAREQEREBERAReJSutLF1KWGomnUdGNYAlHZCR2TmxKkG20tWvVOkTOl1ifn739xPxrE/SKv3pPv7ivjWJ+kVfvTT2b5oV6/R+gIn5+9/cV8axP0mr96ZGA4tXqEipjsRTUMou1aqbqxALCz37t7+wGRPH1+qDq9HebyLziFLG1GVf50qhjkuGrVwFzZr372uUqt7cn8rHW43pBiUZQmJxNRSoZiMRVWzc1C5tefht4SvuY/lCep+gbybzhTY6sAx98qpsoIAr17s5QNlIzWWzEpvuL856fiFTIze+VfMFQhDWrXdiCWW4bulSANd7iPcR/KEdXo7nE/Pw47ifjWJ+k1fvSff3FfGsT9Iq/el+zfNB1+j9ASLzgHv7ifjWJ+kVfvTq/VziHqYBGqO7salXvOzObBzbvNrOeTD0RvcSmLbWmIicFiIiAiIgIiICIiAiIgIiICQVkxA85BGSC0kGBGWCkkmQHgMn4vI7P8Xkh56geckZZ6nyrVgtrkC5AFyBqdANed4Hu0ZYBk3hCMokhZCm89QkiIgIiICIiAiIgIiICIiAiIgIiIGk6QcPpVDhy9KkzGtTS7orHIc11uRt5TX4DpC7Jr2NJFFMN3qbDD3NijKjnLoGALhQChv8AmiyV66JYuyqCQoLEKCxNguvMk6CYuA4iHVS5VXdqoCXsWFOoykqDqdAL+2SNdiOJs1JyKlJ6Yp4lywUkVFpquUA3tYhtSLg20tfT1w3jna4lqQKlVWo3qBgadVadsocsBZj6QF7AjS4m2qVrVETkwc310y5ftinXV0z02DK2oZGVgfYw08ReBr8NXbUC2YtqxGver1R+xRPL8TqKEzNTGckFihAXLVyEkZtiDffTXlNhQr0xlW6rUe79mWUsTYFrC+tri5GmsOadQ2DAmmVeysCRzUkcgRr5wrqWBiuKMoGR6bA57PdApIIAW5cAne+X5LaxjcS+ZW9LI9WyKPSy4dza+upmzpYhHAKsrA7FWBBt4ER7op5gmdM5BYLmXMVBsSF3IG14NS1tPihKgl6agvlNQlGA7maxKsVGviRp88+R4myh71ELioRbu7FSVsC2gNtBqSL28RsziFYkIVcq2RlV1upsDZhfQ2Km2+onzoYwO9Ud21Iqv9IpOci5zKNV3W19T4bEtmpfTBDvVR6ue418VBYfISZmTGwb0yt6ZUqxJzKwYMb6m431v80yZCYIiISREQEREBERAREQEREBERAREQNRxLDt2q1Oy7VcjU8hKApmIJID2BDDunXkoGhaaPD9HKosHptYsjAU69MU0yVSwvmXMbEllsNb62JMuVoyxEjWcVwrv6AUnJUWzZSDnyj0W0N1Db6X30vI4PhXRXzqwLMCA9Raj2Ki+dl0vcHby18NpaLQjSvcP4M6AFkXNmwxJuCctLDqh18mz2HmSN58BwB1oUFVEDU8PkdQwUM/aUHZCRuG7OqL7a66GWjLFpO0q++BrsXrJTRKuZClNyCLqhpszspIF1YDS/dQczp4PCKgr0wFbsaT0ir9oliqUgt6gPfepcWueXzSx5YyxsV5OGuVoqMOlI0XpDOppkFELE9mdWyhtQG172ovefB+C1KlOnTNBFNJURjmQrWXtKZcKNTk7rP3rEnL4sJaLRaNjAwWEZaldiAFqOri1tbUUU3HI3BmwiJAREQEREBERAREQEREBERAREQERBgIkXkXgeonm8XkbHqJ4Jmkq9NsCjMrYqmGRirCzaMpsRt4yY3PwG+iaBOnOAYgLiqZY2AADkkk2AAy66yPh5w/43T+Z/sk6nyFgiV/4d8P+N0/1/skfDzh/wAbpfrfZGp8jawxK/8ADzh/xun+v9k2vDuJ0sRTFSi4emSRmF7XBsRrGp8YGXERICIiAiIgIiICIiAiIgIiICVrpx0vPDaNKqKPa9pVFLL2nZ2/Js175Wv6NtucshlD63cN2mHwqj4zf5sPUnXDWLXiJ+DjnvNMc2jwYadbv5Fqr4RFy2AT3VdmJ/s9JrKfXszPkXh5Pn7q/upQOIsQCo0F9gN/lmZwfg6pRas6d9jZSzWFjoTaepPExR4fd5FObkmu5leMT13NTYhsBYj/AFr+6m14J1oNirquDy1CDlQ4j02tcDMaYAv4mavE9GKeKwqMgQVGUEZFt3wpZrs2p1v9Ur/AcZ7lasK11qZCAXJUAhlOXy2+rnOEYcVqz0x3utuRlrMdXi6ViOl7U6bPVp0lNNS9RRiM4QBQTqtO25A1t47TmTVj7qNbLc9q1cIwawPaZwrEEG9yBbT0TPT9M8RURaSmnRJz1GZFNRnqMcxKl72u19rbnyy6tgzlwDUvoAjGwJ0uFv4X+qMOLo31QZuRe0bxy3WE47Vp5bhAVNPKvaVHuUDgE969yHOmw5T5YTinZ9mUpqWpZwpbP3Q9QuQ3f5XcAn87e4uNFiAUNtgu4uSQQNPIHznzbGvsWY28NNdNRb2WmuMNGOeVn81kTHtnDlKRIFPLmep3WpKVRrZ7sbENrp5TN+E9UBR2iAID3UVlXvEZtc22bXbS1trCVqlilPqam3pHS237LzMSqw9ZRsNNSL5efy849xSfBxnm548X04niDWydwd3NYhSDZzezXYjcsbjXvnyt1Dq1S3D0H+kqn53JnKamIBXV2PsFhsD+PbOr9W3+AJa9u0q77/0hmfl0iuONebb7P5OTLlmLz3aWmTIkzynukREBERAREQEREBERAREQIMq3WBRZqNEoWDpVzAqAxv2bjY+2Wkzn/XLxpsJhMM6btiQp9nYVW/dJi01/6jwVtjrkjot8JUviPAXIFQozN6y3AJJNybCbLB8TCUVptQpX2uykt6VzvptKIOsWtnXmo0I5m83fDenQrsFGHqu/Ls6bMwO1+7+0zt26/wCurLPsmv7V1v4Hxc0lKgVCjHLlUWKd3Qi+n4Mp3TTiS18U+RVCIcu+pI3JA58vwZsuJVzTpszYeutMFSS7Eouuh0J0FpTBj6W/aJfyv4eybuPfHeeuO55uXFmxfh279Nng1JWoSdV0FhciwJP7p6dSczEVCCoyrawOouRfY89fCZGCq03TIlYasczoosNL6X8pn4zhjFATSqZUAN2IUWyZrlb5td9ufhOtrxMrUw2mGgersulgCN9tNh5T5PU55vmHn9s94jViSoGptrvfn5X8JjVDbn9XITVX4Mdq97IzX5E2/f8Aj6pl4XEkWGUXvux8Bp9YWa9aoPrH5vI/bJvzAa4l3Ka7WBKndPepjwsAdNeY+T5p1bq3H8gTW57Srf25zpOJ4fFGwApjTS+vs8fZO09WLluHqSLE1av/AJDMHOj8OPq1+zazXNP0WyTIkzx30RERAREQEREBERAREQEREBOcdd/C2xODwtNAxb3UCAqlif5PVnRpoemFbJSpm9u/v/uNK3nUL0jdocZ4T1U0gFfFO97XNJWtY+DHw9ks6VcPhkFOkipTX1VG58WPre0zX8f6QqgN6lh7fqlb98DWYatl/rXHLQ5fCcaVnJOne964qzZucVxw1XKhgtM3VifA6Wyym1+jNKnUymo+h0YWIINiDew5GWU4hVTXLY7EINDr5XmtrYrMwYM2YW9W17AT2cHHpSunzXI52TLfcd0Iw3DqVAGzVjs2gAN9ALMdD62kuXR/iSlaitdlZCpJNr5hZj8ugH+yfKUU1WZj6enLXTnoJs+Hq4AAQtps22+oN+f485293HgV5XTGrMXHhldkKgZWI1NvIG3IbTDqKSPVBt8341lhThCAqr02ItqwqHTugL3bC+uYfJ5zFxPDgozdmBe+mcm1yOd9rXmqksVskTbbR3Pj9XlPoK3iT9c2NTAKRoEG/reQtvMN6Kgast//ALO0K9cSnDkf1vH/ANfWPmnb+qwfzan6Sr/3ziVF1GoqC/Pf8eE7Z1VNfhqa3/KVdf7QzFz/AMuPq3cH86fouEmRJnivcIiICIiAiIgIiICIiAiIgRK3054NWxVGklC1xVzNqB3OzYaX31IlkM1fH+IV6KK2HwzV3LZSiuEyrlJzXI8QB8smI71LzqsuYYzqvxdQg2UFBoAU72p0OuntmC/VlxJdEpIfPtaY05c9B5S+1OlnEhtwWsf+Jpj+GYr9N+LDbo/WPn7tpD+CdomazuNMvTGSnRMzpS6PVxxXI6tRGtrfl6XKfKh1W8Uuc1Fbfp6Z1t5GXj4ccX/zerfTaX3J96HTDijelwOsvl7rpN/AJeM1/RSeNi137U/CdW2NVRmp6nTu16YIBvzv7NvDabA9C8YwqFaN835PTEZbhXAuoIGX1r8zbneb6rjMVVqKz8IrBs9KrnGIT0qR/JgsADYXY5du8fzjPNTDVcyEcKr31Gb3UNu2Stdybk9+lTAOpsLbbT77J6OXZsPzf5LQ1OgWLJYighGlia694G+wAsNGbXe3Px+GK6v8cVyph6Y9Fc3br6Ki4+u/zy44PjWMpU6VNOE1giKEUdvTJRUFlDE7mwE9HpPxCwtwivte3b0rg3tb98vGfLHkp2TB833Ug9XmPBFsNTt49suhvc6X8bTW4zqt4kx7uHpW/TJ4Dz9s6Qek/Ef8kVvb7opeHLT8Wnr4TcQsf5pq6cvdFPXfy8h/zCX7Rl9PsV4+Gvwi3+S5avVTxUbYel/10+2dX6u+C18HgEo4hVWqHqMQrBhlZyV1HlMQ9LOJD/E1b6TT+7LFwPHVq1EPXw7UKhLA0mcOQAbA5hprOWbLkvXVtf02YKUrbdd/22MmImNsIiICIiAiIgIiICIiAiIgRaLSYgRaLSYgRaLSYgRli0mIEWi0mIEWi0mIC0i0m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374" name="Picture 14" descr="http://image.casadellibro.com/libros/0/teoria-imperfecta-de-la-innovacion-toda-apariencia-de-perfecci-on-es-sospechosa-9788436824117.jpg"/>
          <p:cNvPicPr>
            <a:picLocks noChangeAspect="1" noChangeArrowheads="1"/>
          </p:cNvPicPr>
          <p:nvPr/>
        </p:nvPicPr>
        <p:blipFill>
          <a:blip r:embed="rId6"/>
          <a:srcRect/>
          <a:stretch>
            <a:fillRect/>
          </a:stretch>
        </p:blipFill>
        <p:spPr bwMode="auto">
          <a:xfrm>
            <a:off x="2727947" y="4642171"/>
            <a:ext cx="1552381" cy="2215829"/>
          </a:xfrm>
          <a:prstGeom prst="rect">
            <a:avLst/>
          </a:prstGeom>
          <a:noFill/>
        </p:spPr>
      </p:pic>
      <p:sp>
        <p:nvSpPr>
          <p:cNvPr id="12" name="11 Flecha derecha"/>
          <p:cNvSpPr/>
          <p:nvPr/>
        </p:nvSpPr>
        <p:spPr>
          <a:xfrm rot="2299720">
            <a:off x="2331054" y="3937223"/>
            <a:ext cx="1138054" cy="3556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12 Flecha izquierda"/>
          <p:cNvSpPr/>
          <p:nvPr/>
        </p:nvSpPr>
        <p:spPr>
          <a:xfrm rot="19453844">
            <a:off x="4288444" y="3949562"/>
            <a:ext cx="1048119" cy="3659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5376" name="Picture 16" descr="http://www.librolibro.es/images/portadas/innovacion-abierta-y-alta-cocina-9788436825824.jpg"/>
          <p:cNvPicPr>
            <a:picLocks noChangeAspect="1" noChangeArrowheads="1"/>
          </p:cNvPicPr>
          <p:nvPr/>
        </p:nvPicPr>
        <p:blipFill>
          <a:blip r:embed="rId7"/>
          <a:srcRect/>
          <a:stretch>
            <a:fillRect/>
          </a:stretch>
        </p:blipFill>
        <p:spPr bwMode="auto">
          <a:xfrm>
            <a:off x="4338384" y="4642171"/>
            <a:ext cx="1509357" cy="2113100"/>
          </a:xfrm>
          <a:prstGeom prst="rect">
            <a:avLst/>
          </a:prstGeom>
          <a:noFill/>
        </p:spPr>
      </p:pic>
      <p:sp>
        <p:nvSpPr>
          <p:cNvPr id="15" name="14 CuadroTexto"/>
          <p:cNvSpPr txBox="1"/>
          <p:nvPr/>
        </p:nvSpPr>
        <p:spPr>
          <a:xfrm>
            <a:off x="5619069" y="3811048"/>
            <a:ext cx="1971903" cy="646331"/>
          </a:xfrm>
          <a:prstGeom prst="rect">
            <a:avLst/>
          </a:prstGeom>
          <a:noFill/>
        </p:spPr>
        <p:txBody>
          <a:bodyPr wrap="square" rtlCol="0">
            <a:spAutoFit/>
          </a:bodyPr>
          <a:lstStyle/>
          <a:p>
            <a:r>
              <a:rPr lang="es-ES_tradnl" i="1" dirty="0" smtClean="0"/>
              <a:t>Estudio del sistema desde fuera</a:t>
            </a:r>
            <a:endParaRPr lang="es-ES" i="1" dirty="0"/>
          </a:p>
        </p:txBody>
      </p:sp>
      <p:pic>
        <p:nvPicPr>
          <p:cNvPr id="15378" name="Picture 18" descr="https://encrypted-tbn3.gstatic.com/images?q=tbn:ANd9GcRWzYYd66APuvhY77joSOZXkWTFh93mKGfqq2kTtdkdaQKGTPjHWQ"/>
          <p:cNvPicPr>
            <a:picLocks noChangeAspect="1" noChangeArrowheads="1"/>
          </p:cNvPicPr>
          <p:nvPr/>
        </p:nvPicPr>
        <p:blipFill>
          <a:blip r:embed="rId8"/>
          <a:srcRect/>
          <a:stretch>
            <a:fillRect/>
          </a:stretch>
        </p:blipFill>
        <p:spPr bwMode="auto">
          <a:xfrm>
            <a:off x="1055460" y="4642171"/>
            <a:ext cx="1524000" cy="2152650"/>
          </a:xfrm>
          <a:prstGeom prst="rect">
            <a:avLst/>
          </a:prstGeom>
          <a:noFill/>
        </p:spPr>
      </p:pic>
      <p:sp>
        <p:nvSpPr>
          <p:cNvPr id="17" name="16 CuadroTexto"/>
          <p:cNvSpPr txBox="1"/>
          <p:nvPr/>
        </p:nvSpPr>
        <p:spPr>
          <a:xfrm flipV="1">
            <a:off x="3697313" y="3622658"/>
            <a:ext cx="443087" cy="1107996"/>
          </a:xfrm>
          <a:prstGeom prst="rect">
            <a:avLst/>
          </a:prstGeom>
          <a:noFill/>
        </p:spPr>
        <p:txBody>
          <a:bodyPr wrap="square" rtlCol="0">
            <a:spAutoFit/>
          </a:bodyPr>
          <a:lstStyle/>
          <a:p>
            <a:r>
              <a:rPr lang="es-ES_tradnl" sz="6600" dirty="0" smtClean="0"/>
              <a:t>+</a:t>
            </a:r>
            <a:endParaRPr lang="es-ES" sz="6600" dirty="0"/>
          </a:p>
        </p:txBody>
      </p:sp>
      <p:pic>
        <p:nvPicPr>
          <p:cNvPr id="15380" name="Picture 20" descr="http://www.deusto-publicaciones.es/ud/openaccess/img_openaccess/orkestra.png"/>
          <p:cNvPicPr>
            <a:picLocks noChangeAspect="1" noChangeArrowheads="1"/>
          </p:cNvPicPr>
          <p:nvPr/>
        </p:nvPicPr>
        <p:blipFill>
          <a:blip r:embed="rId9"/>
          <a:srcRect/>
          <a:stretch>
            <a:fillRect/>
          </a:stretch>
        </p:blipFill>
        <p:spPr bwMode="auto">
          <a:xfrm>
            <a:off x="6152922" y="4324349"/>
            <a:ext cx="2800350" cy="2533651"/>
          </a:xfrm>
          <a:prstGeom prst="rect">
            <a:avLst/>
          </a:prstGeom>
          <a:noFill/>
        </p:spPr>
      </p:pic>
      <p:pic>
        <p:nvPicPr>
          <p:cNvPr id="1026" name="Picture 2" descr="C:\Users\mjarang\Desktop\ORKESTRA_CAS.jpg"/>
          <p:cNvPicPr>
            <a:picLocks noChangeAspect="1" noChangeArrowheads="1"/>
          </p:cNvPicPr>
          <p:nvPr/>
        </p:nvPicPr>
        <p:blipFill>
          <a:blip r:embed="rId10"/>
          <a:srcRect/>
          <a:stretch>
            <a:fillRect/>
          </a:stretch>
        </p:blipFill>
        <p:spPr bwMode="auto">
          <a:xfrm>
            <a:off x="3326126" y="2930809"/>
            <a:ext cx="1332912" cy="745230"/>
          </a:xfrm>
          <a:prstGeom prst="rect">
            <a:avLst/>
          </a:prstGeom>
          <a:noFill/>
        </p:spPr>
      </p:pic>
      <p:sp>
        <p:nvSpPr>
          <p:cNvPr id="20"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smtClean="0">
                <a:ln>
                  <a:noFill/>
                </a:ln>
                <a:effectLst/>
                <a:uLnTx/>
                <a:uFillTx/>
                <a:latin typeface="Calibri" pitchFamily="34" charset="0"/>
                <a:ea typeface="ＭＳ Ｐゴシック" pitchFamily="34" charset="-128"/>
                <a:cs typeface="+mn-cs"/>
              </a:rPr>
              <a:t>1</a:t>
            </a:r>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233624"/>
            <a:ext cx="5109028" cy="461665"/>
          </a:xfrm>
          <a:prstGeom prst="rect">
            <a:avLst/>
          </a:prstGeom>
          <a:noFill/>
        </p:spPr>
        <p:txBody>
          <a:bodyPr wrap="square" rtlCol="0">
            <a:spAutoFit/>
          </a:bodyPr>
          <a:lstStyle/>
          <a:p>
            <a:r>
              <a:rPr lang="es-ES_tradnl" sz="2400" b="1" dirty="0" smtClean="0">
                <a:solidFill>
                  <a:schemeClr val="accent1">
                    <a:lumMod val="75000"/>
                  </a:schemeClr>
                </a:solidFill>
              </a:rPr>
              <a:t>¿Qué entendemos por innovación?</a:t>
            </a:r>
            <a:endParaRPr lang="es-ES" sz="2400" b="1" dirty="0">
              <a:solidFill>
                <a:schemeClr val="accent1">
                  <a:lumMod val="75000"/>
                </a:schemeClr>
              </a:solidFill>
            </a:endParaRPr>
          </a:p>
        </p:txBody>
      </p:sp>
      <p:sp>
        <p:nvSpPr>
          <p:cNvPr id="6" name="5 Llamada rectangular redondeada"/>
          <p:cNvSpPr/>
          <p:nvPr/>
        </p:nvSpPr>
        <p:spPr>
          <a:xfrm>
            <a:off x="1211651" y="1465811"/>
            <a:ext cx="2246084" cy="1204569"/>
          </a:xfrm>
          <a:prstGeom prst="wedgeRoundRectCallout">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rgbClr val="1639BD"/>
                </a:solidFill>
              </a:rPr>
              <a:t>Es la imposición de una novedad técnica u organizacional en el proceso de producción</a:t>
            </a:r>
            <a:endParaRPr lang="es-ES" sz="1400" dirty="0">
              <a:solidFill>
                <a:srgbClr val="1639BD"/>
              </a:solidFill>
            </a:endParaRPr>
          </a:p>
        </p:txBody>
      </p:sp>
      <p:sp>
        <p:nvSpPr>
          <p:cNvPr id="7" name="6 Llamada rectangular redondeada"/>
          <p:cNvSpPr/>
          <p:nvPr/>
        </p:nvSpPr>
        <p:spPr>
          <a:xfrm>
            <a:off x="5210633" y="1335185"/>
            <a:ext cx="3185885" cy="1204568"/>
          </a:xfrm>
          <a:prstGeom prst="wedgeRoundRectCallout">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rgbClr val="1639BD"/>
                </a:solidFill>
              </a:rPr>
              <a:t>Es la introducción de un nuevo, o significativamente mejorado, producto, proceso, método de comercialización u organizativo</a:t>
            </a:r>
            <a:endParaRPr lang="es-ES" sz="1600" dirty="0">
              <a:solidFill>
                <a:srgbClr val="1639BD"/>
              </a:solidFill>
            </a:endParaRPr>
          </a:p>
        </p:txBody>
      </p:sp>
      <p:sp>
        <p:nvSpPr>
          <p:cNvPr id="8" name="7 CuadroTexto"/>
          <p:cNvSpPr txBox="1"/>
          <p:nvPr/>
        </p:nvSpPr>
        <p:spPr>
          <a:xfrm>
            <a:off x="1237050" y="2964934"/>
            <a:ext cx="2220685" cy="369332"/>
          </a:xfrm>
          <a:prstGeom prst="rect">
            <a:avLst/>
          </a:prstGeom>
          <a:noFill/>
        </p:spPr>
        <p:txBody>
          <a:bodyPr wrap="square" rtlCol="0">
            <a:spAutoFit/>
          </a:bodyPr>
          <a:lstStyle/>
          <a:p>
            <a:r>
              <a:rPr lang="es-ES" i="1" dirty="0" err="1" smtClean="0">
                <a:solidFill>
                  <a:srgbClr val="1639BD"/>
                </a:solidFill>
              </a:rPr>
              <a:t>Schumpeter</a:t>
            </a:r>
            <a:r>
              <a:rPr lang="es-ES" i="1" dirty="0" smtClean="0">
                <a:solidFill>
                  <a:srgbClr val="1639BD"/>
                </a:solidFill>
              </a:rPr>
              <a:t>, 1911</a:t>
            </a:r>
            <a:endParaRPr lang="es-ES" dirty="0"/>
          </a:p>
        </p:txBody>
      </p:sp>
      <p:sp>
        <p:nvSpPr>
          <p:cNvPr id="9" name="8 CuadroTexto"/>
          <p:cNvSpPr txBox="1"/>
          <p:nvPr/>
        </p:nvSpPr>
        <p:spPr>
          <a:xfrm>
            <a:off x="5320289" y="2923562"/>
            <a:ext cx="2220685" cy="369332"/>
          </a:xfrm>
          <a:prstGeom prst="rect">
            <a:avLst/>
          </a:prstGeom>
          <a:noFill/>
        </p:spPr>
        <p:txBody>
          <a:bodyPr wrap="square" rtlCol="0">
            <a:spAutoFit/>
          </a:bodyPr>
          <a:lstStyle/>
          <a:p>
            <a:r>
              <a:rPr lang="es-ES" i="1" dirty="0" smtClean="0">
                <a:solidFill>
                  <a:srgbClr val="1639BD"/>
                </a:solidFill>
              </a:rPr>
              <a:t>Manual de Oslo, 2005</a:t>
            </a:r>
            <a:endParaRPr lang="es-ES" dirty="0"/>
          </a:p>
        </p:txBody>
      </p:sp>
      <p:sp>
        <p:nvSpPr>
          <p:cNvPr id="10" name="9 Llamada rectangular redondeada"/>
          <p:cNvSpPr/>
          <p:nvPr/>
        </p:nvSpPr>
        <p:spPr>
          <a:xfrm>
            <a:off x="5370287" y="4034971"/>
            <a:ext cx="3773713" cy="1125639"/>
          </a:xfrm>
          <a:prstGeom prst="wedgeRoundRectCallout">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s-ES" sz="1600" dirty="0" smtClean="0">
                <a:solidFill>
                  <a:srgbClr val="1639BD"/>
                </a:solidFill>
              </a:rPr>
              <a:t>Es un proceso acumulativo y ubicuo que está basado en un “espíritu empresarial” colectivo y el aprendizaje interactivo</a:t>
            </a:r>
          </a:p>
        </p:txBody>
      </p:sp>
      <p:sp>
        <p:nvSpPr>
          <p:cNvPr id="12" name="11 CuadroTexto"/>
          <p:cNvSpPr txBox="1"/>
          <p:nvPr/>
        </p:nvSpPr>
        <p:spPr>
          <a:xfrm>
            <a:off x="1066800" y="5529943"/>
            <a:ext cx="2220685" cy="369332"/>
          </a:xfrm>
          <a:prstGeom prst="rect">
            <a:avLst/>
          </a:prstGeom>
          <a:noFill/>
        </p:spPr>
        <p:txBody>
          <a:bodyPr wrap="square" rtlCol="0">
            <a:spAutoFit/>
          </a:bodyPr>
          <a:lstStyle/>
          <a:p>
            <a:r>
              <a:rPr lang="es-ES" i="1" dirty="0" smtClean="0">
                <a:solidFill>
                  <a:srgbClr val="1639BD"/>
                </a:solidFill>
              </a:rPr>
              <a:t>Nelson, 1993</a:t>
            </a:r>
            <a:endParaRPr lang="es-ES" dirty="0"/>
          </a:p>
        </p:txBody>
      </p:sp>
      <p:sp>
        <p:nvSpPr>
          <p:cNvPr id="13" name="12 Llamada rectangular redondeada"/>
          <p:cNvSpPr/>
          <p:nvPr/>
        </p:nvSpPr>
        <p:spPr>
          <a:xfrm>
            <a:off x="783774" y="3701143"/>
            <a:ext cx="3066140" cy="1644134"/>
          </a:xfrm>
          <a:prstGeom prst="wedgeRoundRectCallout">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smtClean="0">
                <a:solidFill>
                  <a:srgbClr val="1639BD"/>
                </a:solidFill>
              </a:rPr>
              <a:t>Procesos por los cuales las empresas dominan y llevan a la práctica los diseños de producto y procesos de manufactura que son nuevos para ellas, el universo o la nación </a:t>
            </a:r>
            <a:endParaRPr lang="es-ES" sz="1600" dirty="0">
              <a:solidFill>
                <a:srgbClr val="1639BD"/>
              </a:solidFill>
            </a:endParaRPr>
          </a:p>
        </p:txBody>
      </p:sp>
      <p:sp>
        <p:nvSpPr>
          <p:cNvPr id="14" name="13 CuadroTexto"/>
          <p:cNvSpPr txBox="1"/>
          <p:nvPr/>
        </p:nvSpPr>
        <p:spPr>
          <a:xfrm>
            <a:off x="5939972" y="5345277"/>
            <a:ext cx="2220685" cy="369332"/>
          </a:xfrm>
          <a:prstGeom prst="rect">
            <a:avLst/>
          </a:prstGeom>
          <a:noFill/>
        </p:spPr>
        <p:txBody>
          <a:bodyPr wrap="square" rtlCol="0">
            <a:spAutoFit/>
          </a:bodyPr>
          <a:lstStyle/>
          <a:p>
            <a:r>
              <a:rPr lang="es-ES" i="1" dirty="0" err="1" smtClean="0">
                <a:solidFill>
                  <a:srgbClr val="1639BD"/>
                </a:solidFill>
              </a:rPr>
              <a:t>Lundvall</a:t>
            </a:r>
            <a:r>
              <a:rPr lang="es-ES" i="1" dirty="0" smtClean="0">
                <a:solidFill>
                  <a:srgbClr val="1639BD"/>
                </a:solidFill>
              </a:rPr>
              <a:t>, 1992</a:t>
            </a:r>
            <a:endParaRPr lang="es-ES" dirty="0"/>
          </a:p>
        </p:txBody>
      </p:sp>
      <p:sp>
        <p:nvSpPr>
          <p:cNvPr id="15" name="14 CuadroTexto"/>
          <p:cNvSpPr txBox="1"/>
          <p:nvPr/>
        </p:nvSpPr>
        <p:spPr>
          <a:xfrm>
            <a:off x="188688" y="5913789"/>
            <a:ext cx="8708569" cy="830997"/>
          </a:xfrm>
          <a:prstGeom prst="rect">
            <a:avLst/>
          </a:prstGeom>
          <a:noFill/>
        </p:spPr>
        <p:txBody>
          <a:bodyPr wrap="square" rtlCol="0">
            <a:spAutoFit/>
          </a:bodyPr>
          <a:lstStyle/>
          <a:p>
            <a:pPr algn="ctr"/>
            <a:r>
              <a:rPr lang="es-ES_tradnl" sz="2400" i="1" dirty="0" smtClean="0">
                <a:solidFill>
                  <a:srgbClr val="1639BD"/>
                </a:solidFill>
              </a:rPr>
              <a:t>La relevancia de pasar del paradigma de :</a:t>
            </a:r>
          </a:p>
          <a:p>
            <a:pPr algn="ctr"/>
            <a:r>
              <a:rPr lang="es-ES_tradnl" sz="2400" i="1" dirty="0" smtClean="0">
                <a:solidFill>
                  <a:srgbClr val="1639BD"/>
                </a:solidFill>
              </a:rPr>
              <a:t>la innovación como suceso a la </a:t>
            </a:r>
            <a:r>
              <a:rPr lang="es-ES_tradnl" sz="2400" b="1" i="1" dirty="0" smtClean="0">
                <a:solidFill>
                  <a:srgbClr val="1639BD"/>
                </a:solidFill>
              </a:rPr>
              <a:t>innovación como proceso</a:t>
            </a:r>
            <a:endParaRPr lang="es-ES" sz="2400" b="1" i="1" dirty="0">
              <a:solidFill>
                <a:srgbClr val="1639BD"/>
              </a:solidFill>
            </a:endParaRPr>
          </a:p>
        </p:txBody>
      </p:sp>
      <p:sp>
        <p:nvSpPr>
          <p:cNvPr id="17" name="16 CuadroTexto"/>
          <p:cNvSpPr txBox="1"/>
          <p:nvPr/>
        </p:nvSpPr>
        <p:spPr>
          <a:xfrm rot="20177547">
            <a:off x="3570514" y="1455329"/>
            <a:ext cx="1161143" cy="369332"/>
          </a:xfrm>
          <a:prstGeom prst="rect">
            <a:avLst/>
          </a:prstGeom>
          <a:noFill/>
        </p:spPr>
        <p:txBody>
          <a:bodyPr wrap="square" rtlCol="0">
            <a:spAutoFit/>
          </a:bodyPr>
          <a:lstStyle/>
          <a:p>
            <a:r>
              <a:rPr lang="es-ES_tradnl" dirty="0" smtClean="0"/>
              <a:t>“</a:t>
            </a:r>
            <a:r>
              <a:rPr lang="es-ES_tradnl" i="1" dirty="0" smtClean="0"/>
              <a:t>Abierto”</a:t>
            </a:r>
            <a:endParaRPr lang="es-ES" i="1" dirty="0"/>
          </a:p>
        </p:txBody>
      </p:sp>
      <p:sp>
        <p:nvSpPr>
          <p:cNvPr id="18" name="17 CuadroTexto"/>
          <p:cNvSpPr txBox="1"/>
          <p:nvPr/>
        </p:nvSpPr>
        <p:spPr>
          <a:xfrm>
            <a:off x="3545260" y="2410936"/>
            <a:ext cx="1649426" cy="923330"/>
          </a:xfrm>
          <a:prstGeom prst="rect">
            <a:avLst/>
          </a:prstGeom>
          <a:noFill/>
        </p:spPr>
        <p:txBody>
          <a:bodyPr wrap="square" rtlCol="0">
            <a:spAutoFit/>
          </a:bodyPr>
          <a:lstStyle/>
          <a:p>
            <a:r>
              <a:rPr lang="es-ES_tradnl" i="1" dirty="0" smtClean="0"/>
              <a:t>“Inspirado en la naturaleza y el entorno”</a:t>
            </a:r>
            <a:endParaRPr lang="es-ES" i="1" dirty="0"/>
          </a:p>
        </p:txBody>
      </p:sp>
      <p:sp>
        <p:nvSpPr>
          <p:cNvPr id="19" name="18 CuadroTexto"/>
          <p:cNvSpPr txBox="1"/>
          <p:nvPr/>
        </p:nvSpPr>
        <p:spPr>
          <a:xfrm rot="20177547">
            <a:off x="25254" y="1719341"/>
            <a:ext cx="1161143" cy="646331"/>
          </a:xfrm>
          <a:prstGeom prst="rect">
            <a:avLst/>
          </a:prstGeom>
          <a:noFill/>
        </p:spPr>
        <p:txBody>
          <a:bodyPr wrap="square" rtlCol="0">
            <a:spAutoFit/>
          </a:bodyPr>
          <a:lstStyle/>
          <a:p>
            <a:r>
              <a:rPr lang="es-ES_tradnl" dirty="0" smtClean="0"/>
              <a:t>“</a:t>
            </a:r>
            <a:r>
              <a:rPr lang="es-ES_tradnl" i="1" dirty="0" smtClean="0"/>
              <a:t>Todos los ámbitos”</a:t>
            </a:r>
            <a:endParaRPr lang="es-ES" i="1" dirty="0"/>
          </a:p>
        </p:txBody>
      </p:sp>
      <p:sp>
        <p:nvSpPr>
          <p:cNvPr id="20" name="19 CuadroTexto"/>
          <p:cNvSpPr txBox="1"/>
          <p:nvPr/>
        </p:nvSpPr>
        <p:spPr>
          <a:xfrm rot="19440878">
            <a:off x="7701905" y="3425226"/>
            <a:ext cx="1382888" cy="369332"/>
          </a:xfrm>
          <a:prstGeom prst="rect">
            <a:avLst/>
          </a:prstGeom>
          <a:noFill/>
        </p:spPr>
        <p:txBody>
          <a:bodyPr wrap="square" rtlCol="0">
            <a:spAutoFit/>
          </a:bodyPr>
          <a:lstStyle/>
          <a:p>
            <a:r>
              <a:rPr lang="es-ES_tradnl" dirty="0" smtClean="0"/>
              <a:t>“</a:t>
            </a:r>
            <a:r>
              <a:rPr lang="es-ES_tradnl" i="1" dirty="0" smtClean="0"/>
              <a:t>Diversidad”</a:t>
            </a:r>
            <a:endParaRPr lang="es-ES" i="1" dirty="0"/>
          </a:p>
        </p:txBody>
      </p:sp>
      <p:sp>
        <p:nvSpPr>
          <p:cNvPr id="21" name="20 CuadroTexto"/>
          <p:cNvSpPr txBox="1"/>
          <p:nvPr/>
        </p:nvSpPr>
        <p:spPr>
          <a:xfrm rot="19440878">
            <a:off x="7551683" y="5651305"/>
            <a:ext cx="1548956" cy="369332"/>
          </a:xfrm>
          <a:prstGeom prst="rect">
            <a:avLst/>
          </a:prstGeom>
          <a:noFill/>
        </p:spPr>
        <p:txBody>
          <a:bodyPr wrap="square" rtlCol="0">
            <a:spAutoFit/>
          </a:bodyPr>
          <a:lstStyle/>
          <a:p>
            <a:r>
              <a:rPr lang="es-ES_tradnl" dirty="0" smtClean="0"/>
              <a:t>“</a:t>
            </a:r>
            <a:r>
              <a:rPr lang="es-ES_tradnl" i="1" dirty="0" smtClean="0"/>
              <a:t>Transforma”</a:t>
            </a:r>
            <a:endParaRPr lang="es-ES" i="1" dirty="0"/>
          </a:p>
        </p:txBody>
      </p:sp>
      <p:sp>
        <p:nvSpPr>
          <p:cNvPr id="22" name="21 CuadroTexto"/>
          <p:cNvSpPr txBox="1"/>
          <p:nvPr/>
        </p:nvSpPr>
        <p:spPr>
          <a:xfrm rot="19440878">
            <a:off x="3810623" y="5160612"/>
            <a:ext cx="1548956" cy="369332"/>
          </a:xfrm>
          <a:prstGeom prst="rect">
            <a:avLst/>
          </a:prstGeom>
          <a:noFill/>
        </p:spPr>
        <p:txBody>
          <a:bodyPr wrap="square" rtlCol="0">
            <a:spAutoFit/>
          </a:bodyPr>
          <a:lstStyle/>
          <a:p>
            <a:r>
              <a:rPr lang="es-ES_tradnl" dirty="0" smtClean="0"/>
              <a:t>“</a:t>
            </a:r>
            <a:r>
              <a:rPr lang="es-ES_tradnl" i="1" dirty="0" smtClean="0"/>
              <a:t>Resultados”</a:t>
            </a:r>
            <a:endParaRPr lang="es-ES" i="1" dirty="0"/>
          </a:p>
        </p:txBody>
      </p:sp>
      <p:sp>
        <p:nvSpPr>
          <p:cNvPr id="23" name="22 CuadroTexto"/>
          <p:cNvSpPr txBox="1"/>
          <p:nvPr/>
        </p:nvSpPr>
        <p:spPr>
          <a:xfrm rot="19440878">
            <a:off x="-94976" y="5714608"/>
            <a:ext cx="1548956" cy="369332"/>
          </a:xfrm>
          <a:prstGeom prst="rect">
            <a:avLst/>
          </a:prstGeom>
          <a:noFill/>
        </p:spPr>
        <p:txBody>
          <a:bodyPr wrap="square" rtlCol="0">
            <a:spAutoFit/>
          </a:bodyPr>
          <a:lstStyle/>
          <a:p>
            <a:r>
              <a:rPr lang="es-ES_tradnl" dirty="0" smtClean="0"/>
              <a:t>“</a:t>
            </a:r>
            <a:r>
              <a:rPr lang="es-ES_tradnl" i="1" dirty="0" smtClean="0"/>
              <a:t>Estrategia”</a:t>
            </a:r>
            <a:endParaRPr lang="es-ES" i="1" dirty="0"/>
          </a:p>
        </p:txBody>
      </p:sp>
      <p:sp>
        <p:nvSpPr>
          <p:cNvPr id="24" name="23 CuadroTexto"/>
          <p:cNvSpPr txBox="1"/>
          <p:nvPr/>
        </p:nvSpPr>
        <p:spPr>
          <a:xfrm rot="20177547">
            <a:off x="25254" y="3516476"/>
            <a:ext cx="1161143" cy="369332"/>
          </a:xfrm>
          <a:prstGeom prst="rect">
            <a:avLst/>
          </a:prstGeom>
          <a:noFill/>
        </p:spPr>
        <p:txBody>
          <a:bodyPr wrap="square" rtlCol="0">
            <a:spAutoFit/>
          </a:bodyPr>
          <a:lstStyle/>
          <a:p>
            <a:r>
              <a:rPr lang="es-ES_tradnl" dirty="0" smtClean="0"/>
              <a:t>“</a:t>
            </a:r>
            <a:r>
              <a:rPr lang="es-ES_tradnl" i="1" dirty="0" smtClean="0"/>
              <a:t>Valores”</a:t>
            </a:r>
            <a:endParaRPr lang="es-ES" i="1" dirty="0"/>
          </a:p>
        </p:txBody>
      </p:sp>
      <p:sp>
        <p:nvSpPr>
          <p:cNvPr id="25" name="24 CuadroTexto"/>
          <p:cNvSpPr txBox="1"/>
          <p:nvPr/>
        </p:nvSpPr>
        <p:spPr>
          <a:xfrm rot="20177547">
            <a:off x="4078206" y="3768802"/>
            <a:ext cx="1161143" cy="923330"/>
          </a:xfrm>
          <a:prstGeom prst="rect">
            <a:avLst/>
          </a:prstGeom>
          <a:noFill/>
        </p:spPr>
        <p:txBody>
          <a:bodyPr wrap="square" rtlCol="0">
            <a:spAutoFit/>
          </a:bodyPr>
          <a:lstStyle/>
          <a:p>
            <a:r>
              <a:rPr lang="es-ES_tradnl" dirty="0" smtClean="0"/>
              <a:t>“</a:t>
            </a:r>
            <a:r>
              <a:rPr lang="es-ES_tradnl" i="1" dirty="0" smtClean="0"/>
              <a:t>Relación con la calidad”</a:t>
            </a:r>
            <a:endParaRPr lang="es-ES" i="1" dirty="0"/>
          </a:p>
        </p:txBody>
      </p:sp>
      <p:sp>
        <p:nvSpPr>
          <p:cNvPr id="26" name="25 CuadroTexto"/>
          <p:cNvSpPr txBox="1"/>
          <p:nvPr/>
        </p:nvSpPr>
        <p:spPr>
          <a:xfrm rot="19440878">
            <a:off x="7567529" y="2780268"/>
            <a:ext cx="1382888" cy="369332"/>
          </a:xfrm>
          <a:prstGeom prst="rect">
            <a:avLst/>
          </a:prstGeom>
          <a:noFill/>
        </p:spPr>
        <p:txBody>
          <a:bodyPr wrap="square" rtlCol="0">
            <a:spAutoFit/>
          </a:bodyPr>
          <a:lstStyle/>
          <a:p>
            <a:r>
              <a:rPr lang="es-ES_tradnl" dirty="0" smtClean="0"/>
              <a:t>“</a:t>
            </a:r>
            <a:r>
              <a:rPr lang="es-ES_tradnl" i="1" dirty="0" smtClean="0"/>
              <a:t>Personas”</a:t>
            </a:r>
            <a:endParaRPr lang="es-ES" i="1" dirty="0"/>
          </a:p>
        </p:txBody>
      </p:sp>
      <p:sp>
        <p:nvSpPr>
          <p:cNvPr id="27"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smtClean="0">
                <a:ln>
                  <a:noFill/>
                </a:ln>
                <a:effectLst/>
                <a:uLnTx/>
                <a:uFillTx/>
                <a:latin typeface="Calibri" pitchFamily="34" charset="0"/>
                <a:ea typeface="ＭＳ Ｐゴシック" pitchFamily="34" charset="-128"/>
                <a:cs typeface="+mn-cs"/>
              </a:rPr>
              <a:t>2</a:t>
            </a:r>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830997"/>
          </a:xfrm>
          <a:prstGeom prst="rect">
            <a:avLst/>
          </a:prstGeom>
          <a:noFill/>
        </p:spPr>
        <p:txBody>
          <a:bodyPr wrap="square" rtlCol="0">
            <a:spAutoFit/>
          </a:bodyPr>
          <a:lstStyle/>
          <a:p>
            <a:r>
              <a:rPr lang="es-ES_tradnl" sz="2400" b="1" dirty="0" smtClean="0">
                <a:solidFill>
                  <a:schemeClr val="accent1">
                    <a:lumMod val="75000"/>
                  </a:schemeClr>
                </a:solidFill>
              </a:rPr>
              <a:t>Un modelo de innovación sostenible y competitiva</a:t>
            </a:r>
            <a:endParaRPr lang="es-ES" sz="2400" b="1" dirty="0">
              <a:solidFill>
                <a:schemeClr val="accent1">
                  <a:lumMod val="75000"/>
                </a:schemeClr>
              </a:solidFill>
            </a:endParaRPr>
          </a:p>
        </p:txBody>
      </p:sp>
      <p:sp>
        <p:nvSpPr>
          <p:cNvPr id="57" name="56 CuadroTexto"/>
          <p:cNvSpPr txBox="1"/>
          <p:nvPr/>
        </p:nvSpPr>
        <p:spPr>
          <a:xfrm rot="570392">
            <a:off x="4883816" y="4975946"/>
            <a:ext cx="1460399" cy="584775"/>
          </a:xfrm>
          <a:prstGeom prst="rect">
            <a:avLst/>
          </a:prstGeom>
          <a:noFill/>
        </p:spPr>
        <p:txBody>
          <a:bodyPr wrap="square" rtlCol="0">
            <a:spAutoFit/>
          </a:bodyPr>
          <a:lstStyle/>
          <a:p>
            <a:r>
              <a:rPr lang="es-ES" sz="1600" b="1" dirty="0" smtClean="0"/>
              <a:t>Trabajo en equipo</a:t>
            </a:r>
            <a:endParaRPr lang="es-ES_tradnl" sz="1600" b="1" dirty="0"/>
          </a:p>
        </p:txBody>
      </p:sp>
      <p:sp>
        <p:nvSpPr>
          <p:cNvPr id="58" name="57 CuadroTexto"/>
          <p:cNvSpPr txBox="1"/>
          <p:nvPr/>
        </p:nvSpPr>
        <p:spPr>
          <a:xfrm rot="20918242">
            <a:off x="3081801" y="4918024"/>
            <a:ext cx="1285921" cy="584775"/>
          </a:xfrm>
          <a:prstGeom prst="rect">
            <a:avLst/>
          </a:prstGeom>
          <a:noFill/>
        </p:spPr>
        <p:txBody>
          <a:bodyPr wrap="square" rtlCol="0">
            <a:spAutoFit/>
          </a:bodyPr>
          <a:lstStyle/>
          <a:p>
            <a:r>
              <a:rPr lang="es-ES" sz="1600" b="1" dirty="0" smtClean="0"/>
              <a:t>Disposición al cambio</a:t>
            </a:r>
            <a:endParaRPr lang="es-ES_tradnl" sz="1600" b="1" dirty="0"/>
          </a:p>
        </p:txBody>
      </p:sp>
      <p:sp>
        <p:nvSpPr>
          <p:cNvPr id="59" name="58 CuadroTexto"/>
          <p:cNvSpPr txBox="1"/>
          <p:nvPr/>
        </p:nvSpPr>
        <p:spPr>
          <a:xfrm>
            <a:off x="5773192" y="6411480"/>
            <a:ext cx="2199274" cy="338554"/>
          </a:xfrm>
          <a:prstGeom prst="rect">
            <a:avLst/>
          </a:prstGeom>
          <a:noFill/>
        </p:spPr>
        <p:txBody>
          <a:bodyPr wrap="square" rtlCol="0">
            <a:spAutoFit/>
          </a:bodyPr>
          <a:lstStyle/>
          <a:p>
            <a:r>
              <a:rPr lang="es-ES" sz="1600" b="1" i="1" dirty="0" smtClean="0"/>
              <a:t>Fuente: Larrea (2010)</a:t>
            </a:r>
            <a:endParaRPr lang="es-ES_tradnl" sz="1600" b="1" i="1" dirty="0"/>
          </a:p>
        </p:txBody>
      </p:sp>
      <p:sp>
        <p:nvSpPr>
          <p:cNvPr id="60" name="59 CuadroTexto"/>
          <p:cNvSpPr txBox="1"/>
          <p:nvPr/>
        </p:nvSpPr>
        <p:spPr>
          <a:xfrm>
            <a:off x="2888315" y="5936329"/>
            <a:ext cx="1460399" cy="338554"/>
          </a:xfrm>
          <a:prstGeom prst="rect">
            <a:avLst/>
          </a:prstGeom>
          <a:noFill/>
        </p:spPr>
        <p:txBody>
          <a:bodyPr wrap="square" rtlCol="0">
            <a:spAutoFit/>
          </a:bodyPr>
          <a:lstStyle/>
          <a:p>
            <a:r>
              <a:rPr lang="es-ES" sz="1600" b="1" dirty="0" smtClean="0"/>
              <a:t>Perseverancia</a:t>
            </a:r>
            <a:endParaRPr lang="es-ES_tradnl" sz="1600" b="1" dirty="0"/>
          </a:p>
        </p:txBody>
      </p:sp>
      <p:sp>
        <p:nvSpPr>
          <p:cNvPr id="61" name="60 CuadroTexto"/>
          <p:cNvSpPr txBox="1"/>
          <p:nvPr/>
        </p:nvSpPr>
        <p:spPr>
          <a:xfrm>
            <a:off x="4801976" y="5936329"/>
            <a:ext cx="2353564" cy="338554"/>
          </a:xfrm>
          <a:prstGeom prst="rect">
            <a:avLst/>
          </a:prstGeom>
          <a:noFill/>
        </p:spPr>
        <p:txBody>
          <a:bodyPr wrap="square" rtlCol="0">
            <a:spAutoFit/>
          </a:bodyPr>
          <a:lstStyle/>
          <a:p>
            <a:r>
              <a:rPr lang="es-ES" sz="1600" b="1" dirty="0" smtClean="0"/>
              <a:t>Respeto a la diversidad</a:t>
            </a:r>
            <a:endParaRPr lang="es-ES_tradnl" sz="1600" b="1" dirty="0"/>
          </a:p>
        </p:txBody>
      </p:sp>
      <p:sp>
        <p:nvSpPr>
          <p:cNvPr id="55"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ES" sz="1200" b="0" i="0" u="none" strike="noStrike" kern="1200" cap="none" spc="0" normalizeH="0" baseline="0" noProof="0" dirty="0" smtClean="0">
                <a:ln>
                  <a:noFill/>
                </a:ln>
                <a:effectLst/>
                <a:uLnTx/>
                <a:uFillTx/>
                <a:latin typeface="Calibri" pitchFamily="34" charset="0"/>
                <a:ea typeface="ＭＳ Ｐゴシック" pitchFamily="34" charset="-128"/>
                <a:cs typeface="+mn-cs"/>
              </a:rPr>
              <a:t>3</a:t>
            </a:r>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pic>
        <p:nvPicPr>
          <p:cNvPr id="62" name="Picture 98" descr="Bas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80857" y="3070957"/>
            <a:ext cx="3077222" cy="3659135"/>
          </a:xfrm>
          <a:prstGeom prst="rect">
            <a:avLst/>
          </a:prstGeom>
          <a:noFill/>
          <a:ln w="9525">
            <a:noFill/>
            <a:miter lim="800000"/>
            <a:headEnd/>
            <a:tailEnd/>
          </a:ln>
        </p:spPr>
      </p:pic>
      <p:grpSp>
        <p:nvGrpSpPr>
          <p:cNvPr id="67" name="Group 92"/>
          <p:cNvGrpSpPr>
            <a:grpSpLocks/>
          </p:cNvGrpSpPr>
          <p:nvPr/>
        </p:nvGrpSpPr>
        <p:grpSpPr bwMode="auto">
          <a:xfrm>
            <a:off x="2776276" y="1052736"/>
            <a:ext cx="3523916" cy="3244838"/>
            <a:chOff x="720" y="138"/>
            <a:chExt cx="4320" cy="4044"/>
          </a:xfrm>
        </p:grpSpPr>
        <p:pic>
          <p:nvPicPr>
            <p:cNvPr id="92" name="Picture 93" descr="helice col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0" y="138"/>
              <a:ext cx="4320" cy="4044"/>
            </a:xfrm>
            <a:prstGeom prst="rect">
              <a:avLst/>
            </a:prstGeom>
            <a:noFill/>
            <a:ln w="9525">
              <a:noFill/>
              <a:miter lim="800000"/>
              <a:headEnd/>
              <a:tailEnd/>
            </a:ln>
          </p:spPr>
        </p:pic>
        <p:pic>
          <p:nvPicPr>
            <p:cNvPr id="93" name="Picture 94" descr="valores"/>
            <p:cNvPicPr>
              <a:picLocks noChangeAspect="1" noChangeArrowheads="1"/>
            </p:cNvPicPr>
            <p:nvPr/>
          </p:nvPicPr>
          <p:blipFill>
            <a:blip r:embed="rId6" cstate="print">
              <a:lum bright="-18000"/>
            </a:blip>
            <a:srcRect/>
            <a:stretch>
              <a:fillRect/>
            </a:stretch>
          </p:blipFill>
          <p:spPr bwMode="auto">
            <a:xfrm>
              <a:off x="2560" y="2592"/>
              <a:ext cx="542" cy="192"/>
            </a:xfrm>
            <a:prstGeom prst="rect">
              <a:avLst/>
            </a:prstGeom>
            <a:noFill/>
            <a:ln w="9525">
              <a:noFill/>
              <a:miter lim="800000"/>
              <a:headEnd/>
              <a:tailEnd/>
            </a:ln>
          </p:spPr>
        </p:pic>
        <p:pic>
          <p:nvPicPr>
            <p:cNvPr id="94" name="Picture 95" descr="cooperacion"/>
            <p:cNvPicPr>
              <a:picLocks noChangeAspect="1" noChangeArrowheads="1"/>
            </p:cNvPicPr>
            <p:nvPr/>
          </p:nvPicPr>
          <p:blipFill>
            <a:blip r:embed="rId7" cstate="print">
              <a:lum bright="-36000"/>
            </a:blip>
            <a:srcRect/>
            <a:stretch>
              <a:fillRect/>
            </a:stretch>
          </p:blipFill>
          <p:spPr bwMode="auto">
            <a:xfrm rot="2266637">
              <a:off x="3256" y="3000"/>
              <a:ext cx="1104" cy="318"/>
            </a:xfrm>
            <a:prstGeom prst="rect">
              <a:avLst/>
            </a:prstGeom>
            <a:noFill/>
            <a:ln w="9525">
              <a:noFill/>
              <a:miter lim="800000"/>
              <a:headEnd/>
              <a:tailEnd/>
            </a:ln>
          </p:spPr>
        </p:pic>
        <p:pic>
          <p:nvPicPr>
            <p:cNvPr id="95" name="Picture 96" descr="conocimiento"/>
            <p:cNvPicPr>
              <a:picLocks noChangeAspect="1" noChangeArrowheads="1"/>
            </p:cNvPicPr>
            <p:nvPr/>
          </p:nvPicPr>
          <p:blipFill>
            <a:blip r:embed="rId8" cstate="print"/>
            <a:srcRect/>
            <a:stretch>
              <a:fillRect/>
            </a:stretch>
          </p:blipFill>
          <p:spPr bwMode="auto">
            <a:xfrm rot="-5204670">
              <a:off x="2120" y="1496"/>
              <a:ext cx="1275" cy="245"/>
            </a:xfrm>
            <a:prstGeom prst="rect">
              <a:avLst/>
            </a:prstGeom>
            <a:noFill/>
            <a:ln w="9525">
              <a:noFill/>
              <a:miter lim="800000"/>
              <a:headEnd/>
              <a:tailEnd/>
            </a:ln>
          </p:spPr>
        </p:pic>
        <p:pic>
          <p:nvPicPr>
            <p:cNvPr id="96" name="Picture 97" descr="tecnologia"/>
            <p:cNvPicPr>
              <a:picLocks noChangeAspect="1" noChangeArrowheads="1"/>
            </p:cNvPicPr>
            <p:nvPr/>
          </p:nvPicPr>
          <p:blipFill>
            <a:blip r:embed="rId9" cstate="print">
              <a:lum bright="-36000"/>
            </a:blip>
            <a:srcRect/>
            <a:stretch>
              <a:fillRect/>
            </a:stretch>
          </p:blipFill>
          <p:spPr bwMode="auto">
            <a:xfrm rot="-1736802">
              <a:off x="1440" y="3360"/>
              <a:ext cx="974" cy="267"/>
            </a:xfrm>
            <a:prstGeom prst="rect">
              <a:avLst/>
            </a:prstGeom>
            <a:noFill/>
            <a:ln w="9525">
              <a:noFill/>
              <a:miter lim="800000"/>
              <a:headEnd/>
              <a:tailEnd/>
            </a:ln>
          </p:spPr>
        </p:pic>
      </p:grpSp>
      <p:grpSp>
        <p:nvGrpSpPr>
          <p:cNvPr id="69" name="Group 100"/>
          <p:cNvGrpSpPr>
            <a:grpSpLocks/>
          </p:cNvGrpSpPr>
          <p:nvPr/>
        </p:nvGrpSpPr>
        <p:grpSpPr bwMode="auto">
          <a:xfrm rot="16412853">
            <a:off x="3990558" y="2509691"/>
            <a:ext cx="978038" cy="3197544"/>
            <a:chOff x="2509" y="957"/>
            <a:chExt cx="858" cy="2406"/>
          </a:xfrm>
        </p:grpSpPr>
        <p:sp>
          <p:nvSpPr>
            <p:cNvPr id="86" name="Freeform 101"/>
            <p:cNvSpPr>
              <a:spLocks/>
            </p:cNvSpPr>
            <p:nvPr/>
          </p:nvSpPr>
          <p:spPr bwMode="auto">
            <a:xfrm>
              <a:off x="2509" y="957"/>
              <a:ext cx="660" cy="2292"/>
            </a:xfrm>
            <a:custGeom>
              <a:avLst/>
              <a:gdLst>
                <a:gd name="T0" fmla="*/ 542 w 660"/>
                <a:gd name="T1" fmla="*/ 2170 h 2292"/>
                <a:gd name="T2" fmla="*/ 506 w 660"/>
                <a:gd name="T3" fmla="*/ 2148 h 2292"/>
                <a:gd name="T4" fmla="*/ 450 w 660"/>
                <a:gd name="T5" fmla="*/ 2094 h 2292"/>
                <a:gd name="T6" fmla="*/ 412 w 660"/>
                <a:gd name="T7" fmla="*/ 2064 h 2292"/>
                <a:gd name="T8" fmla="*/ 364 w 660"/>
                <a:gd name="T9" fmla="*/ 2014 h 2292"/>
                <a:gd name="T10" fmla="*/ 306 w 660"/>
                <a:gd name="T11" fmla="*/ 1960 h 2292"/>
                <a:gd name="T12" fmla="*/ 302 w 660"/>
                <a:gd name="T13" fmla="*/ 1944 h 2292"/>
                <a:gd name="T14" fmla="*/ 288 w 660"/>
                <a:gd name="T15" fmla="*/ 1918 h 2292"/>
                <a:gd name="T16" fmla="*/ 228 w 660"/>
                <a:gd name="T17" fmla="*/ 1836 h 2292"/>
                <a:gd name="T18" fmla="*/ 118 w 660"/>
                <a:gd name="T19" fmla="*/ 1582 h 2292"/>
                <a:gd name="T20" fmla="*/ 52 w 660"/>
                <a:gd name="T21" fmla="*/ 1196 h 2292"/>
                <a:gd name="T22" fmla="*/ 84 w 660"/>
                <a:gd name="T23" fmla="*/ 854 h 2292"/>
                <a:gd name="T24" fmla="*/ 216 w 660"/>
                <a:gd name="T25" fmla="*/ 476 h 2292"/>
                <a:gd name="T26" fmla="*/ 262 w 660"/>
                <a:gd name="T27" fmla="*/ 392 h 2292"/>
                <a:gd name="T28" fmla="*/ 358 w 660"/>
                <a:gd name="T29" fmla="*/ 246 h 2292"/>
                <a:gd name="T30" fmla="*/ 516 w 660"/>
                <a:gd name="T31" fmla="*/ 110 h 2292"/>
                <a:gd name="T32" fmla="*/ 584 w 660"/>
                <a:gd name="T33" fmla="*/ 40 h 2292"/>
                <a:gd name="T34" fmla="*/ 430 w 660"/>
                <a:gd name="T35" fmla="*/ 14 h 2292"/>
                <a:gd name="T36" fmla="*/ 514 w 660"/>
                <a:gd name="T37" fmla="*/ 44 h 2292"/>
                <a:gd name="T38" fmla="*/ 374 w 660"/>
                <a:gd name="T39" fmla="*/ 186 h 2292"/>
                <a:gd name="T40" fmla="*/ 248 w 660"/>
                <a:gd name="T41" fmla="*/ 350 h 2292"/>
                <a:gd name="T42" fmla="*/ 100 w 660"/>
                <a:gd name="T43" fmla="*/ 684 h 2292"/>
                <a:gd name="T44" fmla="*/ 70 w 660"/>
                <a:gd name="T45" fmla="*/ 784 h 2292"/>
                <a:gd name="T46" fmla="*/ 42 w 660"/>
                <a:gd name="T47" fmla="*/ 900 h 2292"/>
                <a:gd name="T48" fmla="*/ 24 w 660"/>
                <a:gd name="T49" fmla="*/ 990 h 2292"/>
                <a:gd name="T50" fmla="*/ 16 w 660"/>
                <a:gd name="T51" fmla="*/ 1078 h 2292"/>
                <a:gd name="T52" fmla="*/ 6 w 660"/>
                <a:gd name="T53" fmla="*/ 1238 h 2292"/>
                <a:gd name="T54" fmla="*/ 16 w 660"/>
                <a:gd name="T55" fmla="*/ 1326 h 2292"/>
                <a:gd name="T56" fmla="*/ 14 w 660"/>
                <a:gd name="T57" fmla="*/ 1352 h 2292"/>
                <a:gd name="T58" fmla="*/ 24 w 660"/>
                <a:gd name="T59" fmla="*/ 1450 h 2292"/>
                <a:gd name="T60" fmla="*/ 56 w 660"/>
                <a:gd name="T61" fmla="*/ 1570 h 2292"/>
                <a:gd name="T62" fmla="*/ 82 w 660"/>
                <a:gd name="T63" fmla="*/ 1632 h 2292"/>
                <a:gd name="T64" fmla="*/ 76 w 660"/>
                <a:gd name="T65" fmla="*/ 1648 h 2292"/>
                <a:gd name="T66" fmla="*/ 122 w 660"/>
                <a:gd name="T67" fmla="*/ 1744 h 2292"/>
                <a:gd name="T68" fmla="*/ 146 w 660"/>
                <a:gd name="T69" fmla="*/ 1778 h 2292"/>
                <a:gd name="T70" fmla="*/ 178 w 660"/>
                <a:gd name="T71" fmla="*/ 1838 h 2292"/>
                <a:gd name="T72" fmla="*/ 196 w 660"/>
                <a:gd name="T73" fmla="*/ 1858 h 2292"/>
                <a:gd name="T74" fmla="*/ 222 w 660"/>
                <a:gd name="T75" fmla="*/ 1904 h 2292"/>
                <a:gd name="T76" fmla="*/ 302 w 660"/>
                <a:gd name="T77" fmla="*/ 2004 h 2292"/>
                <a:gd name="T78" fmla="*/ 354 w 660"/>
                <a:gd name="T79" fmla="*/ 2054 h 2292"/>
                <a:gd name="T80" fmla="*/ 368 w 660"/>
                <a:gd name="T81" fmla="*/ 2062 h 2292"/>
                <a:gd name="T82" fmla="*/ 386 w 660"/>
                <a:gd name="T83" fmla="*/ 2084 h 2292"/>
                <a:gd name="T84" fmla="*/ 404 w 660"/>
                <a:gd name="T85" fmla="*/ 2094 h 2292"/>
                <a:gd name="T86" fmla="*/ 422 w 660"/>
                <a:gd name="T87" fmla="*/ 2118 h 2292"/>
                <a:gd name="T88" fmla="*/ 450 w 660"/>
                <a:gd name="T89" fmla="*/ 2152 h 2292"/>
                <a:gd name="T90" fmla="*/ 458 w 660"/>
                <a:gd name="T91" fmla="*/ 2152 h 2292"/>
                <a:gd name="T92" fmla="*/ 474 w 660"/>
                <a:gd name="T93" fmla="*/ 2170 h 2292"/>
                <a:gd name="T94" fmla="*/ 492 w 660"/>
                <a:gd name="T95" fmla="*/ 2184 h 2292"/>
                <a:gd name="T96" fmla="*/ 496 w 660"/>
                <a:gd name="T97" fmla="*/ 2192 h 2292"/>
                <a:gd name="T98" fmla="*/ 516 w 660"/>
                <a:gd name="T99" fmla="*/ 2192 h 2292"/>
                <a:gd name="T100" fmla="*/ 534 w 660"/>
                <a:gd name="T101" fmla="*/ 2216 h 2292"/>
                <a:gd name="T102" fmla="*/ 546 w 660"/>
                <a:gd name="T103" fmla="*/ 2216 h 2292"/>
                <a:gd name="T104" fmla="*/ 550 w 660"/>
                <a:gd name="T105" fmla="*/ 2224 h 2292"/>
                <a:gd name="T106" fmla="*/ 578 w 660"/>
                <a:gd name="T107" fmla="*/ 2244 h 2292"/>
                <a:gd name="T108" fmla="*/ 584 w 660"/>
                <a:gd name="T109" fmla="*/ 2244 h 2292"/>
                <a:gd name="T110" fmla="*/ 600 w 660"/>
                <a:gd name="T111" fmla="*/ 2246 h 2292"/>
                <a:gd name="T112" fmla="*/ 614 w 660"/>
                <a:gd name="T113" fmla="*/ 2260 h 2292"/>
                <a:gd name="T114" fmla="*/ 648 w 660"/>
                <a:gd name="T115" fmla="*/ 2290 h 2292"/>
                <a:gd name="T116" fmla="*/ 658 w 660"/>
                <a:gd name="T117" fmla="*/ 2282 h 2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0"/>
                <a:gd name="T178" fmla="*/ 0 h 2292"/>
                <a:gd name="T179" fmla="*/ 660 w 660"/>
                <a:gd name="T180" fmla="*/ 2292 h 22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0" h="2292">
                  <a:moveTo>
                    <a:pt x="548" y="2180"/>
                  </a:moveTo>
                  <a:lnTo>
                    <a:pt x="548" y="2180"/>
                  </a:lnTo>
                  <a:lnTo>
                    <a:pt x="550" y="2176"/>
                  </a:lnTo>
                  <a:lnTo>
                    <a:pt x="550" y="2172"/>
                  </a:lnTo>
                  <a:lnTo>
                    <a:pt x="548" y="2170"/>
                  </a:lnTo>
                  <a:lnTo>
                    <a:pt x="548" y="2172"/>
                  </a:lnTo>
                  <a:lnTo>
                    <a:pt x="548" y="2174"/>
                  </a:lnTo>
                  <a:lnTo>
                    <a:pt x="546" y="2176"/>
                  </a:lnTo>
                  <a:lnTo>
                    <a:pt x="542" y="2174"/>
                  </a:lnTo>
                  <a:lnTo>
                    <a:pt x="542" y="2170"/>
                  </a:lnTo>
                  <a:lnTo>
                    <a:pt x="542" y="2168"/>
                  </a:lnTo>
                  <a:lnTo>
                    <a:pt x="544" y="2168"/>
                  </a:lnTo>
                  <a:lnTo>
                    <a:pt x="532" y="2166"/>
                  </a:lnTo>
                  <a:lnTo>
                    <a:pt x="526" y="2162"/>
                  </a:lnTo>
                  <a:lnTo>
                    <a:pt x="522" y="2158"/>
                  </a:lnTo>
                  <a:lnTo>
                    <a:pt x="520" y="2152"/>
                  </a:lnTo>
                  <a:lnTo>
                    <a:pt x="510" y="2150"/>
                  </a:lnTo>
                  <a:lnTo>
                    <a:pt x="508" y="2148"/>
                  </a:lnTo>
                  <a:lnTo>
                    <a:pt x="506" y="2148"/>
                  </a:lnTo>
                  <a:lnTo>
                    <a:pt x="500" y="2148"/>
                  </a:lnTo>
                  <a:lnTo>
                    <a:pt x="496" y="2142"/>
                  </a:lnTo>
                  <a:lnTo>
                    <a:pt x="492" y="2134"/>
                  </a:lnTo>
                  <a:lnTo>
                    <a:pt x="476" y="2120"/>
                  </a:lnTo>
                  <a:lnTo>
                    <a:pt x="460" y="2108"/>
                  </a:lnTo>
                  <a:lnTo>
                    <a:pt x="444" y="2100"/>
                  </a:lnTo>
                  <a:lnTo>
                    <a:pt x="448" y="2100"/>
                  </a:lnTo>
                  <a:lnTo>
                    <a:pt x="450" y="2098"/>
                  </a:lnTo>
                  <a:lnTo>
                    <a:pt x="450" y="2094"/>
                  </a:lnTo>
                  <a:lnTo>
                    <a:pt x="446" y="2096"/>
                  </a:lnTo>
                  <a:lnTo>
                    <a:pt x="444" y="2094"/>
                  </a:lnTo>
                  <a:lnTo>
                    <a:pt x="440" y="2092"/>
                  </a:lnTo>
                  <a:lnTo>
                    <a:pt x="438" y="2090"/>
                  </a:lnTo>
                  <a:lnTo>
                    <a:pt x="434" y="2092"/>
                  </a:lnTo>
                  <a:lnTo>
                    <a:pt x="434" y="2086"/>
                  </a:lnTo>
                  <a:lnTo>
                    <a:pt x="432" y="2082"/>
                  </a:lnTo>
                  <a:lnTo>
                    <a:pt x="422" y="2072"/>
                  </a:lnTo>
                  <a:lnTo>
                    <a:pt x="412" y="2064"/>
                  </a:lnTo>
                  <a:lnTo>
                    <a:pt x="406" y="2062"/>
                  </a:lnTo>
                  <a:lnTo>
                    <a:pt x="398" y="2050"/>
                  </a:lnTo>
                  <a:lnTo>
                    <a:pt x="390" y="2038"/>
                  </a:lnTo>
                  <a:lnTo>
                    <a:pt x="380" y="2028"/>
                  </a:lnTo>
                  <a:lnTo>
                    <a:pt x="374" y="2024"/>
                  </a:lnTo>
                  <a:lnTo>
                    <a:pt x="366" y="2022"/>
                  </a:lnTo>
                  <a:lnTo>
                    <a:pt x="366" y="2018"/>
                  </a:lnTo>
                  <a:lnTo>
                    <a:pt x="364" y="2016"/>
                  </a:lnTo>
                  <a:lnTo>
                    <a:pt x="364" y="2014"/>
                  </a:lnTo>
                  <a:lnTo>
                    <a:pt x="366" y="2012"/>
                  </a:lnTo>
                  <a:lnTo>
                    <a:pt x="352" y="2002"/>
                  </a:lnTo>
                  <a:lnTo>
                    <a:pt x="338" y="1988"/>
                  </a:lnTo>
                  <a:lnTo>
                    <a:pt x="326" y="1972"/>
                  </a:lnTo>
                  <a:lnTo>
                    <a:pt x="314" y="1954"/>
                  </a:lnTo>
                  <a:lnTo>
                    <a:pt x="314" y="1958"/>
                  </a:lnTo>
                  <a:lnTo>
                    <a:pt x="312" y="1958"/>
                  </a:lnTo>
                  <a:lnTo>
                    <a:pt x="306" y="1960"/>
                  </a:lnTo>
                  <a:lnTo>
                    <a:pt x="308" y="1958"/>
                  </a:lnTo>
                  <a:lnTo>
                    <a:pt x="312" y="1954"/>
                  </a:lnTo>
                  <a:lnTo>
                    <a:pt x="312" y="1952"/>
                  </a:lnTo>
                  <a:lnTo>
                    <a:pt x="310" y="1950"/>
                  </a:lnTo>
                  <a:lnTo>
                    <a:pt x="308" y="1952"/>
                  </a:lnTo>
                  <a:lnTo>
                    <a:pt x="306" y="1952"/>
                  </a:lnTo>
                  <a:lnTo>
                    <a:pt x="304" y="1950"/>
                  </a:lnTo>
                  <a:lnTo>
                    <a:pt x="302" y="1950"/>
                  </a:lnTo>
                  <a:lnTo>
                    <a:pt x="302" y="1944"/>
                  </a:lnTo>
                  <a:lnTo>
                    <a:pt x="300" y="1938"/>
                  </a:lnTo>
                  <a:lnTo>
                    <a:pt x="296" y="1936"/>
                  </a:lnTo>
                  <a:lnTo>
                    <a:pt x="294" y="1938"/>
                  </a:lnTo>
                  <a:lnTo>
                    <a:pt x="294" y="1934"/>
                  </a:lnTo>
                  <a:lnTo>
                    <a:pt x="294" y="1932"/>
                  </a:lnTo>
                  <a:lnTo>
                    <a:pt x="290" y="1928"/>
                  </a:lnTo>
                  <a:lnTo>
                    <a:pt x="288" y="1924"/>
                  </a:lnTo>
                  <a:lnTo>
                    <a:pt x="288" y="1922"/>
                  </a:lnTo>
                  <a:lnTo>
                    <a:pt x="288" y="1918"/>
                  </a:lnTo>
                  <a:lnTo>
                    <a:pt x="278" y="1910"/>
                  </a:lnTo>
                  <a:lnTo>
                    <a:pt x="270" y="1904"/>
                  </a:lnTo>
                  <a:lnTo>
                    <a:pt x="264" y="1896"/>
                  </a:lnTo>
                  <a:lnTo>
                    <a:pt x="262" y="1882"/>
                  </a:lnTo>
                  <a:lnTo>
                    <a:pt x="250" y="1872"/>
                  </a:lnTo>
                  <a:lnTo>
                    <a:pt x="240" y="1862"/>
                  </a:lnTo>
                  <a:lnTo>
                    <a:pt x="232" y="1848"/>
                  </a:lnTo>
                  <a:lnTo>
                    <a:pt x="230" y="1842"/>
                  </a:lnTo>
                  <a:lnTo>
                    <a:pt x="228" y="1836"/>
                  </a:lnTo>
                  <a:lnTo>
                    <a:pt x="224" y="1834"/>
                  </a:lnTo>
                  <a:lnTo>
                    <a:pt x="220" y="1830"/>
                  </a:lnTo>
                  <a:lnTo>
                    <a:pt x="214" y="1820"/>
                  </a:lnTo>
                  <a:lnTo>
                    <a:pt x="208" y="1810"/>
                  </a:lnTo>
                  <a:lnTo>
                    <a:pt x="204" y="1806"/>
                  </a:lnTo>
                  <a:lnTo>
                    <a:pt x="200" y="1802"/>
                  </a:lnTo>
                  <a:lnTo>
                    <a:pt x="170" y="1732"/>
                  </a:lnTo>
                  <a:lnTo>
                    <a:pt x="142" y="1658"/>
                  </a:lnTo>
                  <a:lnTo>
                    <a:pt x="118" y="1582"/>
                  </a:lnTo>
                  <a:lnTo>
                    <a:pt x="94" y="1506"/>
                  </a:lnTo>
                  <a:lnTo>
                    <a:pt x="76" y="1428"/>
                  </a:lnTo>
                  <a:lnTo>
                    <a:pt x="70" y="1388"/>
                  </a:lnTo>
                  <a:lnTo>
                    <a:pt x="64" y="1350"/>
                  </a:lnTo>
                  <a:lnTo>
                    <a:pt x="60" y="1312"/>
                  </a:lnTo>
                  <a:lnTo>
                    <a:pt x="56" y="1272"/>
                  </a:lnTo>
                  <a:lnTo>
                    <a:pt x="56" y="1234"/>
                  </a:lnTo>
                  <a:lnTo>
                    <a:pt x="56" y="1196"/>
                  </a:lnTo>
                  <a:lnTo>
                    <a:pt x="54" y="1196"/>
                  </a:lnTo>
                  <a:lnTo>
                    <a:pt x="52" y="1196"/>
                  </a:lnTo>
                  <a:lnTo>
                    <a:pt x="52" y="1194"/>
                  </a:lnTo>
                  <a:lnTo>
                    <a:pt x="54" y="1180"/>
                  </a:lnTo>
                  <a:lnTo>
                    <a:pt x="56" y="1166"/>
                  </a:lnTo>
                  <a:lnTo>
                    <a:pt x="54" y="1152"/>
                  </a:lnTo>
                  <a:lnTo>
                    <a:pt x="52" y="1140"/>
                  </a:lnTo>
                  <a:lnTo>
                    <a:pt x="60" y="1046"/>
                  </a:lnTo>
                  <a:lnTo>
                    <a:pt x="70" y="948"/>
                  </a:lnTo>
                  <a:lnTo>
                    <a:pt x="76" y="900"/>
                  </a:lnTo>
                  <a:lnTo>
                    <a:pt x="84" y="854"/>
                  </a:lnTo>
                  <a:lnTo>
                    <a:pt x="94" y="812"/>
                  </a:lnTo>
                  <a:lnTo>
                    <a:pt x="106" y="772"/>
                  </a:lnTo>
                  <a:lnTo>
                    <a:pt x="112" y="750"/>
                  </a:lnTo>
                  <a:lnTo>
                    <a:pt x="116" y="726"/>
                  </a:lnTo>
                  <a:lnTo>
                    <a:pt x="120" y="702"/>
                  </a:lnTo>
                  <a:lnTo>
                    <a:pt x="126" y="678"/>
                  </a:lnTo>
                  <a:lnTo>
                    <a:pt x="144" y="630"/>
                  </a:lnTo>
                  <a:lnTo>
                    <a:pt x="168" y="578"/>
                  </a:lnTo>
                  <a:lnTo>
                    <a:pt x="216" y="476"/>
                  </a:lnTo>
                  <a:lnTo>
                    <a:pt x="228" y="456"/>
                  </a:lnTo>
                  <a:lnTo>
                    <a:pt x="240" y="436"/>
                  </a:lnTo>
                  <a:lnTo>
                    <a:pt x="244" y="428"/>
                  </a:lnTo>
                  <a:lnTo>
                    <a:pt x="246" y="420"/>
                  </a:lnTo>
                  <a:lnTo>
                    <a:pt x="248" y="412"/>
                  </a:lnTo>
                  <a:lnTo>
                    <a:pt x="250" y="404"/>
                  </a:lnTo>
                  <a:lnTo>
                    <a:pt x="256" y="398"/>
                  </a:lnTo>
                  <a:lnTo>
                    <a:pt x="262" y="392"/>
                  </a:lnTo>
                  <a:lnTo>
                    <a:pt x="268" y="386"/>
                  </a:lnTo>
                  <a:lnTo>
                    <a:pt x="272" y="380"/>
                  </a:lnTo>
                  <a:lnTo>
                    <a:pt x="274" y="374"/>
                  </a:lnTo>
                  <a:lnTo>
                    <a:pt x="276" y="366"/>
                  </a:lnTo>
                  <a:lnTo>
                    <a:pt x="278" y="360"/>
                  </a:lnTo>
                  <a:lnTo>
                    <a:pt x="280" y="352"/>
                  </a:lnTo>
                  <a:lnTo>
                    <a:pt x="298" y="324"/>
                  </a:lnTo>
                  <a:lnTo>
                    <a:pt x="316" y="298"/>
                  </a:lnTo>
                  <a:lnTo>
                    <a:pt x="358" y="246"/>
                  </a:lnTo>
                  <a:lnTo>
                    <a:pt x="396" y="196"/>
                  </a:lnTo>
                  <a:lnTo>
                    <a:pt x="438" y="148"/>
                  </a:lnTo>
                  <a:lnTo>
                    <a:pt x="460" y="126"/>
                  </a:lnTo>
                  <a:lnTo>
                    <a:pt x="482" y="104"/>
                  </a:lnTo>
                  <a:lnTo>
                    <a:pt x="506" y="84"/>
                  </a:lnTo>
                  <a:lnTo>
                    <a:pt x="532" y="66"/>
                  </a:lnTo>
                  <a:lnTo>
                    <a:pt x="530" y="76"/>
                  </a:lnTo>
                  <a:lnTo>
                    <a:pt x="526" y="88"/>
                  </a:lnTo>
                  <a:lnTo>
                    <a:pt x="516" y="110"/>
                  </a:lnTo>
                  <a:lnTo>
                    <a:pt x="514" y="122"/>
                  </a:lnTo>
                  <a:lnTo>
                    <a:pt x="514" y="132"/>
                  </a:lnTo>
                  <a:lnTo>
                    <a:pt x="518" y="140"/>
                  </a:lnTo>
                  <a:lnTo>
                    <a:pt x="522" y="144"/>
                  </a:lnTo>
                  <a:lnTo>
                    <a:pt x="528" y="148"/>
                  </a:lnTo>
                  <a:lnTo>
                    <a:pt x="540" y="134"/>
                  </a:lnTo>
                  <a:lnTo>
                    <a:pt x="552" y="118"/>
                  </a:lnTo>
                  <a:lnTo>
                    <a:pt x="560" y="100"/>
                  </a:lnTo>
                  <a:lnTo>
                    <a:pt x="568" y="80"/>
                  </a:lnTo>
                  <a:lnTo>
                    <a:pt x="584" y="40"/>
                  </a:lnTo>
                  <a:lnTo>
                    <a:pt x="592" y="20"/>
                  </a:lnTo>
                  <a:lnTo>
                    <a:pt x="600" y="0"/>
                  </a:lnTo>
                  <a:lnTo>
                    <a:pt x="576" y="2"/>
                  </a:lnTo>
                  <a:lnTo>
                    <a:pt x="548" y="6"/>
                  </a:lnTo>
                  <a:lnTo>
                    <a:pt x="518" y="10"/>
                  </a:lnTo>
                  <a:lnTo>
                    <a:pt x="490" y="12"/>
                  </a:lnTo>
                  <a:lnTo>
                    <a:pt x="460" y="12"/>
                  </a:lnTo>
                  <a:lnTo>
                    <a:pt x="444" y="12"/>
                  </a:lnTo>
                  <a:lnTo>
                    <a:pt x="430" y="14"/>
                  </a:lnTo>
                  <a:lnTo>
                    <a:pt x="418" y="20"/>
                  </a:lnTo>
                  <a:lnTo>
                    <a:pt x="414" y="24"/>
                  </a:lnTo>
                  <a:lnTo>
                    <a:pt x="412" y="28"/>
                  </a:lnTo>
                  <a:lnTo>
                    <a:pt x="410" y="32"/>
                  </a:lnTo>
                  <a:lnTo>
                    <a:pt x="410" y="38"/>
                  </a:lnTo>
                  <a:lnTo>
                    <a:pt x="412" y="46"/>
                  </a:lnTo>
                  <a:lnTo>
                    <a:pt x="418" y="54"/>
                  </a:lnTo>
                  <a:lnTo>
                    <a:pt x="472" y="46"/>
                  </a:lnTo>
                  <a:lnTo>
                    <a:pt x="500" y="44"/>
                  </a:lnTo>
                  <a:lnTo>
                    <a:pt x="514" y="44"/>
                  </a:lnTo>
                  <a:lnTo>
                    <a:pt x="528" y="46"/>
                  </a:lnTo>
                  <a:lnTo>
                    <a:pt x="510" y="56"/>
                  </a:lnTo>
                  <a:lnTo>
                    <a:pt x="494" y="68"/>
                  </a:lnTo>
                  <a:lnTo>
                    <a:pt x="478" y="82"/>
                  </a:lnTo>
                  <a:lnTo>
                    <a:pt x="464" y="96"/>
                  </a:lnTo>
                  <a:lnTo>
                    <a:pt x="438" y="122"/>
                  </a:lnTo>
                  <a:lnTo>
                    <a:pt x="418" y="144"/>
                  </a:lnTo>
                  <a:lnTo>
                    <a:pt x="396" y="164"/>
                  </a:lnTo>
                  <a:lnTo>
                    <a:pt x="374" y="186"/>
                  </a:lnTo>
                  <a:lnTo>
                    <a:pt x="352" y="210"/>
                  </a:lnTo>
                  <a:lnTo>
                    <a:pt x="332" y="234"/>
                  </a:lnTo>
                  <a:lnTo>
                    <a:pt x="312" y="262"/>
                  </a:lnTo>
                  <a:lnTo>
                    <a:pt x="292" y="290"/>
                  </a:lnTo>
                  <a:lnTo>
                    <a:pt x="274" y="320"/>
                  </a:lnTo>
                  <a:lnTo>
                    <a:pt x="256" y="350"/>
                  </a:lnTo>
                  <a:lnTo>
                    <a:pt x="252" y="348"/>
                  </a:lnTo>
                  <a:lnTo>
                    <a:pt x="250" y="348"/>
                  </a:lnTo>
                  <a:lnTo>
                    <a:pt x="248" y="350"/>
                  </a:lnTo>
                  <a:lnTo>
                    <a:pt x="224" y="398"/>
                  </a:lnTo>
                  <a:lnTo>
                    <a:pt x="200" y="442"/>
                  </a:lnTo>
                  <a:lnTo>
                    <a:pt x="178" y="484"/>
                  </a:lnTo>
                  <a:lnTo>
                    <a:pt x="156" y="524"/>
                  </a:lnTo>
                  <a:lnTo>
                    <a:pt x="140" y="562"/>
                  </a:lnTo>
                  <a:lnTo>
                    <a:pt x="124" y="600"/>
                  </a:lnTo>
                  <a:lnTo>
                    <a:pt x="110" y="642"/>
                  </a:lnTo>
                  <a:lnTo>
                    <a:pt x="104" y="662"/>
                  </a:lnTo>
                  <a:lnTo>
                    <a:pt x="100" y="684"/>
                  </a:lnTo>
                  <a:lnTo>
                    <a:pt x="94" y="684"/>
                  </a:lnTo>
                  <a:lnTo>
                    <a:pt x="92" y="694"/>
                  </a:lnTo>
                  <a:lnTo>
                    <a:pt x="92" y="706"/>
                  </a:lnTo>
                  <a:lnTo>
                    <a:pt x="92" y="718"/>
                  </a:lnTo>
                  <a:lnTo>
                    <a:pt x="90" y="730"/>
                  </a:lnTo>
                  <a:lnTo>
                    <a:pt x="84" y="742"/>
                  </a:lnTo>
                  <a:lnTo>
                    <a:pt x="78" y="756"/>
                  </a:lnTo>
                  <a:lnTo>
                    <a:pt x="72" y="768"/>
                  </a:lnTo>
                  <a:lnTo>
                    <a:pt x="70" y="784"/>
                  </a:lnTo>
                  <a:lnTo>
                    <a:pt x="68" y="798"/>
                  </a:lnTo>
                  <a:lnTo>
                    <a:pt x="64" y="812"/>
                  </a:lnTo>
                  <a:lnTo>
                    <a:pt x="58" y="828"/>
                  </a:lnTo>
                  <a:lnTo>
                    <a:pt x="54" y="844"/>
                  </a:lnTo>
                  <a:lnTo>
                    <a:pt x="52" y="866"/>
                  </a:lnTo>
                  <a:lnTo>
                    <a:pt x="48" y="886"/>
                  </a:lnTo>
                  <a:lnTo>
                    <a:pt x="46" y="894"/>
                  </a:lnTo>
                  <a:lnTo>
                    <a:pt x="42" y="900"/>
                  </a:lnTo>
                  <a:lnTo>
                    <a:pt x="38" y="908"/>
                  </a:lnTo>
                  <a:lnTo>
                    <a:pt x="36" y="918"/>
                  </a:lnTo>
                  <a:lnTo>
                    <a:pt x="34" y="932"/>
                  </a:lnTo>
                  <a:lnTo>
                    <a:pt x="34" y="946"/>
                  </a:lnTo>
                  <a:lnTo>
                    <a:pt x="34" y="960"/>
                  </a:lnTo>
                  <a:lnTo>
                    <a:pt x="32" y="974"/>
                  </a:lnTo>
                  <a:lnTo>
                    <a:pt x="30" y="980"/>
                  </a:lnTo>
                  <a:lnTo>
                    <a:pt x="26" y="986"/>
                  </a:lnTo>
                  <a:lnTo>
                    <a:pt x="24" y="990"/>
                  </a:lnTo>
                  <a:lnTo>
                    <a:pt x="22" y="996"/>
                  </a:lnTo>
                  <a:lnTo>
                    <a:pt x="18" y="1040"/>
                  </a:lnTo>
                  <a:lnTo>
                    <a:pt x="14" y="1074"/>
                  </a:lnTo>
                  <a:lnTo>
                    <a:pt x="14" y="1072"/>
                  </a:lnTo>
                  <a:lnTo>
                    <a:pt x="12" y="1070"/>
                  </a:lnTo>
                  <a:lnTo>
                    <a:pt x="12" y="1074"/>
                  </a:lnTo>
                  <a:lnTo>
                    <a:pt x="12" y="1076"/>
                  </a:lnTo>
                  <a:lnTo>
                    <a:pt x="16" y="1078"/>
                  </a:lnTo>
                  <a:lnTo>
                    <a:pt x="12" y="1106"/>
                  </a:lnTo>
                  <a:lnTo>
                    <a:pt x="8" y="1138"/>
                  </a:lnTo>
                  <a:lnTo>
                    <a:pt x="6" y="1172"/>
                  </a:lnTo>
                  <a:lnTo>
                    <a:pt x="6" y="1210"/>
                  </a:lnTo>
                  <a:lnTo>
                    <a:pt x="0" y="1216"/>
                  </a:lnTo>
                  <a:lnTo>
                    <a:pt x="8" y="1224"/>
                  </a:lnTo>
                  <a:lnTo>
                    <a:pt x="6" y="1238"/>
                  </a:lnTo>
                  <a:lnTo>
                    <a:pt x="4" y="1252"/>
                  </a:lnTo>
                  <a:lnTo>
                    <a:pt x="8" y="1276"/>
                  </a:lnTo>
                  <a:lnTo>
                    <a:pt x="10" y="1298"/>
                  </a:lnTo>
                  <a:lnTo>
                    <a:pt x="10" y="1310"/>
                  </a:lnTo>
                  <a:lnTo>
                    <a:pt x="8" y="1324"/>
                  </a:lnTo>
                  <a:lnTo>
                    <a:pt x="12" y="1326"/>
                  </a:lnTo>
                  <a:lnTo>
                    <a:pt x="14" y="1324"/>
                  </a:lnTo>
                  <a:lnTo>
                    <a:pt x="16" y="1324"/>
                  </a:lnTo>
                  <a:lnTo>
                    <a:pt x="16" y="1326"/>
                  </a:lnTo>
                  <a:lnTo>
                    <a:pt x="12" y="1328"/>
                  </a:lnTo>
                  <a:lnTo>
                    <a:pt x="8" y="1332"/>
                  </a:lnTo>
                  <a:lnTo>
                    <a:pt x="12" y="1332"/>
                  </a:lnTo>
                  <a:lnTo>
                    <a:pt x="12" y="1334"/>
                  </a:lnTo>
                  <a:lnTo>
                    <a:pt x="12" y="1338"/>
                  </a:lnTo>
                  <a:lnTo>
                    <a:pt x="12" y="1342"/>
                  </a:lnTo>
                  <a:lnTo>
                    <a:pt x="14" y="1344"/>
                  </a:lnTo>
                  <a:lnTo>
                    <a:pt x="16" y="1344"/>
                  </a:lnTo>
                  <a:lnTo>
                    <a:pt x="14" y="1352"/>
                  </a:lnTo>
                  <a:lnTo>
                    <a:pt x="14" y="1360"/>
                  </a:lnTo>
                  <a:lnTo>
                    <a:pt x="16" y="1378"/>
                  </a:lnTo>
                  <a:lnTo>
                    <a:pt x="20" y="1398"/>
                  </a:lnTo>
                  <a:lnTo>
                    <a:pt x="22" y="1418"/>
                  </a:lnTo>
                  <a:lnTo>
                    <a:pt x="16" y="1414"/>
                  </a:lnTo>
                  <a:lnTo>
                    <a:pt x="16" y="1426"/>
                  </a:lnTo>
                  <a:lnTo>
                    <a:pt x="18" y="1436"/>
                  </a:lnTo>
                  <a:lnTo>
                    <a:pt x="22" y="1444"/>
                  </a:lnTo>
                  <a:lnTo>
                    <a:pt x="24" y="1450"/>
                  </a:lnTo>
                  <a:lnTo>
                    <a:pt x="22" y="1450"/>
                  </a:lnTo>
                  <a:lnTo>
                    <a:pt x="20" y="1450"/>
                  </a:lnTo>
                  <a:lnTo>
                    <a:pt x="20" y="1452"/>
                  </a:lnTo>
                  <a:lnTo>
                    <a:pt x="30" y="1484"/>
                  </a:lnTo>
                  <a:lnTo>
                    <a:pt x="38" y="1512"/>
                  </a:lnTo>
                  <a:lnTo>
                    <a:pt x="44" y="1540"/>
                  </a:lnTo>
                  <a:lnTo>
                    <a:pt x="48" y="1568"/>
                  </a:lnTo>
                  <a:lnTo>
                    <a:pt x="56" y="1570"/>
                  </a:lnTo>
                  <a:lnTo>
                    <a:pt x="60" y="1574"/>
                  </a:lnTo>
                  <a:lnTo>
                    <a:pt x="58" y="1584"/>
                  </a:lnTo>
                  <a:lnTo>
                    <a:pt x="62" y="1594"/>
                  </a:lnTo>
                  <a:lnTo>
                    <a:pt x="70" y="1610"/>
                  </a:lnTo>
                  <a:lnTo>
                    <a:pt x="66" y="1608"/>
                  </a:lnTo>
                  <a:lnTo>
                    <a:pt x="64" y="1608"/>
                  </a:lnTo>
                  <a:lnTo>
                    <a:pt x="62" y="1610"/>
                  </a:lnTo>
                  <a:lnTo>
                    <a:pt x="82" y="1632"/>
                  </a:lnTo>
                  <a:lnTo>
                    <a:pt x="78" y="1632"/>
                  </a:lnTo>
                  <a:lnTo>
                    <a:pt x="76" y="1628"/>
                  </a:lnTo>
                  <a:lnTo>
                    <a:pt x="72" y="1626"/>
                  </a:lnTo>
                  <a:lnTo>
                    <a:pt x="70" y="1630"/>
                  </a:lnTo>
                  <a:lnTo>
                    <a:pt x="74" y="1632"/>
                  </a:lnTo>
                  <a:lnTo>
                    <a:pt x="78" y="1636"/>
                  </a:lnTo>
                  <a:lnTo>
                    <a:pt x="78" y="1642"/>
                  </a:lnTo>
                  <a:lnTo>
                    <a:pt x="76" y="1648"/>
                  </a:lnTo>
                  <a:lnTo>
                    <a:pt x="86" y="1660"/>
                  </a:lnTo>
                  <a:lnTo>
                    <a:pt x="92" y="1672"/>
                  </a:lnTo>
                  <a:lnTo>
                    <a:pt x="102" y="1694"/>
                  </a:lnTo>
                  <a:lnTo>
                    <a:pt x="106" y="1706"/>
                  </a:lnTo>
                  <a:lnTo>
                    <a:pt x="112" y="1716"/>
                  </a:lnTo>
                  <a:lnTo>
                    <a:pt x="120" y="1726"/>
                  </a:lnTo>
                  <a:lnTo>
                    <a:pt x="130" y="1738"/>
                  </a:lnTo>
                  <a:lnTo>
                    <a:pt x="126" y="1738"/>
                  </a:lnTo>
                  <a:lnTo>
                    <a:pt x="124" y="1740"/>
                  </a:lnTo>
                  <a:lnTo>
                    <a:pt x="122" y="1744"/>
                  </a:lnTo>
                  <a:lnTo>
                    <a:pt x="124" y="1750"/>
                  </a:lnTo>
                  <a:lnTo>
                    <a:pt x="122" y="1754"/>
                  </a:lnTo>
                  <a:lnTo>
                    <a:pt x="122" y="1756"/>
                  </a:lnTo>
                  <a:lnTo>
                    <a:pt x="126" y="1756"/>
                  </a:lnTo>
                  <a:lnTo>
                    <a:pt x="130" y="1758"/>
                  </a:lnTo>
                  <a:lnTo>
                    <a:pt x="136" y="1766"/>
                  </a:lnTo>
                  <a:lnTo>
                    <a:pt x="138" y="1774"/>
                  </a:lnTo>
                  <a:lnTo>
                    <a:pt x="142" y="1778"/>
                  </a:lnTo>
                  <a:lnTo>
                    <a:pt x="146" y="1778"/>
                  </a:lnTo>
                  <a:lnTo>
                    <a:pt x="144" y="1782"/>
                  </a:lnTo>
                  <a:lnTo>
                    <a:pt x="142" y="1784"/>
                  </a:lnTo>
                  <a:lnTo>
                    <a:pt x="142" y="1788"/>
                  </a:lnTo>
                  <a:lnTo>
                    <a:pt x="154" y="1800"/>
                  </a:lnTo>
                  <a:lnTo>
                    <a:pt x="162" y="1810"/>
                  </a:lnTo>
                  <a:lnTo>
                    <a:pt x="168" y="1822"/>
                  </a:lnTo>
                  <a:lnTo>
                    <a:pt x="180" y="1834"/>
                  </a:lnTo>
                  <a:lnTo>
                    <a:pt x="180" y="1836"/>
                  </a:lnTo>
                  <a:lnTo>
                    <a:pt x="178" y="1838"/>
                  </a:lnTo>
                  <a:lnTo>
                    <a:pt x="180" y="1844"/>
                  </a:lnTo>
                  <a:lnTo>
                    <a:pt x="186" y="1856"/>
                  </a:lnTo>
                  <a:lnTo>
                    <a:pt x="188" y="1854"/>
                  </a:lnTo>
                  <a:lnTo>
                    <a:pt x="190" y="1854"/>
                  </a:lnTo>
                  <a:lnTo>
                    <a:pt x="192" y="1854"/>
                  </a:lnTo>
                  <a:lnTo>
                    <a:pt x="194" y="1852"/>
                  </a:lnTo>
                  <a:lnTo>
                    <a:pt x="192" y="1856"/>
                  </a:lnTo>
                  <a:lnTo>
                    <a:pt x="194" y="1858"/>
                  </a:lnTo>
                  <a:lnTo>
                    <a:pt x="196" y="1858"/>
                  </a:lnTo>
                  <a:lnTo>
                    <a:pt x="200" y="1860"/>
                  </a:lnTo>
                  <a:lnTo>
                    <a:pt x="194" y="1862"/>
                  </a:lnTo>
                  <a:lnTo>
                    <a:pt x="192" y="1862"/>
                  </a:lnTo>
                  <a:lnTo>
                    <a:pt x="192" y="1864"/>
                  </a:lnTo>
                  <a:lnTo>
                    <a:pt x="200" y="1868"/>
                  </a:lnTo>
                  <a:lnTo>
                    <a:pt x="206" y="1874"/>
                  </a:lnTo>
                  <a:lnTo>
                    <a:pt x="210" y="1880"/>
                  </a:lnTo>
                  <a:lnTo>
                    <a:pt x="214" y="1888"/>
                  </a:lnTo>
                  <a:lnTo>
                    <a:pt x="222" y="1904"/>
                  </a:lnTo>
                  <a:lnTo>
                    <a:pt x="226" y="1910"/>
                  </a:lnTo>
                  <a:lnTo>
                    <a:pt x="232" y="1918"/>
                  </a:lnTo>
                  <a:lnTo>
                    <a:pt x="228" y="1918"/>
                  </a:lnTo>
                  <a:lnTo>
                    <a:pt x="226" y="1918"/>
                  </a:lnTo>
                  <a:lnTo>
                    <a:pt x="226" y="1920"/>
                  </a:lnTo>
                  <a:lnTo>
                    <a:pt x="244" y="1936"/>
                  </a:lnTo>
                  <a:lnTo>
                    <a:pt x="260" y="1954"/>
                  </a:lnTo>
                  <a:lnTo>
                    <a:pt x="288" y="1988"/>
                  </a:lnTo>
                  <a:lnTo>
                    <a:pt x="302" y="2004"/>
                  </a:lnTo>
                  <a:lnTo>
                    <a:pt x="316" y="2022"/>
                  </a:lnTo>
                  <a:lnTo>
                    <a:pt x="334" y="2038"/>
                  </a:lnTo>
                  <a:lnTo>
                    <a:pt x="352" y="2052"/>
                  </a:lnTo>
                  <a:lnTo>
                    <a:pt x="350" y="2052"/>
                  </a:lnTo>
                  <a:lnTo>
                    <a:pt x="348" y="2054"/>
                  </a:lnTo>
                  <a:lnTo>
                    <a:pt x="350" y="2056"/>
                  </a:lnTo>
                  <a:lnTo>
                    <a:pt x="352" y="2056"/>
                  </a:lnTo>
                  <a:lnTo>
                    <a:pt x="354" y="2054"/>
                  </a:lnTo>
                  <a:lnTo>
                    <a:pt x="358" y="2054"/>
                  </a:lnTo>
                  <a:lnTo>
                    <a:pt x="356" y="2058"/>
                  </a:lnTo>
                  <a:lnTo>
                    <a:pt x="356" y="2060"/>
                  </a:lnTo>
                  <a:lnTo>
                    <a:pt x="358" y="2064"/>
                  </a:lnTo>
                  <a:lnTo>
                    <a:pt x="360" y="2066"/>
                  </a:lnTo>
                  <a:lnTo>
                    <a:pt x="362" y="2062"/>
                  </a:lnTo>
                  <a:lnTo>
                    <a:pt x="364" y="2062"/>
                  </a:lnTo>
                  <a:lnTo>
                    <a:pt x="366" y="2064"/>
                  </a:lnTo>
                  <a:lnTo>
                    <a:pt x="368" y="2062"/>
                  </a:lnTo>
                  <a:lnTo>
                    <a:pt x="368" y="2060"/>
                  </a:lnTo>
                  <a:lnTo>
                    <a:pt x="374" y="2072"/>
                  </a:lnTo>
                  <a:lnTo>
                    <a:pt x="382" y="2082"/>
                  </a:lnTo>
                  <a:lnTo>
                    <a:pt x="384" y="2080"/>
                  </a:lnTo>
                  <a:lnTo>
                    <a:pt x="384" y="2082"/>
                  </a:lnTo>
                  <a:lnTo>
                    <a:pt x="382" y="2084"/>
                  </a:lnTo>
                  <a:lnTo>
                    <a:pt x="386" y="2084"/>
                  </a:lnTo>
                  <a:lnTo>
                    <a:pt x="388" y="2082"/>
                  </a:lnTo>
                  <a:lnTo>
                    <a:pt x="390" y="2078"/>
                  </a:lnTo>
                  <a:lnTo>
                    <a:pt x="390" y="2086"/>
                  </a:lnTo>
                  <a:lnTo>
                    <a:pt x="392" y="2092"/>
                  </a:lnTo>
                  <a:lnTo>
                    <a:pt x="394" y="2098"/>
                  </a:lnTo>
                  <a:lnTo>
                    <a:pt x="396" y="2102"/>
                  </a:lnTo>
                  <a:lnTo>
                    <a:pt x="398" y="2098"/>
                  </a:lnTo>
                  <a:lnTo>
                    <a:pt x="404" y="2094"/>
                  </a:lnTo>
                  <a:lnTo>
                    <a:pt x="402" y="2100"/>
                  </a:lnTo>
                  <a:lnTo>
                    <a:pt x="404" y="2104"/>
                  </a:lnTo>
                  <a:lnTo>
                    <a:pt x="406" y="2108"/>
                  </a:lnTo>
                  <a:lnTo>
                    <a:pt x="406" y="2110"/>
                  </a:lnTo>
                  <a:lnTo>
                    <a:pt x="410" y="2110"/>
                  </a:lnTo>
                  <a:lnTo>
                    <a:pt x="414" y="2112"/>
                  </a:lnTo>
                  <a:lnTo>
                    <a:pt x="416" y="2114"/>
                  </a:lnTo>
                  <a:lnTo>
                    <a:pt x="422" y="2114"/>
                  </a:lnTo>
                  <a:lnTo>
                    <a:pt x="422" y="2118"/>
                  </a:lnTo>
                  <a:lnTo>
                    <a:pt x="424" y="2122"/>
                  </a:lnTo>
                  <a:lnTo>
                    <a:pt x="428" y="2130"/>
                  </a:lnTo>
                  <a:lnTo>
                    <a:pt x="432" y="2134"/>
                  </a:lnTo>
                  <a:lnTo>
                    <a:pt x="436" y="2134"/>
                  </a:lnTo>
                  <a:lnTo>
                    <a:pt x="438" y="2134"/>
                  </a:lnTo>
                  <a:lnTo>
                    <a:pt x="442" y="2132"/>
                  </a:lnTo>
                  <a:lnTo>
                    <a:pt x="442" y="2138"/>
                  </a:lnTo>
                  <a:lnTo>
                    <a:pt x="444" y="2144"/>
                  </a:lnTo>
                  <a:lnTo>
                    <a:pt x="450" y="2152"/>
                  </a:lnTo>
                  <a:lnTo>
                    <a:pt x="450" y="2146"/>
                  </a:lnTo>
                  <a:lnTo>
                    <a:pt x="452" y="2148"/>
                  </a:lnTo>
                  <a:lnTo>
                    <a:pt x="452" y="2152"/>
                  </a:lnTo>
                  <a:lnTo>
                    <a:pt x="454" y="2154"/>
                  </a:lnTo>
                  <a:lnTo>
                    <a:pt x="454" y="2146"/>
                  </a:lnTo>
                  <a:lnTo>
                    <a:pt x="456" y="2144"/>
                  </a:lnTo>
                  <a:lnTo>
                    <a:pt x="460" y="2144"/>
                  </a:lnTo>
                  <a:lnTo>
                    <a:pt x="458" y="2148"/>
                  </a:lnTo>
                  <a:lnTo>
                    <a:pt x="458" y="2152"/>
                  </a:lnTo>
                  <a:lnTo>
                    <a:pt x="462" y="2156"/>
                  </a:lnTo>
                  <a:lnTo>
                    <a:pt x="466" y="2160"/>
                  </a:lnTo>
                  <a:lnTo>
                    <a:pt x="468" y="2164"/>
                  </a:lnTo>
                  <a:lnTo>
                    <a:pt x="468" y="2168"/>
                  </a:lnTo>
                  <a:lnTo>
                    <a:pt x="470" y="2164"/>
                  </a:lnTo>
                  <a:lnTo>
                    <a:pt x="470" y="2162"/>
                  </a:lnTo>
                  <a:lnTo>
                    <a:pt x="474" y="2162"/>
                  </a:lnTo>
                  <a:lnTo>
                    <a:pt x="472" y="2166"/>
                  </a:lnTo>
                  <a:lnTo>
                    <a:pt x="474" y="2170"/>
                  </a:lnTo>
                  <a:lnTo>
                    <a:pt x="482" y="2176"/>
                  </a:lnTo>
                  <a:lnTo>
                    <a:pt x="486" y="2174"/>
                  </a:lnTo>
                  <a:lnTo>
                    <a:pt x="490" y="2174"/>
                  </a:lnTo>
                  <a:lnTo>
                    <a:pt x="496" y="2174"/>
                  </a:lnTo>
                  <a:lnTo>
                    <a:pt x="500" y="2170"/>
                  </a:lnTo>
                  <a:lnTo>
                    <a:pt x="498" y="2174"/>
                  </a:lnTo>
                  <a:lnTo>
                    <a:pt x="496" y="2176"/>
                  </a:lnTo>
                  <a:lnTo>
                    <a:pt x="494" y="2180"/>
                  </a:lnTo>
                  <a:lnTo>
                    <a:pt x="492" y="2184"/>
                  </a:lnTo>
                  <a:lnTo>
                    <a:pt x="492" y="2180"/>
                  </a:lnTo>
                  <a:lnTo>
                    <a:pt x="488" y="2178"/>
                  </a:lnTo>
                  <a:lnTo>
                    <a:pt x="486" y="2178"/>
                  </a:lnTo>
                  <a:lnTo>
                    <a:pt x="484" y="2180"/>
                  </a:lnTo>
                  <a:lnTo>
                    <a:pt x="486" y="2182"/>
                  </a:lnTo>
                  <a:lnTo>
                    <a:pt x="488" y="2184"/>
                  </a:lnTo>
                  <a:lnTo>
                    <a:pt x="494" y="2186"/>
                  </a:lnTo>
                  <a:lnTo>
                    <a:pt x="496" y="2190"/>
                  </a:lnTo>
                  <a:lnTo>
                    <a:pt x="496" y="2192"/>
                  </a:lnTo>
                  <a:lnTo>
                    <a:pt x="496" y="2194"/>
                  </a:lnTo>
                  <a:lnTo>
                    <a:pt x="500" y="2194"/>
                  </a:lnTo>
                  <a:lnTo>
                    <a:pt x="502" y="2190"/>
                  </a:lnTo>
                  <a:lnTo>
                    <a:pt x="504" y="2188"/>
                  </a:lnTo>
                  <a:lnTo>
                    <a:pt x="508" y="2186"/>
                  </a:lnTo>
                  <a:lnTo>
                    <a:pt x="512" y="2194"/>
                  </a:lnTo>
                  <a:lnTo>
                    <a:pt x="514" y="2196"/>
                  </a:lnTo>
                  <a:lnTo>
                    <a:pt x="516" y="2192"/>
                  </a:lnTo>
                  <a:lnTo>
                    <a:pt x="516" y="2196"/>
                  </a:lnTo>
                  <a:lnTo>
                    <a:pt x="518" y="2200"/>
                  </a:lnTo>
                  <a:lnTo>
                    <a:pt x="518" y="2204"/>
                  </a:lnTo>
                  <a:lnTo>
                    <a:pt x="516" y="2208"/>
                  </a:lnTo>
                  <a:lnTo>
                    <a:pt x="524" y="2206"/>
                  </a:lnTo>
                  <a:lnTo>
                    <a:pt x="522" y="2214"/>
                  </a:lnTo>
                  <a:lnTo>
                    <a:pt x="528" y="2212"/>
                  </a:lnTo>
                  <a:lnTo>
                    <a:pt x="530" y="2212"/>
                  </a:lnTo>
                  <a:lnTo>
                    <a:pt x="534" y="2216"/>
                  </a:lnTo>
                  <a:lnTo>
                    <a:pt x="538" y="2218"/>
                  </a:lnTo>
                  <a:lnTo>
                    <a:pt x="538" y="2214"/>
                  </a:lnTo>
                  <a:lnTo>
                    <a:pt x="538" y="2210"/>
                  </a:lnTo>
                  <a:lnTo>
                    <a:pt x="538" y="2206"/>
                  </a:lnTo>
                  <a:lnTo>
                    <a:pt x="540" y="2204"/>
                  </a:lnTo>
                  <a:lnTo>
                    <a:pt x="540" y="2214"/>
                  </a:lnTo>
                  <a:lnTo>
                    <a:pt x="542" y="2216"/>
                  </a:lnTo>
                  <a:lnTo>
                    <a:pt x="546" y="2216"/>
                  </a:lnTo>
                  <a:lnTo>
                    <a:pt x="546" y="2212"/>
                  </a:lnTo>
                  <a:lnTo>
                    <a:pt x="544" y="2208"/>
                  </a:lnTo>
                  <a:lnTo>
                    <a:pt x="544" y="2204"/>
                  </a:lnTo>
                  <a:lnTo>
                    <a:pt x="546" y="2202"/>
                  </a:lnTo>
                  <a:lnTo>
                    <a:pt x="548" y="2208"/>
                  </a:lnTo>
                  <a:lnTo>
                    <a:pt x="548" y="2214"/>
                  </a:lnTo>
                  <a:lnTo>
                    <a:pt x="546" y="2218"/>
                  </a:lnTo>
                  <a:lnTo>
                    <a:pt x="540" y="2222"/>
                  </a:lnTo>
                  <a:lnTo>
                    <a:pt x="550" y="2224"/>
                  </a:lnTo>
                  <a:lnTo>
                    <a:pt x="554" y="2232"/>
                  </a:lnTo>
                  <a:lnTo>
                    <a:pt x="570" y="2232"/>
                  </a:lnTo>
                  <a:lnTo>
                    <a:pt x="568" y="2236"/>
                  </a:lnTo>
                  <a:lnTo>
                    <a:pt x="568" y="2240"/>
                  </a:lnTo>
                  <a:lnTo>
                    <a:pt x="568" y="2242"/>
                  </a:lnTo>
                  <a:lnTo>
                    <a:pt x="570" y="2244"/>
                  </a:lnTo>
                  <a:lnTo>
                    <a:pt x="574" y="2246"/>
                  </a:lnTo>
                  <a:lnTo>
                    <a:pt x="578" y="2244"/>
                  </a:lnTo>
                  <a:lnTo>
                    <a:pt x="582" y="2242"/>
                  </a:lnTo>
                  <a:lnTo>
                    <a:pt x="580" y="2250"/>
                  </a:lnTo>
                  <a:lnTo>
                    <a:pt x="582" y="2254"/>
                  </a:lnTo>
                  <a:lnTo>
                    <a:pt x="586" y="2254"/>
                  </a:lnTo>
                  <a:lnTo>
                    <a:pt x="586" y="2248"/>
                  </a:lnTo>
                  <a:lnTo>
                    <a:pt x="588" y="2246"/>
                  </a:lnTo>
                  <a:lnTo>
                    <a:pt x="586" y="2246"/>
                  </a:lnTo>
                  <a:lnTo>
                    <a:pt x="584" y="2244"/>
                  </a:lnTo>
                  <a:lnTo>
                    <a:pt x="582" y="2242"/>
                  </a:lnTo>
                  <a:lnTo>
                    <a:pt x="584" y="2238"/>
                  </a:lnTo>
                  <a:lnTo>
                    <a:pt x="588" y="2240"/>
                  </a:lnTo>
                  <a:lnTo>
                    <a:pt x="592" y="2242"/>
                  </a:lnTo>
                  <a:lnTo>
                    <a:pt x="594" y="2242"/>
                  </a:lnTo>
                  <a:lnTo>
                    <a:pt x="592" y="2248"/>
                  </a:lnTo>
                  <a:lnTo>
                    <a:pt x="596" y="2248"/>
                  </a:lnTo>
                  <a:lnTo>
                    <a:pt x="600" y="2246"/>
                  </a:lnTo>
                  <a:lnTo>
                    <a:pt x="598" y="2250"/>
                  </a:lnTo>
                  <a:lnTo>
                    <a:pt x="606" y="2248"/>
                  </a:lnTo>
                  <a:lnTo>
                    <a:pt x="606" y="2252"/>
                  </a:lnTo>
                  <a:lnTo>
                    <a:pt x="604" y="2254"/>
                  </a:lnTo>
                  <a:lnTo>
                    <a:pt x="606" y="2256"/>
                  </a:lnTo>
                  <a:lnTo>
                    <a:pt x="608" y="2256"/>
                  </a:lnTo>
                  <a:lnTo>
                    <a:pt x="610" y="2256"/>
                  </a:lnTo>
                  <a:lnTo>
                    <a:pt x="614" y="2260"/>
                  </a:lnTo>
                  <a:lnTo>
                    <a:pt x="620" y="2264"/>
                  </a:lnTo>
                  <a:lnTo>
                    <a:pt x="624" y="2264"/>
                  </a:lnTo>
                  <a:lnTo>
                    <a:pt x="620" y="2266"/>
                  </a:lnTo>
                  <a:lnTo>
                    <a:pt x="618" y="2266"/>
                  </a:lnTo>
                  <a:lnTo>
                    <a:pt x="618" y="2270"/>
                  </a:lnTo>
                  <a:lnTo>
                    <a:pt x="626" y="2270"/>
                  </a:lnTo>
                  <a:lnTo>
                    <a:pt x="630" y="2272"/>
                  </a:lnTo>
                  <a:lnTo>
                    <a:pt x="640" y="2282"/>
                  </a:lnTo>
                  <a:lnTo>
                    <a:pt x="648" y="2290"/>
                  </a:lnTo>
                  <a:lnTo>
                    <a:pt x="652" y="2292"/>
                  </a:lnTo>
                  <a:lnTo>
                    <a:pt x="656" y="2290"/>
                  </a:lnTo>
                  <a:lnTo>
                    <a:pt x="654" y="2288"/>
                  </a:lnTo>
                  <a:lnTo>
                    <a:pt x="654" y="2282"/>
                  </a:lnTo>
                  <a:lnTo>
                    <a:pt x="656" y="2278"/>
                  </a:lnTo>
                  <a:lnTo>
                    <a:pt x="660" y="2274"/>
                  </a:lnTo>
                  <a:lnTo>
                    <a:pt x="658" y="2278"/>
                  </a:lnTo>
                  <a:lnTo>
                    <a:pt x="658" y="2280"/>
                  </a:lnTo>
                  <a:lnTo>
                    <a:pt x="658" y="2282"/>
                  </a:lnTo>
                  <a:lnTo>
                    <a:pt x="660" y="2282"/>
                  </a:lnTo>
                </a:path>
              </a:pathLst>
            </a:custGeom>
            <a:solidFill>
              <a:srgbClr val="9FE600"/>
            </a:solidFill>
            <a:ln w="0">
              <a:noFill/>
              <a:prstDash val="solid"/>
              <a:round/>
              <a:headEnd/>
              <a:tailEnd/>
            </a:ln>
          </p:spPr>
          <p:txBody>
            <a:bodyPr/>
            <a:lstStyle/>
            <a:p>
              <a:endParaRPr lang="es-ES_tradnl"/>
            </a:p>
          </p:txBody>
        </p:sp>
        <p:sp>
          <p:nvSpPr>
            <p:cNvPr id="87" name="Freeform 102"/>
            <p:cNvSpPr>
              <a:spLocks/>
            </p:cNvSpPr>
            <p:nvPr/>
          </p:nvSpPr>
          <p:spPr bwMode="auto">
            <a:xfrm>
              <a:off x="3165" y="3239"/>
              <a:ext cx="92" cy="54"/>
            </a:xfrm>
            <a:custGeom>
              <a:avLst/>
              <a:gdLst>
                <a:gd name="T0" fmla="*/ 4 w 92"/>
                <a:gd name="T1" fmla="*/ 0 h 54"/>
                <a:gd name="T2" fmla="*/ 2 w 92"/>
                <a:gd name="T3" fmla="*/ 8 h 54"/>
                <a:gd name="T4" fmla="*/ 8 w 92"/>
                <a:gd name="T5" fmla="*/ 14 h 54"/>
                <a:gd name="T6" fmla="*/ 10 w 92"/>
                <a:gd name="T7" fmla="*/ 12 h 54"/>
                <a:gd name="T8" fmla="*/ 20 w 92"/>
                <a:gd name="T9" fmla="*/ 8 h 54"/>
                <a:gd name="T10" fmla="*/ 22 w 92"/>
                <a:gd name="T11" fmla="*/ 12 h 54"/>
                <a:gd name="T12" fmla="*/ 18 w 92"/>
                <a:gd name="T13" fmla="*/ 12 h 54"/>
                <a:gd name="T14" fmla="*/ 16 w 92"/>
                <a:gd name="T15" fmla="*/ 14 h 54"/>
                <a:gd name="T16" fmla="*/ 20 w 92"/>
                <a:gd name="T17" fmla="*/ 16 h 54"/>
                <a:gd name="T18" fmla="*/ 22 w 92"/>
                <a:gd name="T19" fmla="*/ 20 h 54"/>
                <a:gd name="T20" fmla="*/ 26 w 92"/>
                <a:gd name="T21" fmla="*/ 18 h 54"/>
                <a:gd name="T22" fmla="*/ 32 w 92"/>
                <a:gd name="T23" fmla="*/ 10 h 54"/>
                <a:gd name="T24" fmla="*/ 36 w 92"/>
                <a:gd name="T25" fmla="*/ 8 h 54"/>
                <a:gd name="T26" fmla="*/ 50 w 92"/>
                <a:gd name="T27" fmla="*/ 18 h 54"/>
                <a:gd name="T28" fmla="*/ 54 w 92"/>
                <a:gd name="T29" fmla="*/ 22 h 54"/>
                <a:gd name="T30" fmla="*/ 46 w 92"/>
                <a:gd name="T31" fmla="*/ 24 h 54"/>
                <a:gd name="T32" fmla="*/ 38 w 92"/>
                <a:gd name="T33" fmla="*/ 20 h 54"/>
                <a:gd name="T34" fmla="*/ 44 w 92"/>
                <a:gd name="T35" fmla="*/ 20 h 54"/>
                <a:gd name="T36" fmla="*/ 46 w 92"/>
                <a:gd name="T37" fmla="*/ 18 h 54"/>
                <a:gd name="T38" fmla="*/ 42 w 92"/>
                <a:gd name="T39" fmla="*/ 16 h 54"/>
                <a:gd name="T40" fmla="*/ 36 w 92"/>
                <a:gd name="T41" fmla="*/ 12 h 54"/>
                <a:gd name="T42" fmla="*/ 32 w 92"/>
                <a:gd name="T43" fmla="*/ 12 h 54"/>
                <a:gd name="T44" fmla="*/ 30 w 92"/>
                <a:gd name="T45" fmla="*/ 18 h 54"/>
                <a:gd name="T46" fmla="*/ 32 w 92"/>
                <a:gd name="T47" fmla="*/ 22 h 54"/>
                <a:gd name="T48" fmla="*/ 34 w 92"/>
                <a:gd name="T49" fmla="*/ 18 h 54"/>
                <a:gd name="T50" fmla="*/ 34 w 92"/>
                <a:gd name="T51" fmla="*/ 30 h 54"/>
                <a:gd name="T52" fmla="*/ 36 w 92"/>
                <a:gd name="T53" fmla="*/ 34 h 54"/>
                <a:gd name="T54" fmla="*/ 40 w 92"/>
                <a:gd name="T55" fmla="*/ 30 h 54"/>
                <a:gd name="T56" fmla="*/ 50 w 92"/>
                <a:gd name="T57" fmla="*/ 28 h 54"/>
                <a:gd name="T58" fmla="*/ 54 w 92"/>
                <a:gd name="T59" fmla="*/ 26 h 54"/>
                <a:gd name="T60" fmla="*/ 56 w 92"/>
                <a:gd name="T61" fmla="*/ 34 h 54"/>
                <a:gd name="T62" fmla="*/ 62 w 92"/>
                <a:gd name="T63" fmla="*/ 40 h 54"/>
                <a:gd name="T64" fmla="*/ 80 w 92"/>
                <a:gd name="T65" fmla="*/ 42 h 54"/>
                <a:gd name="T66" fmla="*/ 82 w 92"/>
                <a:gd name="T67" fmla="*/ 46 h 54"/>
                <a:gd name="T68" fmla="*/ 88 w 92"/>
                <a:gd name="T69" fmla="*/ 48 h 54"/>
                <a:gd name="T70" fmla="*/ 92 w 92"/>
                <a:gd name="T71" fmla="*/ 50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54"/>
                <a:gd name="T110" fmla="*/ 92 w 9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54">
                  <a:moveTo>
                    <a:pt x="4" y="0"/>
                  </a:moveTo>
                  <a:lnTo>
                    <a:pt x="4" y="0"/>
                  </a:lnTo>
                  <a:lnTo>
                    <a:pt x="0" y="6"/>
                  </a:lnTo>
                  <a:lnTo>
                    <a:pt x="2" y="8"/>
                  </a:lnTo>
                  <a:lnTo>
                    <a:pt x="4" y="12"/>
                  </a:lnTo>
                  <a:lnTo>
                    <a:pt x="8" y="14"/>
                  </a:lnTo>
                  <a:lnTo>
                    <a:pt x="10" y="12"/>
                  </a:lnTo>
                  <a:lnTo>
                    <a:pt x="14" y="10"/>
                  </a:lnTo>
                  <a:lnTo>
                    <a:pt x="20" y="8"/>
                  </a:lnTo>
                  <a:lnTo>
                    <a:pt x="20" y="10"/>
                  </a:lnTo>
                  <a:lnTo>
                    <a:pt x="22" y="12"/>
                  </a:lnTo>
                  <a:lnTo>
                    <a:pt x="18" y="12"/>
                  </a:lnTo>
                  <a:lnTo>
                    <a:pt x="16" y="14"/>
                  </a:lnTo>
                  <a:lnTo>
                    <a:pt x="20" y="16"/>
                  </a:lnTo>
                  <a:lnTo>
                    <a:pt x="22" y="18"/>
                  </a:lnTo>
                  <a:lnTo>
                    <a:pt x="22" y="20"/>
                  </a:lnTo>
                  <a:lnTo>
                    <a:pt x="26" y="18"/>
                  </a:lnTo>
                  <a:lnTo>
                    <a:pt x="28" y="14"/>
                  </a:lnTo>
                  <a:lnTo>
                    <a:pt x="32" y="10"/>
                  </a:lnTo>
                  <a:lnTo>
                    <a:pt x="36" y="8"/>
                  </a:lnTo>
                  <a:lnTo>
                    <a:pt x="46" y="14"/>
                  </a:lnTo>
                  <a:lnTo>
                    <a:pt x="50" y="18"/>
                  </a:lnTo>
                  <a:lnTo>
                    <a:pt x="54" y="22"/>
                  </a:lnTo>
                  <a:lnTo>
                    <a:pt x="50" y="24"/>
                  </a:lnTo>
                  <a:lnTo>
                    <a:pt x="46" y="24"/>
                  </a:lnTo>
                  <a:lnTo>
                    <a:pt x="42" y="22"/>
                  </a:lnTo>
                  <a:lnTo>
                    <a:pt x="38" y="20"/>
                  </a:lnTo>
                  <a:lnTo>
                    <a:pt x="44" y="20"/>
                  </a:lnTo>
                  <a:lnTo>
                    <a:pt x="46" y="18"/>
                  </a:lnTo>
                  <a:lnTo>
                    <a:pt x="42" y="16"/>
                  </a:lnTo>
                  <a:lnTo>
                    <a:pt x="40" y="14"/>
                  </a:lnTo>
                  <a:lnTo>
                    <a:pt x="36" y="12"/>
                  </a:lnTo>
                  <a:lnTo>
                    <a:pt x="32" y="12"/>
                  </a:lnTo>
                  <a:lnTo>
                    <a:pt x="32" y="16"/>
                  </a:lnTo>
                  <a:lnTo>
                    <a:pt x="30" y="18"/>
                  </a:lnTo>
                  <a:lnTo>
                    <a:pt x="30" y="20"/>
                  </a:lnTo>
                  <a:lnTo>
                    <a:pt x="32" y="22"/>
                  </a:lnTo>
                  <a:lnTo>
                    <a:pt x="34" y="18"/>
                  </a:lnTo>
                  <a:lnTo>
                    <a:pt x="34" y="24"/>
                  </a:lnTo>
                  <a:lnTo>
                    <a:pt x="34" y="30"/>
                  </a:lnTo>
                  <a:lnTo>
                    <a:pt x="34" y="34"/>
                  </a:lnTo>
                  <a:lnTo>
                    <a:pt x="36" y="34"/>
                  </a:lnTo>
                  <a:lnTo>
                    <a:pt x="40" y="30"/>
                  </a:lnTo>
                  <a:lnTo>
                    <a:pt x="44" y="30"/>
                  </a:lnTo>
                  <a:lnTo>
                    <a:pt x="50" y="28"/>
                  </a:lnTo>
                  <a:lnTo>
                    <a:pt x="54" y="26"/>
                  </a:lnTo>
                  <a:lnTo>
                    <a:pt x="54" y="30"/>
                  </a:lnTo>
                  <a:lnTo>
                    <a:pt x="56" y="34"/>
                  </a:lnTo>
                  <a:lnTo>
                    <a:pt x="58" y="38"/>
                  </a:lnTo>
                  <a:lnTo>
                    <a:pt x="62" y="40"/>
                  </a:lnTo>
                  <a:lnTo>
                    <a:pt x="70" y="42"/>
                  </a:lnTo>
                  <a:lnTo>
                    <a:pt x="80" y="42"/>
                  </a:lnTo>
                  <a:lnTo>
                    <a:pt x="82" y="46"/>
                  </a:lnTo>
                  <a:lnTo>
                    <a:pt x="86" y="48"/>
                  </a:lnTo>
                  <a:lnTo>
                    <a:pt x="88" y="48"/>
                  </a:lnTo>
                  <a:lnTo>
                    <a:pt x="92" y="50"/>
                  </a:lnTo>
                  <a:lnTo>
                    <a:pt x="82" y="54"/>
                  </a:lnTo>
                </a:path>
              </a:pathLst>
            </a:custGeom>
            <a:solidFill>
              <a:srgbClr val="9FE600"/>
            </a:solidFill>
            <a:ln w="0">
              <a:solidFill>
                <a:srgbClr val="9FE600"/>
              </a:solidFill>
              <a:prstDash val="solid"/>
              <a:round/>
              <a:headEnd/>
              <a:tailEnd/>
            </a:ln>
          </p:spPr>
          <p:txBody>
            <a:bodyPr/>
            <a:lstStyle/>
            <a:p>
              <a:endParaRPr lang="es-ES_tradnl"/>
            </a:p>
          </p:txBody>
        </p:sp>
        <p:sp>
          <p:nvSpPr>
            <p:cNvPr id="88" name="Freeform 103"/>
            <p:cNvSpPr>
              <a:spLocks/>
            </p:cNvSpPr>
            <p:nvPr/>
          </p:nvSpPr>
          <p:spPr bwMode="auto">
            <a:xfrm>
              <a:off x="3057" y="3133"/>
              <a:ext cx="248" cy="154"/>
            </a:xfrm>
            <a:custGeom>
              <a:avLst/>
              <a:gdLst>
                <a:gd name="T0" fmla="*/ 244 w 248"/>
                <a:gd name="T1" fmla="*/ 152 h 154"/>
                <a:gd name="T2" fmla="*/ 232 w 248"/>
                <a:gd name="T3" fmla="*/ 150 h 154"/>
                <a:gd name="T4" fmla="*/ 234 w 248"/>
                <a:gd name="T5" fmla="*/ 144 h 154"/>
                <a:gd name="T6" fmla="*/ 230 w 248"/>
                <a:gd name="T7" fmla="*/ 144 h 154"/>
                <a:gd name="T8" fmla="*/ 224 w 248"/>
                <a:gd name="T9" fmla="*/ 140 h 154"/>
                <a:gd name="T10" fmla="*/ 222 w 248"/>
                <a:gd name="T11" fmla="*/ 146 h 154"/>
                <a:gd name="T12" fmla="*/ 222 w 248"/>
                <a:gd name="T13" fmla="*/ 136 h 154"/>
                <a:gd name="T14" fmla="*/ 214 w 248"/>
                <a:gd name="T15" fmla="*/ 136 h 154"/>
                <a:gd name="T16" fmla="*/ 204 w 248"/>
                <a:gd name="T17" fmla="*/ 130 h 154"/>
                <a:gd name="T18" fmla="*/ 206 w 248"/>
                <a:gd name="T19" fmla="*/ 134 h 154"/>
                <a:gd name="T20" fmla="*/ 206 w 248"/>
                <a:gd name="T21" fmla="*/ 136 h 154"/>
                <a:gd name="T22" fmla="*/ 194 w 248"/>
                <a:gd name="T23" fmla="*/ 128 h 154"/>
                <a:gd name="T24" fmla="*/ 200 w 248"/>
                <a:gd name="T25" fmla="*/ 128 h 154"/>
                <a:gd name="T26" fmla="*/ 196 w 248"/>
                <a:gd name="T27" fmla="*/ 124 h 154"/>
                <a:gd name="T28" fmla="*/ 188 w 248"/>
                <a:gd name="T29" fmla="*/ 118 h 154"/>
                <a:gd name="T30" fmla="*/ 186 w 248"/>
                <a:gd name="T31" fmla="*/ 124 h 154"/>
                <a:gd name="T32" fmla="*/ 184 w 248"/>
                <a:gd name="T33" fmla="*/ 120 h 154"/>
                <a:gd name="T34" fmla="*/ 178 w 248"/>
                <a:gd name="T35" fmla="*/ 120 h 154"/>
                <a:gd name="T36" fmla="*/ 180 w 248"/>
                <a:gd name="T37" fmla="*/ 116 h 154"/>
                <a:gd name="T38" fmla="*/ 178 w 248"/>
                <a:gd name="T39" fmla="*/ 112 h 154"/>
                <a:gd name="T40" fmla="*/ 170 w 248"/>
                <a:gd name="T41" fmla="*/ 120 h 154"/>
                <a:gd name="T42" fmla="*/ 160 w 248"/>
                <a:gd name="T43" fmla="*/ 112 h 154"/>
                <a:gd name="T44" fmla="*/ 158 w 248"/>
                <a:gd name="T45" fmla="*/ 112 h 154"/>
                <a:gd name="T46" fmla="*/ 160 w 248"/>
                <a:gd name="T47" fmla="*/ 102 h 154"/>
                <a:gd name="T48" fmla="*/ 154 w 248"/>
                <a:gd name="T49" fmla="*/ 106 h 154"/>
                <a:gd name="T50" fmla="*/ 150 w 248"/>
                <a:gd name="T51" fmla="*/ 110 h 154"/>
                <a:gd name="T52" fmla="*/ 148 w 248"/>
                <a:gd name="T53" fmla="*/ 106 h 154"/>
                <a:gd name="T54" fmla="*/ 144 w 248"/>
                <a:gd name="T55" fmla="*/ 94 h 154"/>
                <a:gd name="T56" fmla="*/ 136 w 248"/>
                <a:gd name="T57" fmla="*/ 94 h 154"/>
                <a:gd name="T58" fmla="*/ 130 w 248"/>
                <a:gd name="T59" fmla="*/ 98 h 154"/>
                <a:gd name="T60" fmla="*/ 138 w 248"/>
                <a:gd name="T61" fmla="*/ 90 h 154"/>
                <a:gd name="T62" fmla="*/ 132 w 248"/>
                <a:gd name="T63" fmla="*/ 88 h 154"/>
                <a:gd name="T64" fmla="*/ 114 w 248"/>
                <a:gd name="T65" fmla="*/ 86 h 154"/>
                <a:gd name="T66" fmla="*/ 114 w 248"/>
                <a:gd name="T67" fmla="*/ 90 h 154"/>
                <a:gd name="T68" fmla="*/ 114 w 248"/>
                <a:gd name="T69" fmla="*/ 94 h 154"/>
                <a:gd name="T70" fmla="*/ 106 w 248"/>
                <a:gd name="T71" fmla="*/ 70 h 154"/>
                <a:gd name="T72" fmla="*/ 92 w 248"/>
                <a:gd name="T73" fmla="*/ 72 h 154"/>
                <a:gd name="T74" fmla="*/ 100 w 248"/>
                <a:gd name="T75" fmla="*/ 86 h 154"/>
                <a:gd name="T76" fmla="*/ 94 w 248"/>
                <a:gd name="T77" fmla="*/ 88 h 154"/>
                <a:gd name="T78" fmla="*/ 86 w 248"/>
                <a:gd name="T79" fmla="*/ 88 h 154"/>
                <a:gd name="T80" fmla="*/ 90 w 248"/>
                <a:gd name="T81" fmla="*/ 58 h 154"/>
                <a:gd name="T82" fmla="*/ 78 w 248"/>
                <a:gd name="T83" fmla="*/ 54 h 154"/>
                <a:gd name="T84" fmla="*/ 58 w 248"/>
                <a:gd name="T85" fmla="*/ 36 h 154"/>
                <a:gd name="T86" fmla="*/ 58 w 248"/>
                <a:gd name="T87" fmla="*/ 38 h 154"/>
                <a:gd name="T88" fmla="*/ 58 w 248"/>
                <a:gd name="T89" fmla="*/ 42 h 154"/>
                <a:gd name="T90" fmla="*/ 44 w 248"/>
                <a:gd name="T91" fmla="*/ 24 h 154"/>
                <a:gd name="T92" fmla="*/ 36 w 248"/>
                <a:gd name="T93" fmla="*/ 22 h 154"/>
                <a:gd name="T94" fmla="*/ 32 w 248"/>
                <a:gd name="T95" fmla="*/ 16 h 154"/>
                <a:gd name="T96" fmla="*/ 36 w 248"/>
                <a:gd name="T97" fmla="*/ 12 h 154"/>
                <a:gd name="T98" fmla="*/ 20 w 248"/>
                <a:gd name="T99" fmla="*/ 12 h 154"/>
                <a:gd name="T100" fmla="*/ 8 w 248"/>
                <a:gd name="T101" fmla="*/ 10 h 154"/>
                <a:gd name="T102" fmla="*/ 6 w 248"/>
                <a:gd name="T103" fmla="*/ 0 h 154"/>
                <a:gd name="T104" fmla="*/ 0 w 248"/>
                <a:gd name="T105" fmla="*/ 4 h 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8"/>
                <a:gd name="T160" fmla="*/ 0 h 154"/>
                <a:gd name="T161" fmla="*/ 248 w 248"/>
                <a:gd name="T162" fmla="*/ 154 h 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8" h="154">
                  <a:moveTo>
                    <a:pt x="248" y="152"/>
                  </a:moveTo>
                  <a:lnTo>
                    <a:pt x="248" y="152"/>
                  </a:lnTo>
                  <a:lnTo>
                    <a:pt x="244" y="152"/>
                  </a:lnTo>
                  <a:lnTo>
                    <a:pt x="238" y="154"/>
                  </a:lnTo>
                  <a:lnTo>
                    <a:pt x="234" y="152"/>
                  </a:lnTo>
                  <a:lnTo>
                    <a:pt x="232" y="150"/>
                  </a:lnTo>
                  <a:lnTo>
                    <a:pt x="234" y="146"/>
                  </a:lnTo>
                  <a:lnTo>
                    <a:pt x="234" y="144"/>
                  </a:lnTo>
                  <a:lnTo>
                    <a:pt x="232" y="142"/>
                  </a:lnTo>
                  <a:lnTo>
                    <a:pt x="230" y="144"/>
                  </a:lnTo>
                  <a:lnTo>
                    <a:pt x="228" y="142"/>
                  </a:lnTo>
                  <a:lnTo>
                    <a:pt x="226" y="140"/>
                  </a:lnTo>
                  <a:lnTo>
                    <a:pt x="224" y="140"/>
                  </a:lnTo>
                  <a:lnTo>
                    <a:pt x="224" y="144"/>
                  </a:lnTo>
                  <a:lnTo>
                    <a:pt x="222" y="146"/>
                  </a:lnTo>
                  <a:lnTo>
                    <a:pt x="222" y="148"/>
                  </a:lnTo>
                  <a:lnTo>
                    <a:pt x="222" y="136"/>
                  </a:lnTo>
                  <a:lnTo>
                    <a:pt x="218" y="136"/>
                  </a:lnTo>
                  <a:lnTo>
                    <a:pt x="214" y="136"/>
                  </a:lnTo>
                  <a:lnTo>
                    <a:pt x="210" y="132"/>
                  </a:lnTo>
                  <a:lnTo>
                    <a:pt x="206" y="130"/>
                  </a:lnTo>
                  <a:lnTo>
                    <a:pt x="204" y="130"/>
                  </a:lnTo>
                  <a:lnTo>
                    <a:pt x="202" y="134"/>
                  </a:lnTo>
                  <a:lnTo>
                    <a:pt x="206" y="134"/>
                  </a:lnTo>
                  <a:lnTo>
                    <a:pt x="206" y="136"/>
                  </a:lnTo>
                  <a:lnTo>
                    <a:pt x="198" y="134"/>
                  </a:lnTo>
                  <a:lnTo>
                    <a:pt x="196" y="132"/>
                  </a:lnTo>
                  <a:lnTo>
                    <a:pt x="194" y="128"/>
                  </a:lnTo>
                  <a:lnTo>
                    <a:pt x="198" y="128"/>
                  </a:lnTo>
                  <a:lnTo>
                    <a:pt x="200" y="128"/>
                  </a:lnTo>
                  <a:lnTo>
                    <a:pt x="200" y="126"/>
                  </a:lnTo>
                  <a:lnTo>
                    <a:pt x="196" y="124"/>
                  </a:lnTo>
                  <a:lnTo>
                    <a:pt x="194" y="122"/>
                  </a:lnTo>
                  <a:lnTo>
                    <a:pt x="192" y="120"/>
                  </a:lnTo>
                  <a:lnTo>
                    <a:pt x="188" y="118"/>
                  </a:lnTo>
                  <a:lnTo>
                    <a:pt x="188" y="122"/>
                  </a:lnTo>
                  <a:lnTo>
                    <a:pt x="186" y="124"/>
                  </a:lnTo>
                  <a:lnTo>
                    <a:pt x="184" y="124"/>
                  </a:lnTo>
                  <a:lnTo>
                    <a:pt x="184" y="120"/>
                  </a:lnTo>
                  <a:lnTo>
                    <a:pt x="186" y="118"/>
                  </a:lnTo>
                  <a:lnTo>
                    <a:pt x="178" y="120"/>
                  </a:lnTo>
                  <a:lnTo>
                    <a:pt x="178" y="118"/>
                  </a:lnTo>
                  <a:lnTo>
                    <a:pt x="180" y="116"/>
                  </a:lnTo>
                  <a:lnTo>
                    <a:pt x="180" y="114"/>
                  </a:lnTo>
                  <a:lnTo>
                    <a:pt x="178" y="112"/>
                  </a:lnTo>
                  <a:lnTo>
                    <a:pt x="176" y="118"/>
                  </a:lnTo>
                  <a:lnTo>
                    <a:pt x="170" y="120"/>
                  </a:lnTo>
                  <a:lnTo>
                    <a:pt x="168" y="114"/>
                  </a:lnTo>
                  <a:lnTo>
                    <a:pt x="164" y="112"/>
                  </a:lnTo>
                  <a:lnTo>
                    <a:pt x="160" y="112"/>
                  </a:lnTo>
                  <a:lnTo>
                    <a:pt x="156" y="118"/>
                  </a:lnTo>
                  <a:lnTo>
                    <a:pt x="158" y="112"/>
                  </a:lnTo>
                  <a:lnTo>
                    <a:pt x="160" y="108"/>
                  </a:lnTo>
                  <a:lnTo>
                    <a:pt x="162" y="104"/>
                  </a:lnTo>
                  <a:lnTo>
                    <a:pt x="160" y="102"/>
                  </a:lnTo>
                  <a:lnTo>
                    <a:pt x="156" y="106"/>
                  </a:lnTo>
                  <a:lnTo>
                    <a:pt x="154" y="106"/>
                  </a:lnTo>
                  <a:lnTo>
                    <a:pt x="152" y="112"/>
                  </a:lnTo>
                  <a:lnTo>
                    <a:pt x="150" y="110"/>
                  </a:lnTo>
                  <a:lnTo>
                    <a:pt x="146" y="110"/>
                  </a:lnTo>
                  <a:lnTo>
                    <a:pt x="148" y="106"/>
                  </a:lnTo>
                  <a:lnTo>
                    <a:pt x="146" y="102"/>
                  </a:lnTo>
                  <a:lnTo>
                    <a:pt x="144" y="100"/>
                  </a:lnTo>
                  <a:lnTo>
                    <a:pt x="144" y="94"/>
                  </a:lnTo>
                  <a:lnTo>
                    <a:pt x="138" y="94"/>
                  </a:lnTo>
                  <a:lnTo>
                    <a:pt x="136" y="94"/>
                  </a:lnTo>
                  <a:lnTo>
                    <a:pt x="132" y="98"/>
                  </a:lnTo>
                  <a:lnTo>
                    <a:pt x="130" y="98"/>
                  </a:lnTo>
                  <a:lnTo>
                    <a:pt x="132" y="96"/>
                  </a:lnTo>
                  <a:lnTo>
                    <a:pt x="134" y="92"/>
                  </a:lnTo>
                  <a:lnTo>
                    <a:pt x="138" y="90"/>
                  </a:lnTo>
                  <a:lnTo>
                    <a:pt x="138" y="86"/>
                  </a:lnTo>
                  <a:lnTo>
                    <a:pt x="132" y="88"/>
                  </a:lnTo>
                  <a:lnTo>
                    <a:pt x="126" y="90"/>
                  </a:lnTo>
                  <a:lnTo>
                    <a:pt x="120" y="88"/>
                  </a:lnTo>
                  <a:lnTo>
                    <a:pt x="114" y="86"/>
                  </a:lnTo>
                  <a:lnTo>
                    <a:pt x="114" y="88"/>
                  </a:lnTo>
                  <a:lnTo>
                    <a:pt x="114" y="90"/>
                  </a:lnTo>
                  <a:lnTo>
                    <a:pt x="116" y="92"/>
                  </a:lnTo>
                  <a:lnTo>
                    <a:pt x="114" y="94"/>
                  </a:lnTo>
                  <a:lnTo>
                    <a:pt x="112" y="82"/>
                  </a:lnTo>
                  <a:lnTo>
                    <a:pt x="110" y="72"/>
                  </a:lnTo>
                  <a:lnTo>
                    <a:pt x="106" y="70"/>
                  </a:lnTo>
                  <a:lnTo>
                    <a:pt x="102" y="68"/>
                  </a:lnTo>
                  <a:lnTo>
                    <a:pt x="98" y="68"/>
                  </a:lnTo>
                  <a:lnTo>
                    <a:pt x="92" y="72"/>
                  </a:lnTo>
                  <a:lnTo>
                    <a:pt x="94" y="80"/>
                  </a:lnTo>
                  <a:lnTo>
                    <a:pt x="100" y="86"/>
                  </a:lnTo>
                  <a:lnTo>
                    <a:pt x="96" y="86"/>
                  </a:lnTo>
                  <a:lnTo>
                    <a:pt x="94" y="88"/>
                  </a:lnTo>
                  <a:lnTo>
                    <a:pt x="92" y="88"/>
                  </a:lnTo>
                  <a:lnTo>
                    <a:pt x="86" y="88"/>
                  </a:lnTo>
                  <a:lnTo>
                    <a:pt x="90" y="82"/>
                  </a:lnTo>
                  <a:lnTo>
                    <a:pt x="90" y="74"/>
                  </a:lnTo>
                  <a:lnTo>
                    <a:pt x="90" y="58"/>
                  </a:lnTo>
                  <a:lnTo>
                    <a:pt x="84" y="58"/>
                  </a:lnTo>
                  <a:lnTo>
                    <a:pt x="78" y="54"/>
                  </a:lnTo>
                  <a:lnTo>
                    <a:pt x="68" y="46"/>
                  </a:lnTo>
                  <a:lnTo>
                    <a:pt x="62" y="38"/>
                  </a:lnTo>
                  <a:lnTo>
                    <a:pt x="58" y="36"/>
                  </a:lnTo>
                  <a:lnTo>
                    <a:pt x="54" y="34"/>
                  </a:lnTo>
                  <a:lnTo>
                    <a:pt x="58" y="38"/>
                  </a:lnTo>
                  <a:lnTo>
                    <a:pt x="60" y="42"/>
                  </a:lnTo>
                  <a:lnTo>
                    <a:pt x="58" y="42"/>
                  </a:lnTo>
                  <a:lnTo>
                    <a:pt x="50" y="34"/>
                  </a:lnTo>
                  <a:lnTo>
                    <a:pt x="44" y="24"/>
                  </a:lnTo>
                  <a:lnTo>
                    <a:pt x="42" y="24"/>
                  </a:lnTo>
                  <a:lnTo>
                    <a:pt x="40" y="24"/>
                  </a:lnTo>
                  <a:lnTo>
                    <a:pt x="36" y="22"/>
                  </a:lnTo>
                  <a:lnTo>
                    <a:pt x="28" y="16"/>
                  </a:lnTo>
                  <a:lnTo>
                    <a:pt x="32" y="16"/>
                  </a:lnTo>
                  <a:lnTo>
                    <a:pt x="34" y="18"/>
                  </a:lnTo>
                  <a:lnTo>
                    <a:pt x="36" y="18"/>
                  </a:lnTo>
                  <a:lnTo>
                    <a:pt x="36" y="12"/>
                  </a:lnTo>
                  <a:lnTo>
                    <a:pt x="26" y="14"/>
                  </a:lnTo>
                  <a:lnTo>
                    <a:pt x="20" y="12"/>
                  </a:lnTo>
                  <a:lnTo>
                    <a:pt x="14" y="10"/>
                  </a:lnTo>
                  <a:lnTo>
                    <a:pt x="8" y="10"/>
                  </a:lnTo>
                  <a:lnTo>
                    <a:pt x="10" y="4"/>
                  </a:lnTo>
                  <a:lnTo>
                    <a:pt x="10" y="2"/>
                  </a:lnTo>
                  <a:lnTo>
                    <a:pt x="6" y="0"/>
                  </a:lnTo>
                  <a:lnTo>
                    <a:pt x="4" y="2"/>
                  </a:lnTo>
                  <a:lnTo>
                    <a:pt x="0" y="4"/>
                  </a:lnTo>
                </a:path>
              </a:pathLst>
            </a:custGeom>
            <a:solidFill>
              <a:srgbClr val="9FE600"/>
            </a:solidFill>
            <a:ln w="0">
              <a:noFill/>
              <a:prstDash val="solid"/>
              <a:round/>
              <a:headEnd/>
              <a:tailEnd/>
            </a:ln>
          </p:spPr>
          <p:txBody>
            <a:bodyPr/>
            <a:lstStyle/>
            <a:p>
              <a:endParaRPr lang="es-ES_tradnl"/>
            </a:p>
          </p:txBody>
        </p:sp>
        <p:sp>
          <p:nvSpPr>
            <p:cNvPr id="89" name="Freeform 104"/>
            <p:cNvSpPr>
              <a:spLocks noEditPoints="1"/>
            </p:cNvSpPr>
            <p:nvPr/>
          </p:nvSpPr>
          <p:spPr bwMode="auto">
            <a:xfrm>
              <a:off x="2509" y="957"/>
              <a:ext cx="858" cy="2406"/>
            </a:xfrm>
            <a:custGeom>
              <a:avLst/>
              <a:gdLst>
                <a:gd name="T0" fmla="*/ 494 w 858"/>
                <a:gd name="T1" fmla="*/ 68 h 2406"/>
                <a:gd name="T2" fmla="*/ 490 w 858"/>
                <a:gd name="T3" fmla="*/ 12 h 2406"/>
                <a:gd name="T4" fmla="*/ 526 w 858"/>
                <a:gd name="T5" fmla="*/ 88 h 2406"/>
                <a:gd name="T6" fmla="*/ 272 w 858"/>
                <a:gd name="T7" fmla="*/ 380 h 2406"/>
                <a:gd name="T8" fmla="*/ 116 w 858"/>
                <a:gd name="T9" fmla="*/ 726 h 2406"/>
                <a:gd name="T10" fmla="*/ 56 w 858"/>
                <a:gd name="T11" fmla="*/ 1196 h 2406"/>
                <a:gd name="T12" fmla="*/ 228 w 858"/>
                <a:gd name="T13" fmla="*/ 1836 h 2406"/>
                <a:gd name="T14" fmla="*/ 296 w 858"/>
                <a:gd name="T15" fmla="*/ 1936 h 2406"/>
                <a:gd name="T16" fmla="*/ 314 w 858"/>
                <a:gd name="T17" fmla="*/ 1954 h 2406"/>
                <a:gd name="T18" fmla="*/ 432 w 858"/>
                <a:gd name="T19" fmla="*/ 2082 h 2406"/>
                <a:gd name="T20" fmla="*/ 500 w 858"/>
                <a:gd name="T21" fmla="*/ 2148 h 2406"/>
                <a:gd name="T22" fmla="*/ 550 w 858"/>
                <a:gd name="T23" fmla="*/ 2172 h 2406"/>
                <a:gd name="T24" fmla="*/ 582 w 858"/>
                <a:gd name="T25" fmla="*/ 2194 h 2406"/>
                <a:gd name="T26" fmla="*/ 626 w 858"/>
                <a:gd name="T27" fmla="*/ 2230 h 2406"/>
                <a:gd name="T28" fmla="*/ 658 w 858"/>
                <a:gd name="T29" fmla="*/ 2248 h 2406"/>
                <a:gd name="T30" fmla="*/ 680 w 858"/>
                <a:gd name="T31" fmla="*/ 2274 h 2406"/>
                <a:gd name="T32" fmla="*/ 706 w 858"/>
                <a:gd name="T33" fmla="*/ 2288 h 2406"/>
                <a:gd name="T34" fmla="*/ 732 w 858"/>
                <a:gd name="T35" fmla="*/ 2300 h 2406"/>
                <a:gd name="T36" fmla="*/ 754 w 858"/>
                <a:gd name="T37" fmla="*/ 2312 h 2406"/>
                <a:gd name="T38" fmla="*/ 778 w 858"/>
                <a:gd name="T39" fmla="*/ 2320 h 2406"/>
                <a:gd name="T40" fmla="*/ 820 w 858"/>
                <a:gd name="T41" fmla="*/ 2342 h 2406"/>
                <a:gd name="T42" fmla="*/ 840 w 858"/>
                <a:gd name="T43" fmla="*/ 2360 h 2406"/>
                <a:gd name="T44" fmla="*/ 844 w 858"/>
                <a:gd name="T45" fmla="*/ 2382 h 2406"/>
                <a:gd name="T46" fmla="*/ 850 w 858"/>
                <a:gd name="T47" fmla="*/ 2402 h 2406"/>
                <a:gd name="T48" fmla="*/ 822 w 858"/>
                <a:gd name="T49" fmla="*/ 2374 h 2406"/>
                <a:gd name="T50" fmla="*/ 804 w 858"/>
                <a:gd name="T51" fmla="*/ 2358 h 2406"/>
                <a:gd name="T52" fmla="*/ 804 w 858"/>
                <a:gd name="T53" fmla="*/ 2358 h 2406"/>
                <a:gd name="T54" fmla="*/ 766 w 858"/>
                <a:gd name="T55" fmla="*/ 2350 h 2406"/>
                <a:gd name="T56" fmla="*/ 738 w 858"/>
                <a:gd name="T57" fmla="*/ 2336 h 2406"/>
                <a:gd name="T58" fmla="*/ 736 w 858"/>
                <a:gd name="T59" fmla="*/ 2324 h 2406"/>
                <a:gd name="T60" fmla="*/ 688 w 858"/>
                <a:gd name="T61" fmla="*/ 2304 h 2406"/>
                <a:gd name="T62" fmla="*/ 710 w 858"/>
                <a:gd name="T63" fmla="*/ 2304 h 2406"/>
                <a:gd name="T64" fmla="*/ 676 w 858"/>
                <a:gd name="T65" fmla="*/ 2290 h 2406"/>
                <a:gd name="T66" fmla="*/ 664 w 858"/>
                <a:gd name="T67" fmla="*/ 2272 h 2406"/>
                <a:gd name="T68" fmla="*/ 640 w 858"/>
                <a:gd name="T69" fmla="*/ 2282 h 2406"/>
                <a:gd name="T70" fmla="*/ 606 w 858"/>
                <a:gd name="T71" fmla="*/ 2248 h 2406"/>
                <a:gd name="T72" fmla="*/ 586 w 858"/>
                <a:gd name="T73" fmla="*/ 2254 h 2406"/>
                <a:gd name="T74" fmla="*/ 546 w 858"/>
                <a:gd name="T75" fmla="*/ 2218 h 2406"/>
                <a:gd name="T76" fmla="*/ 534 w 858"/>
                <a:gd name="T77" fmla="*/ 2216 h 2406"/>
                <a:gd name="T78" fmla="*/ 500 w 858"/>
                <a:gd name="T79" fmla="*/ 2194 h 2406"/>
                <a:gd name="T80" fmla="*/ 500 w 858"/>
                <a:gd name="T81" fmla="*/ 2170 h 2406"/>
                <a:gd name="T82" fmla="*/ 460 w 858"/>
                <a:gd name="T83" fmla="*/ 2144 h 2406"/>
                <a:gd name="T84" fmla="*/ 424 w 858"/>
                <a:gd name="T85" fmla="*/ 2122 h 2406"/>
                <a:gd name="T86" fmla="*/ 390 w 858"/>
                <a:gd name="T87" fmla="*/ 2086 h 2406"/>
                <a:gd name="T88" fmla="*/ 360 w 858"/>
                <a:gd name="T89" fmla="*/ 2066 h 2406"/>
                <a:gd name="T90" fmla="*/ 288 w 858"/>
                <a:gd name="T91" fmla="*/ 1988 h 2406"/>
                <a:gd name="T92" fmla="*/ 200 w 858"/>
                <a:gd name="T93" fmla="*/ 1860 h 2406"/>
                <a:gd name="T94" fmla="*/ 154 w 858"/>
                <a:gd name="T95" fmla="*/ 1800 h 2406"/>
                <a:gd name="T96" fmla="*/ 130 w 858"/>
                <a:gd name="T97" fmla="*/ 1738 h 2406"/>
                <a:gd name="T98" fmla="*/ 82 w 858"/>
                <a:gd name="T99" fmla="*/ 1632 h 2406"/>
                <a:gd name="T100" fmla="*/ 20 w 858"/>
                <a:gd name="T101" fmla="*/ 1450 h 2406"/>
                <a:gd name="T102" fmla="*/ 12 w 858"/>
                <a:gd name="T103" fmla="*/ 1338 h 2406"/>
                <a:gd name="T104" fmla="*/ 8 w 858"/>
                <a:gd name="T105" fmla="*/ 1224 h 2406"/>
                <a:gd name="T106" fmla="*/ 22 w 858"/>
                <a:gd name="T107" fmla="*/ 996 h 2406"/>
                <a:gd name="T108" fmla="*/ 58 w 858"/>
                <a:gd name="T109" fmla="*/ 828 h 2406"/>
                <a:gd name="T110" fmla="*/ 124 w 858"/>
                <a:gd name="T111" fmla="*/ 600 h 2406"/>
                <a:gd name="T112" fmla="*/ 508 w 858"/>
                <a:gd name="T113" fmla="*/ 2176 h 2406"/>
                <a:gd name="T114" fmla="*/ 572 w 858"/>
                <a:gd name="T115" fmla="*/ 2194 h 2406"/>
                <a:gd name="T116" fmla="*/ 532 w 858"/>
                <a:gd name="T117" fmla="*/ 2208 h 2406"/>
                <a:gd name="T118" fmla="*/ 788 w 858"/>
                <a:gd name="T119" fmla="*/ 2354 h 2406"/>
                <a:gd name="T120" fmla="*/ 788 w 858"/>
                <a:gd name="T121" fmla="*/ 2340 h 2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8"/>
                <a:gd name="T184" fmla="*/ 0 h 2406"/>
                <a:gd name="T185" fmla="*/ 858 w 858"/>
                <a:gd name="T186" fmla="*/ 2406 h 24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8" h="2406">
                  <a:moveTo>
                    <a:pt x="248" y="350"/>
                  </a:moveTo>
                  <a:lnTo>
                    <a:pt x="248" y="350"/>
                  </a:lnTo>
                  <a:lnTo>
                    <a:pt x="250" y="348"/>
                  </a:lnTo>
                  <a:lnTo>
                    <a:pt x="252" y="348"/>
                  </a:lnTo>
                  <a:lnTo>
                    <a:pt x="256" y="350"/>
                  </a:lnTo>
                  <a:lnTo>
                    <a:pt x="274" y="320"/>
                  </a:lnTo>
                  <a:lnTo>
                    <a:pt x="292" y="290"/>
                  </a:lnTo>
                  <a:lnTo>
                    <a:pt x="312" y="262"/>
                  </a:lnTo>
                  <a:lnTo>
                    <a:pt x="332" y="234"/>
                  </a:lnTo>
                  <a:lnTo>
                    <a:pt x="352" y="210"/>
                  </a:lnTo>
                  <a:lnTo>
                    <a:pt x="374" y="186"/>
                  </a:lnTo>
                  <a:lnTo>
                    <a:pt x="396" y="164"/>
                  </a:lnTo>
                  <a:lnTo>
                    <a:pt x="418" y="144"/>
                  </a:lnTo>
                  <a:lnTo>
                    <a:pt x="438" y="122"/>
                  </a:lnTo>
                  <a:lnTo>
                    <a:pt x="464" y="96"/>
                  </a:lnTo>
                  <a:lnTo>
                    <a:pt x="478" y="82"/>
                  </a:lnTo>
                  <a:lnTo>
                    <a:pt x="494" y="68"/>
                  </a:lnTo>
                  <a:lnTo>
                    <a:pt x="510" y="56"/>
                  </a:lnTo>
                  <a:lnTo>
                    <a:pt x="528" y="46"/>
                  </a:lnTo>
                  <a:lnTo>
                    <a:pt x="514" y="44"/>
                  </a:lnTo>
                  <a:lnTo>
                    <a:pt x="500" y="44"/>
                  </a:lnTo>
                  <a:lnTo>
                    <a:pt x="472" y="46"/>
                  </a:lnTo>
                  <a:lnTo>
                    <a:pt x="418" y="54"/>
                  </a:lnTo>
                  <a:lnTo>
                    <a:pt x="412" y="46"/>
                  </a:lnTo>
                  <a:lnTo>
                    <a:pt x="410" y="38"/>
                  </a:lnTo>
                  <a:lnTo>
                    <a:pt x="410" y="32"/>
                  </a:lnTo>
                  <a:lnTo>
                    <a:pt x="412" y="28"/>
                  </a:lnTo>
                  <a:lnTo>
                    <a:pt x="414" y="24"/>
                  </a:lnTo>
                  <a:lnTo>
                    <a:pt x="418" y="20"/>
                  </a:lnTo>
                  <a:lnTo>
                    <a:pt x="430" y="14"/>
                  </a:lnTo>
                  <a:lnTo>
                    <a:pt x="444" y="12"/>
                  </a:lnTo>
                  <a:lnTo>
                    <a:pt x="460" y="12"/>
                  </a:lnTo>
                  <a:lnTo>
                    <a:pt x="490" y="12"/>
                  </a:lnTo>
                  <a:lnTo>
                    <a:pt x="518" y="10"/>
                  </a:lnTo>
                  <a:lnTo>
                    <a:pt x="548" y="6"/>
                  </a:lnTo>
                  <a:lnTo>
                    <a:pt x="576" y="2"/>
                  </a:lnTo>
                  <a:lnTo>
                    <a:pt x="600" y="0"/>
                  </a:lnTo>
                  <a:lnTo>
                    <a:pt x="592" y="20"/>
                  </a:lnTo>
                  <a:lnTo>
                    <a:pt x="584" y="40"/>
                  </a:lnTo>
                  <a:lnTo>
                    <a:pt x="568" y="80"/>
                  </a:lnTo>
                  <a:lnTo>
                    <a:pt x="560" y="100"/>
                  </a:lnTo>
                  <a:lnTo>
                    <a:pt x="552" y="118"/>
                  </a:lnTo>
                  <a:lnTo>
                    <a:pt x="540" y="134"/>
                  </a:lnTo>
                  <a:lnTo>
                    <a:pt x="528" y="148"/>
                  </a:lnTo>
                  <a:lnTo>
                    <a:pt x="522" y="144"/>
                  </a:lnTo>
                  <a:lnTo>
                    <a:pt x="518" y="140"/>
                  </a:lnTo>
                  <a:lnTo>
                    <a:pt x="514" y="132"/>
                  </a:lnTo>
                  <a:lnTo>
                    <a:pt x="514" y="122"/>
                  </a:lnTo>
                  <a:lnTo>
                    <a:pt x="516" y="110"/>
                  </a:lnTo>
                  <a:lnTo>
                    <a:pt x="526" y="88"/>
                  </a:lnTo>
                  <a:lnTo>
                    <a:pt x="530" y="76"/>
                  </a:lnTo>
                  <a:lnTo>
                    <a:pt x="532" y="66"/>
                  </a:lnTo>
                  <a:lnTo>
                    <a:pt x="506" y="84"/>
                  </a:lnTo>
                  <a:lnTo>
                    <a:pt x="482" y="104"/>
                  </a:lnTo>
                  <a:lnTo>
                    <a:pt x="460" y="126"/>
                  </a:lnTo>
                  <a:lnTo>
                    <a:pt x="438" y="148"/>
                  </a:lnTo>
                  <a:lnTo>
                    <a:pt x="396" y="196"/>
                  </a:lnTo>
                  <a:lnTo>
                    <a:pt x="358" y="246"/>
                  </a:lnTo>
                  <a:lnTo>
                    <a:pt x="316" y="298"/>
                  </a:lnTo>
                  <a:lnTo>
                    <a:pt x="298" y="324"/>
                  </a:lnTo>
                  <a:lnTo>
                    <a:pt x="280" y="352"/>
                  </a:lnTo>
                  <a:lnTo>
                    <a:pt x="278" y="360"/>
                  </a:lnTo>
                  <a:lnTo>
                    <a:pt x="276" y="366"/>
                  </a:lnTo>
                  <a:lnTo>
                    <a:pt x="274" y="374"/>
                  </a:lnTo>
                  <a:lnTo>
                    <a:pt x="272" y="380"/>
                  </a:lnTo>
                  <a:lnTo>
                    <a:pt x="268" y="386"/>
                  </a:lnTo>
                  <a:lnTo>
                    <a:pt x="262" y="392"/>
                  </a:lnTo>
                  <a:lnTo>
                    <a:pt x="256" y="398"/>
                  </a:lnTo>
                  <a:lnTo>
                    <a:pt x="250" y="404"/>
                  </a:lnTo>
                  <a:lnTo>
                    <a:pt x="248" y="412"/>
                  </a:lnTo>
                  <a:lnTo>
                    <a:pt x="246" y="420"/>
                  </a:lnTo>
                  <a:lnTo>
                    <a:pt x="244" y="428"/>
                  </a:lnTo>
                  <a:lnTo>
                    <a:pt x="240" y="436"/>
                  </a:lnTo>
                  <a:lnTo>
                    <a:pt x="228" y="456"/>
                  </a:lnTo>
                  <a:lnTo>
                    <a:pt x="216" y="476"/>
                  </a:lnTo>
                  <a:lnTo>
                    <a:pt x="168" y="578"/>
                  </a:lnTo>
                  <a:lnTo>
                    <a:pt x="144" y="630"/>
                  </a:lnTo>
                  <a:lnTo>
                    <a:pt x="126" y="678"/>
                  </a:lnTo>
                  <a:lnTo>
                    <a:pt x="120" y="702"/>
                  </a:lnTo>
                  <a:lnTo>
                    <a:pt x="116" y="726"/>
                  </a:lnTo>
                  <a:lnTo>
                    <a:pt x="112" y="750"/>
                  </a:lnTo>
                  <a:lnTo>
                    <a:pt x="106" y="772"/>
                  </a:lnTo>
                  <a:lnTo>
                    <a:pt x="94" y="812"/>
                  </a:lnTo>
                  <a:lnTo>
                    <a:pt x="84" y="854"/>
                  </a:lnTo>
                  <a:lnTo>
                    <a:pt x="76" y="900"/>
                  </a:lnTo>
                  <a:lnTo>
                    <a:pt x="70" y="948"/>
                  </a:lnTo>
                  <a:lnTo>
                    <a:pt x="60" y="1046"/>
                  </a:lnTo>
                  <a:lnTo>
                    <a:pt x="52" y="1140"/>
                  </a:lnTo>
                  <a:lnTo>
                    <a:pt x="54" y="1152"/>
                  </a:lnTo>
                  <a:lnTo>
                    <a:pt x="56" y="1166"/>
                  </a:lnTo>
                  <a:lnTo>
                    <a:pt x="54" y="1180"/>
                  </a:lnTo>
                  <a:lnTo>
                    <a:pt x="52" y="1194"/>
                  </a:lnTo>
                  <a:lnTo>
                    <a:pt x="52" y="1196"/>
                  </a:lnTo>
                  <a:lnTo>
                    <a:pt x="54" y="1196"/>
                  </a:lnTo>
                  <a:lnTo>
                    <a:pt x="56" y="1196"/>
                  </a:lnTo>
                  <a:lnTo>
                    <a:pt x="56" y="1234"/>
                  </a:lnTo>
                  <a:lnTo>
                    <a:pt x="56" y="1272"/>
                  </a:lnTo>
                  <a:lnTo>
                    <a:pt x="60" y="1312"/>
                  </a:lnTo>
                  <a:lnTo>
                    <a:pt x="64" y="1350"/>
                  </a:lnTo>
                  <a:lnTo>
                    <a:pt x="70" y="1388"/>
                  </a:lnTo>
                  <a:lnTo>
                    <a:pt x="76" y="1428"/>
                  </a:lnTo>
                  <a:lnTo>
                    <a:pt x="94" y="1506"/>
                  </a:lnTo>
                  <a:lnTo>
                    <a:pt x="118" y="1582"/>
                  </a:lnTo>
                  <a:lnTo>
                    <a:pt x="142" y="1658"/>
                  </a:lnTo>
                  <a:lnTo>
                    <a:pt x="170" y="1732"/>
                  </a:lnTo>
                  <a:lnTo>
                    <a:pt x="200" y="1802"/>
                  </a:lnTo>
                  <a:lnTo>
                    <a:pt x="204" y="1806"/>
                  </a:lnTo>
                  <a:lnTo>
                    <a:pt x="208" y="1810"/>
                  </a:lnTo>
                  <a:lnTo>
                    <a:pt x="214" y="1820"/>
                  </a:lnTo>
                  <a:lnTo>
                    <a:pt x="220" y="1830"/>
                  </a:lnTo>
                  <a:lnTo>
                    <a:pt x="224" y="1834"/>
                  </a:lnTo>
                  <a:lnTo>
                    <a:pt x="228" y="1836"/>
                  </a:lnTo>
                  <a:lnTo>
                    <a:pt x="230" y="1842"/>
                  </a:lnTo>
                  <a:lnTo>
                    <a:pt x="232" y="1848"/>
                  </a:lnTo>
                  <a:lnTo>
                    <a:pt x="240" y="1862"/>
                  </a:lnTo>
                  <a:lnTo>
                    <a:pt x="250" y="1872"/>
                  </a:lnTo>
                  <a:lnTo>
                    <a:pt x="262" y="1882"/>
                  </a:lnTo>
                  <a:lnTo>
                    <a:pt x="264" y="1896"/>
                  </a:lnTo>
                  <a:lnTo>
                    <a:pt x="270" y="1904"/>
                  </a:lnTo>
                  <a:lnTo>
                    <a:pt x="278" y="1910"/>
                  </a:lnTo>
                  <a:lnTo>
                    <a:pt x="288" y="1918"/>
                  </a:lnTo>
                  <a:lnTo>
                    <a:pt x="288" y="1922"/>
                  </a:lnTo>
                  <a:lnTo>
                    <a:pt x="288" y="1924"/>
                  </a:lnTo>
                  <a:lnTo>
                    <a:pt x="290" y="1928"/>
                  </a:lnTo>
                  <a:lnTo>
                    <a:pt x="294" y="1932"/>
                  </a:lnTo>
                  <a:lnTo>
                    <a:pt x="294" y="1934"/>
                  </a:lnTo>
                  <a:lnTo>
                    <a:pt x="294" y="1938"/>
                  </a:lnTo>
                  <a:lnTo>
                    <a:pt x="296" y="1936"/>
                  </a:lnTo>
                  <a:lnTo>
                    <a:pt x="300" y="1938"/>
                  </a:lnTo>
                  <a:lnTo>
                    <a:pt x="302" y="1944"/>
                  </a:lnTo>
                  <a:lnTo>
                    <a:pt x="302" y="1950"/>
                  </a:lnTo>
                  <a:lnTo>
                    <a:pt x="304" y="1950"/>
                  </a:lnTo>
                  <a:lnTo>
                    <a:pt x="306" y="1952"/>
                  </a:lnTo>
                  <a:lnTo>
                    <a:pt x="308" y="1952"/>
                  </a:lnTo>
                  <a:lnTo>
                    <a:pt x="310" y="1950"/>
                  </a:lnTo>
                  <a:lnTo>
                    <a:pt x="312" y="1952"/>
                  </a:lnTo>
                  <a:lnTo>
                    <a:pt x="312" y="1954"/>
                  </a:lnTo>
                  <a:lnTo>
                    <a:pt x="308" y="1958"/>
                  </a:lnTo>
                  <a:lnTo>
                    <a:pt x="306" y="1960"/>
                  </a:lnTo>
                  <a:lnTo>
                    <a:pt x="312" y="1958"/>
                  </a:lnTo>
                  <a:lnTo>
                    <a:pt x="314" y="1958"/>
                  </a:lnTo>
                  <a:lnTo>
                    <a:pt x="314" y="1954"/>
                  </a:lnTo>
                  <a:lnTo>
                    <a:pt x="326" y="1972"/>
                  </a:lnTo>
                  <a:lnTo>
                    <a:pt x="338" y="1988"/>
                  </a:lnTo>
                  <a:lnTo>
                    <a:pt x="352" y="2002"/>
                  </a:lnTo>
                  <a:lnTo>
                    <a:pt x="366" y="2012"/>
                  </a:lnTo>
                  <a:lnTo>
                    <a:pt x="364" y="2014"/>
                  </a:lnTo>
                  <a:lnTo>
                    <a:pt x="364" y="2016"/>
                  </a:lnTo>
                  <a:lnTo>
                    <a:pt x="366" y="2018"/>
                  </a:lnTo>
                  <a:lnTo>
                    <a:pt x="366" y="2022"/>
                  </a:lnTo>
                  <a:lnTo>
                    <a:pt x="374" y="2024"/>
                  </a:lnTo>
                  <a:lnTo>
                    <a:pt x="380" y="2028"/>
                  </a:lnTo>
                  <a:lnTo>
                    <a:pt x="390" y="2038"/>
                  </a:lnTo>
                  <a:lnTo>
                    <a:pt x="398" y="2050"/>
                  </a:lnTo>
                  <a:lnTo>
                    <a:pt x="406" y="2062"/>
                  </a:lnTo>
                  <a:lnTo>
                    <a:pt x="412" y="2064"/>
                  </a:lnTo>
                  <a:lnTo>
                    <a:pt x="422" y="2072"/>
                  </a:lnTo>
                  <a:lnTo>
                    <a:pt x="432" y="2082"/>
                  </a:lnTo>
                  <a:lnTo>
                    <a:pt x="434" y="2086"/>
                  </a:lnTo>
                  <a:lnTo>
                    <a:pt x="434" y="2092"/>
                  </a:lnTo>
                  <a:lnTo>
                    <a:pt x="438" y="2090"/>
                  </a:lnTo>
                  <a:lnTo>
                    <a:pt x="440" y="2092"/>
                  </a:lnTo>
                  <a:lnTo>
                    <a:pt x="444" y="2094"/>
                  </a:lnTo>
                  <a:lnTo>
                    <a:pt x="446" y="2096"/>
                  </a:lnTo>
                  <a:lnTo>
                    <a:pt x="450" y="2094"/>
                  </a:lnTo>
                  <a:lnTo>
                    <a:pt x="450" y="2098"/>
                  </a:lnTo>
                  <a:lnTo>
                    <a:pt x="448" y="2100"/>
                  </a:lnTo>
                  <a:lnTo>
                    <a:pt x="444" y="2100"/>
                  </a:lnTo>
                  <a:lnTo>
                    <a:pt x="460" y="2108"/>
                  </a:lnTo>
                  <a:lnTo>
                    <a:pt x="476" y="2120"/>
                  </a:lnTo>
                  <a:lnTo>
                    <a:pt x="492" y="2134"/>
                  </a:lnTo>
                  <a:lnTo>
                    <a:pt x="496" y="2142"/>
                  </a:lnTo>
                  <a:lnTo>
                    <a:pt x="500" y="2148"/>
                  </a:lnTo>
                  <a:lnTo>
                    <a:pt x="506" y="2148"/>
                  </a:lnTo>
                  <a:lnTo>
                    <a:pt x="508" y="2148"/>
                  </a:lnTo>
                  <a:lnTo>
                    <a:pt x="510" y="2150"/>
                  </a:lnTo>
                  <a:lnTo>
                    <a:pt x="520" y="2152"/>
                  </a:lnTo>
                  <a:lnTo>
                    <a:pt x="522" y="2158"/>
                  </a:lnTo>
                  <a:lnTo>
                    <a:pt x="526" y="2162"/>
                  </a:lnTo>
                  <a:lnTo>
                    <a:pt x="532" y="2166"/>
                  </a:lnTo>
                  <a:lnTo>
                    <a:pt x="544" y="2168"/>
                  </a:lnTo>
                  <a:lnTo>
                    <a:pt x="542" y="2168"/>
                  </a:lnTo>
                  <a:lnTo>
                    <a:pt x="542" y="2170"/>
                  </a:lnTo>
                  <a:lnTo>
                    <a:pt x="542" y="2174"/>
                  </a:lnTo>
                  <a:lnTo>
                    <a:pt x="546" y="2176"/>
                  </a:lnTo>
                  <a:lnTo>
                    <a:pt x="548" y="2174"/>
                  </a:lnTo>
                  <a:lnTo>
                    <a:pt x="548" y="2172"/>
                  </a:lnTo>
                  <a:lnTo>
                    <a:pt x="548" y="2170"/>
                  </a:lnTo>
                  <a:lnTo>
                    <a:pt x="550" y="2172"/>
                  </a:lnTo>
                  <a:lnTo>
                    <a:pt x="550" y="2176"/>
                  </a:lnTo>
                  <a:lnTo>
                    <a:pt x="548" y="2178"/>
                  </a:lnTo>
                  <a:lnTo>
                    <a:pt x="546" y="2180"/>
                  </a:lnTo>
                  <a:lnTo>
                    <a:pt x="550" y="2178"/>
                  </a:lnTo>
                  <a:lnTo>
                    <a:pt x="552" y="2178"/>
                  </a:lnTo>
                  <a:lnTo>
                    <a:pt x="554" y="2176"/>
                  </a:lnTo>
                  <a:lnTo>
                    <a:pt x="558" y="2178"/>
                  </a:lnTo>
                  <a:lnTo>
                    <a:pt x="558" y="2180"/>
                  </a:lnTo>
                  <a:lnTo>
                    <a:pt x="556" y="2186"/>
                  </a:lnTo>
                  <a:lnTo>
                    <a:pt x="562" y="2186"/>
                  </a:lnTo>
                  <a:lnTo>
                    <a:pt x="568" y="2188"/>
                  </a:lnTo>
                  <a:lnTo>
                    <a:pt x="574" y="2190"/>
                  </a:lnTo>
                  <a:lnTo>
                    <a:pt x="584" y="2188"/>
                  </a:lnTo>
                  <a:lnTo>
                    <a:pt x="584" y="2194"/>
                  </a:lnTo>
                  <a:lnTo>
                    <a:pt x="582" y="2194"/>
                  </a:lnTo>
                  <a:lnTo>
                    <a:pt x="580" y="2192"/>
                  </a:lnTo>
                  <a:lnTo>
                    <a:pt x="576" y="2192"/>
                  </a:lnTo>
                  <a:lnTo>
                    <a:pt x="584" y="2198"/>
                  </a:lnTo>
                  <a:lnTo>
                    <a:pt x="588" y="2200"/>
                  </a:lnTo>
                  <a:lnTo>
                    <a:pt x="590" y="2200"/>
                  </a:lnTo>
                  <a:lnTo>
                    <a:pt x="592" y="2200"/>
                  </a:lnTo>
                  <a:lnTo>
                    <a:pt x="598" y="2210"/>
                  </a:lnTo>
                  <a:lnTo>
                    <a:pt x="606" y="2218"/>
                  </a:lnTo>
                  <a:lnTo>
                    <a:pt x="608" y="2218"/>
                  </a:lnTo>
                  <a:lnTo>
                    <a:pt x="606" y="2214"/>
                  </a:lnTo>
                  <a:lnTo>
                    <a:pt x="602" y="2210"/>
                  </a:lnTo>
                  <a:lnTo>
                    <a:pt x="606" y="2212"/>
                  </a:lnTo>
                  <a:lnTo>
                    <a:pt x="610" y="2214"/>
                  </a:lnTo>
                  <a:lnTo>
                    <a:pt x="616" y="2222"/>
                  </a:lnTo>
                  <a:lnTo>
                    <a:pt x="626" y="2230"/>
                  </a:lnTo>
                  <a:lnTo>
                    <a:pt x="632" y="2234"/>
                  </a:lnTo>
                  <a:lnTo>
                    <a:pt x="638" y="2234"/>
                  </a:lnTo>
                  <a:lnTo>
                    <a:pt x="638" y="2250"/>
                  </a:lnTo>
                  <a:lnTo>
                    <a:pt x="638" y="2258"/>
                  </a:lnTo>
                  <a:lnTo>
                    <a:pt x="634" y="2264"/>
                  </a:lnTo>
                  <a:lnTo>
                    <a:pt x="640" y="2264"/>
                  </a:lnTo>
                  <a:lnTo>
                    <a:pt x="642" y="2264"/>
                  </a:lnTo>
                  <a:lnTo>
                    <a:pt x="644" y="2262"/>
                  </a:lnTo>
                  <a:lnTo>
                    <a:pt x="648" y="2262"/>
                  </a:lnTo>
                  <a:lnTo>
                    <a:pt x="642" y="2256"/>
                  </a:lnTo>
                  <a:lnTo>
                    <a:pt x="640" y="2248"/>
                  </a:lnTo>
                  <a:lnTo>
                    <a:pt x="646" y="2244"/>
                  </a:lnTo>
                  <a:lnTo>
                    <a:pt x="650" y="2244"/>
                  </a:lnTo>
                  <a:lnTo>
                    <a:pt x="654" y="2246"/>
                  </a:lnTo>
                  <a:lnTo>
                    <a:pt x="658" y="2248"/>
                  </a:lnTo>
                  <a:lnTo>
                    <a:pt x="660" y="2258"/>
                  </a:lnTo>
                  <a:lnTo>
                    <a:pt x="662" y="2270"/>
                  </a:lnTo>
                  <a:lnTo>
                    <a:pt x="664" y="2268"/>
                  </a:lnTo>
                  <a:lnTo>
                    <a:pt x="662" y="2266"/>
                  </a:lnTo>
                  <a:lnTo>
                    <a:pt x="662" y="2264"/>
                  </a:lnTo>
                  <a:lnTo>
                    <a:pt x="662" y="2262"/>
                  </a:lnTo>
                  <a:lnTo>
                    <a:pt x="668" y="2264"/>
                  </a:lnTo>
                  <a:lnTo>
                    <a:pt x="674" y="2266"/>
                  </a:lnTo>
                  <a:lnTo>
                    <a:pt x="680" y="2264"/>
                  </a:lnTo>
                  <a:lnTo>
                    <a:pt x="686" y="2262"/>
                  </a:lnTo>
                  <a:lnTo>
                    <a:pt x="686" y="2266"/>
                  </a:lnTo>
                  <a:lnTo>
                    <a:pt x="682" y="2268"/>
                  </a:lnTo>
                  <a:lnTo>
                    <a:pt x="680" y="2272"/>
                  </a:lnTo>
                  <a:lnTo>
                    <a:pt x="678" y="2274"/>
                  </a:lnTo>
                  <a:lnTo>
                    <a:pt x="680" y="2274"/>
                  </a:lnTo>
                  <a:lnTo>
                    <a:pt x="684" y="2270"/>
                  </a:lnTo>
                  <a:lnTo>
                    <a:pt x="686" y="2270"/>
                  </a:lnTo>
                  <a:lnTo>
                    <a:pt x="692" y="2270"/>
                  </a:lnTo>
                  <a:lnTo>
                    <a:pt x="692" y="2276"/>
                  </a:lnTo>
                  <a:lnTo>
                    <a:pt x="694" y="2278"/>
                  </a:lnTo>
                  <a:lnTo>
                    <a:pt x="696" y="2282"/>
                  </a:lnTo>
                  <a:lnTo>
                    <a:pt x="694" y="2286"/>
                  </a:lnTo>
                  <a:lnTo>
                    <a:pt x="698" y="2286"/>
                  </a:lnTo>
                  <a:lnTo>
                    <a:pt x="700" y="2288"/>
                  </a:lnTo>
                  <a:lnTo>
                    <a:pt x="702" y="2282"/>
                  </a:lnTo>
                  <a:lnTo>
                    <a:pt x="704" y="2282"/>
                  </a:lnTo>
                  <a:lnTo>
                    <a:pt x="708" y="2278"/>
                  </a:lnTo>
                  <a:lnTo>
                    <a:pt x="710" y="2280"/>
                  </a:lnTo>
                  <a:lnTo>
                    <a:pt x="708" y="2284"/>
                  </a:lnTo>
                  <a:lnTo>
                    <a:pt x="706" y="2288"/>
                  </a:lnTo>
                  <a:lnTo>
                    <a:pt x="704" y="2294"/>
                  </a:lnTo>
                  <a:lnTo>
                    <a:pt x="708" y="2288"/>
                  </a:lnTo>
                  <a:lnTo>
                    <a:pt x="712" y="2288"/>
                  </a:lnTo>
                  <a:lnTo>
                    <a:pt x="716" y="2290"/>
                  </a:lnTo>
                  <a:lnTo>
                    <a:pt x="718" y="2296"/>
                  </a:lnTo>
                  <a:lnTo>
                    <a:pt x="724" y="2294"/>
                  </a:lnTo>
                  <a:lnTo>
                    <a:pt x="726" y="2288"/>
                  </a:lnTo>
                  <a:lnTo>
                    <a:pt x="728" y="2290"/>
                  </a:lnTo>
                  <a:lnTo>
                    <a:pt x="728" y="2292"/>
                  </a:lnTo>
                  <a:lnTo>
                    <a:pt x="726" y="2294"/>
                  </a:lnTo>
                  <a:lnTo>
                    <a:pt x="726" y="2296"/>
                  </a:lnTo>
                  <a:lnTo>
                    <a:pt x="734" y="2294"/>
                  </a:lnTo>
                  <a:lnTo>
                    <a:pt x="732" y="2296"/>
                  </a:lnTo>
                  <a:lnTo>
                    <a:pt x="732" y="2300"/>
                  </a:lnTo>
                  <a:lnTo>
                    <a:pt x="734" y="2300"/>
                  </a:lnTo>
                  <a:lnTo>
                    <a:pt x="736" y="2298"/>
                  </a:lnTo>
                  <a:lnTo>
                    <a:pt x="736" y="2294"/>
                  </a:lnTo>
                  <a:lnTo>
                    <a:pt x="740" y="2296"/>
                  </a:lnTo>
                  <a:lnTo>
                    <a:pt x="742" y="2298"/>
                  </a:lnTo>
                  <a:lnTo>
                    <a:pt x="744" y="2300"/>
                  </a:lnTo>
                  <a:lnTo>
                    <a:pt x="748" y="2302"/>
                  </a:lnTo>
                  <a:lnTo>
                    <a:pt x="748" y="2304"/>
                  </a:lnTo>
                  <a:lnTo>
                    <a:pt x="746" y="2304"/>
                  </a:lnTo>
                  <a:lnTo>
                    <a:pt x="742" y="2304"/>
                  </a:lnTo>
                  <a:lnTo>
                    <a:pt x="744" y="2308"/>
                  </a:lnTo>
                  <a:lnTo>
                    <a:pt x="746" y="2310"/>
                  </a:lnTo>
                  <a:lnTo>
                    <a:pt x="754" y="2312"/>
                  </a:lnTo>
                  <a:lnTo>
                    <a:pt x="754" y="2310"/>
                  </a:lnTo>
                  <a:lnTo>
                    <a:pt x="750" y="2310"/>
                  </a:lnTo>
                  <a:lnTo>
                    <a:pt x="752" y="2306"/>
                  </a:lnTo>
                  <a:lnTo>
                    <a:pt x="754" y="2306"/>
                  </a:lnTo>
                  <a:lnTo>
                    <a:pt x="758" y="2308"/>
                  </a:lnTo>
                  <a:lnTo>
                    <a:pt x="762" y="2312"/>
                  </a:lnTo>
                  <a:lnTo>
                    <a:pt x="766" y="2312"/>
                  </a:lnTo>
                  <a:lnTo>
                    <a:pt x="770" y="2312"/>
                  </a:lnTo>
                  <a:lnTo>
                    <a:pt x="770" y="2324"/>
                  </a:lnTo>
                  <a:lnTo>
                    <a:pt x="770" y="2322"/>
                  </a:lnTo>
                  <a:lnTo>
                    <a:pt x="772" y="2320"/>
                  </a:lnTo>
                  <a:lnTo>
                    <a:pt x="772" y="2316"/>
                  </a:lnTo>
                  <a:lnTo>
                    <a:pt x="774" y="2316"/>
                  </a:lnTo>
                  <a:lnTo>
                    <a:pt x="776" y="2318"/>
                  </a:lnTo>
                  <a:lnTo>
                    <a:pt x="778" y="2320"/>
                  </a:lnTo>
                  <a:lnTo>
                    <a:pt x="780" y="2318"/>
                  </a:lnTo>
                  <a:lnTo>
                    <a:pt x="782" y="2320"/>
                  </a:lnTo>
                  <a:lnTo>
                    <a:pt x="782" y="2322"/>
                  </a:lnTo>
                  <a:lnTo>
                    <a:pt x="780" y="2326"/>
                  </a:lnTo>
                  <a:lnTo>
                    <a:pt x="780" y="2328"/>
                  </a:lnTo>
                  <a:lnTo>
                    <a:pt x="782" y="2328"/>
                  </a:lnTo>
                  <a:lnTo>
                    <a:pt x="788" y="2330"/>
                  </a:lnTo>
                  <a:lnTo>
                    <a:pt x="794" y="2328"/>
                  </a:lnTo>
                  <a:lnTo>
                    <a:pt x="796" y="2328"/>
                  </a:lnTo>
                  <a:lnTo>
                    <a:pt x="796" y="2326"/>
                  </a:lnTo>
                  <a:lnTo>
                    <a:pt x="796" y="2328"/>
                  </a:lnTo>
                  <a:lnTo>
                    <a:pt x="796" y="2332"/>
                  </a:lnTo>
                  <a:lnTo>
                    <a:pt x="804" y="2338"/>
                  </a:lnTo>
                  <a:lnTo>
                    <a:pt x="814" y="2342"/>
                  </a:lnTo>
                  <a:lnTo>
                    <a:pt x="818" y="2344"/>
                  </a:lnTo>
                  <a:lnTo>
                    <a:pt x="820" y="2342"/>
                  </a:lnTo>
                  <a:lnTo>
                    <a:pt x="822" y="2344"/>
                  </a:lnTo>
                  <a:lnTo>
                    <a:pt x="822" y="2346"/>
                  </a:lnTo>
                  <a:lnTo>
                    <a:pt x="820" y="2350"/>
                  </a:lnTo>
                  <a:lnTo>
                    <a:pt x="824" y="2350"/>
                  </a:lnTo>
                  <a:lnTo>
                    <a:pt x="826" y="2348"/>
                  </a:lnTo>
                  <a:lnTo>
                    <a:pt x="828" y="2348"/>
                  </a:lnTo>
                  <a:lnTo>
                    <a:pt x="832" y="2348"/>
                  </a:lnTo>
                  <a:lnTo>
                    <a:pt x="830" y="2350"/>
                  </a:lnTo>
                  <a:lnTo>
                    <a:pt x="830" y="2352"/>
                  </a:lnTo>
                  <a:lnTo>
                    <a:pt x="832" y="2354"/>
                  </a:lnTo>
                  <a:lnTo>
                    <a:pt x="834" y="2358"/>
                  </a:lnTo>
                  <a:lnTo>
                    <a:pt x="832" y="2358"/>
                  </a:lnTo>
                  <a:lnTo>
                    <a:pt x="832" y="2360"/>
                  </a:lnTo>
                  <a:lnTo>
                    <a:pt x="836" y="2358"/>
                  </a:lnTo>
                  <a:lnTo>
                    <a:pt x="840" y="2360"/>
                  </a:lnTo>
                  <a:lnTo>
                    <a:pt x="846" y="2360"/>
                  </a:lnTo>
                  <a:lnTo>
                    <a:pt x="852" y="2360"/>
                  </a:lnTo>
                  <a:lnTo>
                    <a:pt x="852" y="2366"/>
                  </a:lnTo>
                  <a:lnTo>
                    <a:pt x="854" y="2368"/>
                  </a:lnTo>
                  <a:lnTo>
                    <a:pt x="856" y="2368"/>
                  </a:lnTo>
                  <a:lnTo>
                    <a:pt x="850" y="2374"/>
                  </a:lnTo>
                  <a:lnTo>
                    <a:pt x="848" y="2380"/>
                  </a:lnTo>
                  <a:lnTo>
                    <a:pt x="850" y="2386"/>
                  </a:lnTo>
                  <a:lnTo>
                    <a:pt x="852" y="2388"/>
                  </a:lnTo>
                  <a:lnTo>
                    <a:pt x="856" y="2390"/>
                  </a:lnTo>
                  <a:lnTo>
                    <a:pt x="854" y="2392"/>
                  </a:lnTo>
                  <a:lnTo>
                    <a:pt x="852" y="2392"/>
                  </a:lnTo>
                  <a:lnTo>
                    <a:pt x="848" y="2392"/>
                  </a:lnTo>
                  <a:lnTo>
                    <a:pt x="844" y="2388"/>
                  </a:lnTo>
                  <a:lnTo>
                    <a:pt x="844" y="2386"/>
                  </a:lnTo>
                  <a:lnTo>
                    <a:pt x="844" y="2382"/>
                  </a:lnTo>
                  <a:lnTo>
                    <a:pt x="838" y="2386"/>
                  </a:lnTo>
                  <a:lnTo>
                    <a:pt x="836" y="2388"/>
                  </a:lnTo>
                  <a:lnTo>
                    <a:pt x="832" y="2388"/>
                  </a:lnTo>
                  <a:lnTo>
                    <a:pt x="844" y="2394"/>
                  </a:lnTo>
                  <a:lnTo>
                    <a:pt x="852" y="2398"/>
                  </a:lnTo>
                  <a:lnTo>
                    <a:pt x="858" y="2406"/>
                  </a:lnTo>
                  <a:lnTo>
                    <a:pt x="854" y="2404"/>
                  </a:lnTo>
                  <a:lnTo>
                    <a:pt x="852" y="2402"/>
                  </a:lnTo>
                  <a:lnTo>
                    <a:pt x="848" y="2404"/>
                  </a:lnTo>
                  <a:lnTo>
                    <a:pt x="844" y="2406"/>
                  </a:lnTo>
                  <a:lnTo>
                    <a:pt x="842" y="2406"/>
                  </a:lnTo>
                  <a:lnTo>
                    <a:pt x="844" y="2404"/>
                  </a:lnTo>
                  <a:lnTo>
                    <a:pt x="850" y="2402"/>
                  </a:lnTo>
                  <a:lnTo>
                    <a:pt x="838" y="2396"/>
                  </a:lnTo>
                  <a:lnTo>
                    <a:pt x="828" y="2396"/>
                  </a:lnTo>
                  <a:lnTo>
                    <a:pt x="826" y="2394"/>
                  </a:lnTo>
                  <a:lnTo>
                    <a:pt x="826" y="2392"/>
                  </a:lnTo>
                  <a:lnTo>
                    <a:pt x="828" y="2390"/>
                  </a:lnTo>
                  <a:lnTo>
                    <a:pt x="832" y="2386"/>
                  </a:lnTo>
                  <a:lnTo>
                    <a:pt x="836" y="2386"/>
                  </a:lnTo>
                  <a:lnTo>
                    <a:pt x="836" y="2384"/>
                  </a:lnTo>
                  <a:lnTo>
                    <a:pt x="834" y="2382"/>
                  </a:lnTo>
                  <a:lnTo>
                    <a:pt x="830" y="2382"/>
                  </a:lnTo>
                  <a:lnTo>
                    <a:pt x="824" y="2382"/>
                  </a:lnTo>
                  <a:lnTo>
                    <a:pt x="820" y="2382"/>
                  </a:lnTo>
                  <a:lnTo>
                    <a:pt x="820" y="2380"/>
                  </a:lnTo>
                  <a:lnTo>
                    <a:pt x="822" y="2378"/>
                  </a:lnTo>
                  <a:lnTo>
                    <a:pt x="822" y="2374"/>
                  </a:lnTo>
                  <a:lnTo>
                    <a:pt x="818" y="2374"/>
                  </a:lnTo>
                  <a:lnTo>
                    <a:pt x="814" y="2374"/>
                  </a:lnTo>
                  <a:lnTo>
                    <a:pt x="810" y="2374"/>
                  </a:lnTo>
                  <a:lnTo>
                    <a:pt x="804" y="2372"/>
                  </a:lnTo>
                  <a:lnTo>
                    <a:pt x="806" y="2370"/>
                  </a:lnTo>
                  <a:lnTo>
                    <a:pt x="808" y="2370"/>
                  </a:lnTo>
                  <a:lnTo>
                    <a:pt x="814" y="2368"/>
                  </a:lnTo>
                  <a:lnTo>
                    <a:pt x="814" y="2364"/>
                  </a:lnTo>
                  <a:lnTo>
                    <a:pt x="814" y="2358"/>
                  </a:lnTo>
                  <a:lnTo>
                    <a:pt x="814" y="2354"/>
                  </a:lnTo>
                  <a:lnTo>
                    <a:pt x="812" y="2352"/>
                  </a:lnTo>
                  <a:lnTo>
                    <a:pt x="810" y="2350"/>
                  </a:lnTo>
                  <a:lnTo>
                    <a:pt x="808" y="2352"/>
                  </a:lnTo>
                  <a:lnTo>
                    <a:pt x="808" y="2354"/>
                  </a:lnTo>
                  <a:lnTo>
                    <a:pt x="806" y="2358"/>
                  </a:lnTo>
                  <a:lnTo>
                    <a:pt x="804" y="2358"/>
                  </a:lnTo>
                  <a:lnTo>
                    <a:pt x="808" y="2362"/>
                  </a:lnTo>
                  <a:lnTo>
                    <a:pt x="810" y="2364"/>
                  </a:lnTo>
                  <a:lnTo>
                    <a:pt x="810" y="2366"/>
                  </a:lnTo>
                  <a:lnTo>
                    <a:pt x="804" y="2364"/>
                  </a:lnTo>
                  <a:lnTo>
                    <a:pt x="802" y="2366"/>
                  </a:lnTo>
                  <a:lnTo>
                    <a:pt x="798" y="2374"/>
                  </a:lnTo>
                  <a:lnTo>
                    <a:pt x="796" y="2372"/>
                  </a:lnTo>
                  <a:lnTo>
                    <a:pt x="798" y="2368"/>
                  </a:lnTo>
                  <a:lnTo>
                    <a:pt x="796" y="2364"/>
                  </a:lnTo>
                  <a:lnTo>
                    <a:pt x="790" y="2364"/>
                  </a:lnTo>
                  <a:lnTo>
                    <a:pt x="792" y="2362"/>
                  </a:lnTo>
                  <a:lnTo>
                    <a:pt x="794" y="2360"/>
                  </a:lnTo>
                  <a:lnTo>
                    <a:pt x="800" y="2360"/>
                  </a:lnTo>
                  <a:lnTo>
                    <a:pt x="804" y="2358"/>
                  </a:lnTo>
                  <a:lnTo>
                    <a:pt x="804" y="2356"/>
                  </a:lnTo>
                  <a:lnTo>
                    <a:pt x="804" y="2352"/>
                  </a:lnTo>
                  <a:lnTo>
                    <a:pt x="804" y="2356"/>
                  </a:lnTo>
                  <a:lnTo>
                    <a:pt x="800" y="2356"/>
                  </a:lnTo>
                  <a:lnTo>
                    <a:pt x="794" y="2358"/>
                  </a:lnTo>
                  <a:lnTo>
                    <a:pt x="788" y="2360"/>
                  </a:lnTo>
                  <a:lnTo>
                    <a:pt x="788" y="2362"/>
                  </a:lnTo>
                  <a:lnTo>
                    <a:pt x="788" y="2366"/>
                  </a:lnTo>
                  <a:lnTo>
                    <a:pt x="784" y="2362"/>
                  </a:lnTo>
                  <a:lnTo>
                    <a:pt x="782" y="2358"/>
                  </a:lnTo>
                  <a:lnTo>
                    <a:pt x="780" y="2354"/>
                  </a:lnTo>
                  <a:lnTo>
                    <a:pt x="782" y="2350"/>
                  </a:lnTo>
                  <a:lnTo>
                    <a:pt x="780" y="2352"/>
                  </a:lnTo>
                  <a:lnTo>
                    <a:pt x="778" y="2352"/>
                  </a:lnTo>
                  <a:lnTo>
                    <a:pt x="772" y="2350"/>
                  </a:lnTo>
                  <a:lnTo>
                    <a:pt x="766" y="2350"/>
                  </a:lnTo>
                  <a:lnTo>
                    <a:pt x="764" y="2352"/>
                  </a:lnTo>
                  <a:lnTo>
                    <a:pt x="764" y="2356"/>
                  </a:lnTo>
                  <a:lnTo>
                    <a:pt x="760" y="2352"/>
                  </a:lnTo>
                  <a:lnTo>
                    <a:pt x="760" y="2348"/>
                  </a:lnTo>
                  <a:lnTo>
                    <a:pt x="758" y="2344"/>
                  </a:lnTo>
                  <a:lnTo>
                    <a:pt x="756" y="2340"/>
                  </a:lnTo>
                  <a:lnTo>
                    <a:pt x="750" y="2346"/>
                  </a:lnTo>
                  <a:lnTo>
                    <a:pt x="746" y="2346"/>
                  </a:lnTo>
                  <a:lnTo>
                    <a:pt x="742" y="2342"/>
                  </a:lnTo>
                  <a:lnTo>
                    <a:pt x="744" y="2340"/>
                  </a:lnTo>
                  <a:lnTo>
                    <a:pt x="746" y="2340"/>
                  </a:lnTo>
                  <a:lnTo>
                    <a:pt x="748" y="2342"/>
                  </a:lnTo>
                  <a:lnTo>
                    <a:pt x="750" y="2342"/>
                  </a:lnTo>
                  <a:lnTo>
                    <a:pt x="744" y="2338"/>
                  </a:lnTo>
                  <a:lnTo>
                    <a:pt x="738" y="2336"/>
                  </a:lnTo>
                  <a:lnTo>
                    <a:pt x="732" y="2334"/>
                  </a:lnTo>
                  <a:lnTo>
                    <a:pt x="724" y="2332"/>
                  </a:lnTo>
                  <a:lnTo>
                    <a:pt x="724" y="2330"/>
                  </a:lnTo>
                  <a:lnTo>
                    <a:pt x="726" y="2328"/>
                  </a:lnTo>
                  <a:lnTo>
                    <a:pt x="728" y="2328"/>
                  </a:lnTo>
                  <a:lnTo>
                    <a:pt x="728" y="2326"/>
                  </a:lnTo>
                  <a:lnTo>
                    <a:pt x="732" y="2330"/>
                  </a:lnTo>
                  <a:lnTo>
                    <a:pt x="734" y="2330"/>
                  </a:lnTo>
                  <a:lnTo>
                    <a:pt x="736" y="2330"/>
                  </a:lnTo>
                  <a:lnTo>
                    <a:pt x="736" y="2336"/>
                  </a:lnTo>
                  <a:lnTo>
                    <a:pt x="748" y="2332"/>
                  </a:lnTo>
                  <a:lnTo>
                    <a:pt x="744" y="2330"/>
                  </a:lnTo>
                  <a:lnTo>
                    <a:pt x="742" y="2330"/>
                  </a:lnTo>
                  <a:lnTo>
                    <a:pt x="738" y="2328"/>
                  </a:lnTo>
                  <a:lnTo>
                    <a:pt x="736" y="2324"/>
                  </a:lnTo>
                  <a:lnTo>
                    <a:pt x="726" y="2324"/>
                  </a:lnTo>
                  <a:lnTo>
                    <a:pt x="718" y="2322"/>
                  </a:lnTo>
                  <a:lnTo>
                    <a:pt x="714" y="2320"/>
                  </a:lnTo>
                  <a:lnTo>
                    <a:pt x="712" y="2316"/>
                  </a:lnTo>
                  <a:lnTo>
                    <a:pt x="710" y="2312"/>
                  </a:lnTo>
                  <a:lnTo>
                    <a:pt x="710" y="2308"/>
                  </a:lnTo>
                  <a:lnTo>
                    <a:pt x="706" y="2310"/>
                  </a:lnTo>
                  <a:lnTo>
                    <a:pt x="700" y="2312"/>
                  </a:lnTo>
                  <a:lnTo>
                    <a:pt x="696" y="2312"/>
                  </a:lnTo>
                  <a:lnTo>
                    <a:pt x="692" y="2316"/>
                  </a:lnTo>
                  <a:lnTo>
                    <a:pt x="690" y="2316"/>
                  </a:lnTo>
                  <a:lnTo>
                    <a:pt x="690" y="2312"/>
                  </a:lnTo>
                  <a:lnTo>
                    <a:pt x="690" y="2306"/>
                  </a:lnTo>
                  <a:lnTo>
                    <a:pt x="690" y="2300"/>
                  </a:lnTo>
                  <a:lnTo>
                    <a:pt x="688" y="2304"/>
                  </a:lnTo>
                  <a:lnTo>
                    <a:pt x="686" y="2302"/>
                  </a:lnTo>
                  <a:lnTo>
                    <a:pt x="686" y="2300"/>
                  </a:lnTo>
                  <a:lnTo>
                    <a:pt x="688" y="2298"/>
                  </a:lnTo>
                  <a:lnTo>
                    <a:pt x="688" y="2294"/>
                  </a:lnTo>
                  <a:lnTo>
                    <a:pt x="692" y="2294"/>
                  </a:lnTo>
                  <a:lnTo>
                    <a:pt x="696" y="2296"/>
                  </a:lnTo>
                  <a:lnTo>
                    <a:pt x="698" y="2298"/>
                  </a:lnTo>
                  <a:lnTo>
                    <a:pt x="702" y="2300"/>
                  </a:lnTo>
                  <a:lnTo>
                    <a:pt x="700" y="2302"/>
                  </a:lnTo>
                  <a:lnTo>
                    <a:pt x="694" y="2302"/>
                  </a:lnTo>
                  <a:lnTo>
                    <a:pt x="698" y="2304"/>
                  </a:lnTo>
                  <a:lnTo>
                    <a:pt x="702" y="2306"/>
                  </a:lnTo>
                  <a:lnTo>
                    <a:pt x="706" y="2306"/>
                  </a:lnTo>
                  <a:lnTo>
                    <a:pt x="710" y="2304"/>
                  </a:lnTo>
                  <a:lnTo>
                    <a:pt x="706" y="2300"/>
                  </a:lnTo>
                  <a:lnTo>
                    <a:pt x="702" y="2296"/>
                  </a:lnTo>
                  <a:lnTo>
                    <a:pt x="692" y="2290"/>
                  </a:lnTo>
                  <a:lnTo>
                    <a:pt x="688" y="2292"/>
                  </a:lnTo>
                  <a:lnTo>
                    <a:pt x="684" y="2296"/>
                  </a:lnTo>
                  <a:lnTo>
                    <a:pt x="682" y="2300"/>
                  </a:lnTo>
                  <a:lnTo>
                    <a:pt x="678" y="2302"/>
                  </a:lnTo>
                  <a:lnTo>
                    <a:pt x="678" y="2300"/>
                  </a:lnTo>
                  <a:lnTo>
                    <a:pt x="676" y="2298"/>
                  </a:lnTo>
                  <a:lnTo>
                    <a:pt x="672" y="2296"/>
                  </a:lnTo>
                  <a:lnTo>
                    <a:pt x="674" y="2294"/>
                  </a:lnTo>
                  <a:lnTo>
                    <a:pt x="678" y="2294"/>
                  </a:lnTo>
                  <a:lnTo>
                    <a:pt x="676" y="2292"/>
                  </a:lnTo>
                  <a:lnTo>
                    <a:pt x="676" y="2290"/>
                  </a:lnTo>
                  <a:lnTo>
                    <a:pt x="670" y="2292"/>
                  </a:lnTo>
                  <a:lnTo>
                    <a:pt x="666" y="2294"/>
                  </a:lnTo>
                  <a:lnTo>
                    <a:pt x="664" y="2296"/>
                  </a:lnTo>
                  <a:lnTo>
                    <a:pt x="660" y="2294"/>
                  </a:lnTo>
                  <a:lnTo>
                    <a:pt x="658" y="2290"/>
                  </a:lnTo>
                  <a:lnTo>
                    <a:pt x="656" y="2288"/>
                  </a:lnTo>
                  <a:lnTo>
                    <a:pt x="660" y="2282"/>
                  </a:lnTo>
                  <a:lnTo>
                    <a:pt x="662" y="2284"/>
                  </a:lnTo>
                  <a:lnTo>
                    <a:pt x="662" y="2288"/>
                  </a:lnTo>
                  <a:lnTo>
                    <a:pt x="664" y="2288"/>
                  </a:lnTo>
                  <a:lnTo>
                    <a:pt x="668" y="2286"/>
                  </a:lnTo>
                  <a:lnTo>
                    <a:pt x="664" y="2282"/>
                  </a:lnTo>
                  <a:lnTo>
                    <a:pt x="664" y="2280"/>
                  </a:lnTo>
                  <a:lnTo>
                    <a:pt x="666" y="2276"/>
                  </a:lnTo>
                  <a:lnTo>
                    <a:pt x="666" y="2274"/>
                  </a:lnTo>
                  <a:lnTo>
                    <a:pt x="664" y="2272"/>
                  </a:lnTo>
                  <a:lnTo>
                    <a:pt x="662" y="2274"/>
                  </a:lnTo>
                  <a:lnTo>
                    <a:pt x="662" y="2278"/>
                  </a:lnTo>
                  <a:lnTo>
                    <a:pt x="660" y="2280"/>
                  </a:lnTo>
                  <a:lnTo>
                    <a:pt x="660" y="2282"/>
                  </a:lnTo>
                  <a:lnTo>
                    <a:pt x="658" y="2282"/>
                  </a:lnTo>
                  <a:lnTo>
                    <a:pt x="658" y="2280"/>
                  </a:lnTo>
                  <a:lnTo>
                    <a:pt x="658" y="2278"/>
                  </a:lnTo>
                  <a:lnTo>
                    <a:pt x="660" y="2274"/>
                  </a:lnTo>
                  <a:lnTo>
                    <a:pt x="656" y="2278"/>
                  </a:lnTo>
                  <a:lnTo>
                    <a:pt x="654" y="2282"/>
                  </a:lnTo>
                  <a:lnTo>
                    <a:pt x="654" y="2288"/>
                  </a:lnTo>
                  <a:lnTo>
                    <a:pt x="656" y="2290"/>
                  </a:lnTo>
                  <a:lnTo>
                    <a:pt x="652" y="2292"/>
                  </a:lnTo>
                  <a:lnTo>
                    <a:pt x="648" y="2290"/>
                  </a:lnTo>
                  <a:lnTo>
                    <a:pt x="640" y="2282"/>
                  </a:lnTo>
                  <a:lnTo>
                    <a:pt x="630" y="2272"/>
                  </a:lnTo>
                  <a:lnTo>
                    <a:pt x="626" y="2270"/>
                  </a:lnTo>
                  <a:lnTo>
                    <a:pt x="618" y="2270"/>
                  </a:lnTo>
                  <a:lnTo>
                    <a:pt x="618" y="2266"/>
                  </a:lnTo>
                  <a:lnTo>
                    <a:pt x="620" y="2266"/>
                  </a:lnTo>
                  <a:lnTo>
                    <a:pt x="624" y="2264"/>
                  </a:lnTo>
                  <a:lnTo>
                    <a:pt x="620" y="2264"/>
                  </a:lnTo>
                  <a:lnTo>
                    <a:pt x="614" y="2260"/>
                  </a:lnTo>
                  <a:lnTo>
                    <a:pt x="610" y="2256"/>
                  </a:lnTo>
                  <a:lnTo>
                    <a:pt x="608" y="2256"/>
                  </a:lnTo>
                  <a:lnTo>
                    <a:pt x="606" y="2256"/>
                  </a:lnTo>
                  <a:lnTo>
                    <a:pt x="604" y="2254"/>
                  </a:lnTo>
                  <a:lnTo>
                    <a:pt x="606" y="2252"/>
                  </a:lnTo>
                  <a:lnTo>
                    <a:pt x="606" y="2248"/>
                  </a:lnTo>
                  <a:lnTo>
                    <a:pt x="598" y="2250"/>
                  </a:lnTo>
                  <a:lnTo>
                    <a:pt x="600" y="2246"/>
                  </a:lnTo>
                  <a:lnTo>
                    <a:pt x="596" y="2248"/>
                  </a:lnTo>
                  <a:lnTo>
                    <a:pt x="592" y="2248"/>
                  </a:lnTo>
                  <a:lnTo>
                    <a:pt x="594" y="2242"/>
                  </a:lnTo>
                  <a:lnTo>
                    <a:pt x="592" y="2242"/>
                  </a:lnTo>
                  <a:lnTo>
                    <a:pt x="588" y="2240"/>
                  </a:lnTo>
                  <a:lnTo>
                    <a:pt x="584" y="2238"/>
                  </a:lnTo>
                  <a:lnTo>
                    <a:pt x="582" y="2242"/>
                  </a:lnTo>
                  <a:lnTo>
                    <a:pt x="584" y="2244"/>
                  </a:lnTo>
                  <a:lnTo>
                    <a:pt x="586" y="2246"/>
                  </a:lnTo>
                  <a:lnTo>
                    <a:pt x="588" y="2246"/>
                  </a:lnTo>
                  <a:lnTo>
                    <a:pt x="586" y="2248"/>
                  </a:lnTo>
                  <a:lnTo>
                    <a:pt x="586" y="2254"/>
                  </a:lnTo>
                  <a:lnTo>
                    <a:pt x="582" y="2254"/>
                  </a:lnTo>
                  <a:lnTo>
                    <a:pt x="580" y="2250"/>
                  </a:lnTo>
                  <a:lnTo>
                    <a:pt x="582" y="2242"/>
                  </a:lnTo>
                  <a:lnTo>
                    <a:pt x="578" y="2244"/>
                  </a:lnTo>
                  <a:lnTo>
                    <a:pt x="574" y="2246"/>
                  </a:lnTo>
                  <a:lnTo>
                    <a:pt x="570" y="2244"/>
                  </a:lnTo>
                  <a:lnTo>
                    <a:pt x="568" y="2242"/>
                  </a:lnTo>
                  <a:lnTo>
                    <a:pt x="568" y="2240"/>
                  </a:lnTo>
                  <a:lnTo>
                    <a:pt x="568" y="2236"/>
                  </a:lnTo>
                  <a:lnTo>
                    <a:pt x="570" y="2232"/>
                  </a:lnTo>
                  <a:lnTo>
                    <a:pt x="554" y="2232"/>
                  </a:lnTo>
                  <a:lnTo>
                    <a:pt x="550" y="2224"/>
                  </a:lnTo>
                  <a:lnTo>
                    <a:pt x="540" y="2222"/>
                  </a:lnTo>
                  <a:lnTo>
                    <a:pt x="546" y="2218"/>
                  </a:lnTo>
                  <a:lnTo>
                    <a:pt x="548" y="2214"/>
                  </a:lnTo>
                  <a:lnTo>
                    <a:pt x="548" y="2208"/>
                  </a:lnTo>
                  <a:lnTo>
                    <a:pt x="546" y="2202"/>
                  </a:lnTo>
                  <a:lnTo>
                    <a:pt x="544" y="2204"/>
                  </a:lnTo>
                  <a:lnTo>
                    <a:pt x="544" y="2208"/>
                  </a:lnTo>
                  <a:lnTo>
                    <a:pt x="546" y="2212"/>
                  </a:lnTo>
                  <a:lnTo>
                    <a:pt x="546" y="2216"/>
                  </a:lnTo>
                  <a:lnTo>
                    <a:pt x="542" y="2216"/>
                  </a:lnTo>
                  <a:lnTo>
                    <a:pt x="540" y="2214"/>
                  </a:lnTo>
                  <a:lnTo>
                    <a:pt x="540" y="2204"/>
                  </a:lnTo>
                  <a:lnTo>
                    <a:pt x="538" y="2206"/>
                  </a:lnTo>
                  <a:lnTo>
                    <a:pt x="538" y="2210"/>
                  </a:lnTo>
                  <a:lnTo>
                    <a:pt x="538" y="2214"/>
                  </a:lnTo>
                  <a:lnTo>
                    <a:pt x="538" y="2218"/>
                  </a:lnTo>
                  <a:lnTo>
                    <a:pt x="534" y="2216"/>
                  </a:lnTo>
                  <a:lnTo>
                    <a:pt x="530" y="2212"/>
                  </a:lnTo>
                  <a:lnTo>
                    <a:pt x="528" y="2212"/>
                  </a:lnTo>
                  <a:lnTo>
                    <a:pt x="522" y="2214"/>
                  </a:lnTo>
                  <a:lnTo>
                    <a:pt x="524" y="2206"/>
                  </a:lnTo>
                  <a:lnTo>
                    <a:pt x="516" y="2208"/>
                  </a:lnTo>
                  <a:lnTo>
                    <a:pt x="518" y="2204"/>
                  </a:lnTo>
                  <a:lnTo>
                    <a:pt x="518" y="2200"/>
                  </a:lnTo>
                  <a:lnTo>
                    <a:pt x="516" y="2196"/>
                  </a:lnTo>
                  <a:lnTo>
                    <a:pt x="516" y="2192"/>
                  </a:lnTo>
                  <a:lnTo>
                    <a:pt x="514" y="2196"/>
                  </a:lnTo>
                  <a:lnTo>
                    <a:pt x="512" y="2194"/>
                  </a:lnTo>
                  <a:lnTo>
                    <a:pt x="508" y="2186"/>
                  </a:lnTo>
                  <a:lnTo>
                    <a:pt x="504" y="2188"/>
                  </a:lnTo>
                  <a:lnTo>
                    <a:pt x="502" y="2190"/>
                  </a:lnTo>
                  <a:lnTo>
                    <a:pt x="500" y="2194"/>
                  </a:lnTo>
                  <a:lnTo>
                    <a:pt x="496" y="2194"/>
                  </a:lnTo>
                  <a:lnTo>
                    <a:pt x="496" y="2192"/>
                  </a:lnTo>
                  <a:lnTo>
                    <a:pt x="496" y="2190"/>
                  </a:lnTo>
                  <a:lnTo>
                    <a:pt x="494" y="2186"/>
                  </a:lnTo>
                  <a:lnTo>
                    <a:pt x="488" y="2184"/>
                  </a:lnTo>
                  <a:lnTo>
                    <a:pt x="486" y="2182"/>
                  </a:lnTo>
                  <a:lnTo>
                    <a:pt x="484" y="2180"/>
                  </a:lnTo>
                  <a:lnTo>
                    <a:pt x="486" y="2178"/>
                  </a:lnTo>
                  <a:lnTo>
                    <a:pt x="488" y="2178"/>
                  </a:lnTo>
                  <a:lnTo>
                    <a:pt x="492" y="2180"/>
                  </a:lnTo>
                  <a:lnTo>
                    <a:pt x="492" y="2184"/>
                  </a:lnTo>
                  <a:lnTo>
                    <a:pt x="494" y="2180"/>
                  </a:lnTo>
                  <a:lnTo>
                    <a:pt x="496" y="2176"/>
                  </a:lnTo>
                  <a:lnTo>
                    <a:pt x="498" y="2174"/>
                  </a:lnTo>
                  <a:lnTo>
                    <a:pt x="500" y="2170"/>
                  </a:lnTo>
                  <a:lnTo>
                    <a:pt x="496" y="2174"/>
                  </a:lnTo>
                  <a:lnTo>
                    <a:pt x="490" y="2174"/>
                  </a:lnTo>
                  <a:lnTo>
                    <a:pt x="486" y="2174"/>
                  </a:lnTo>
                  <a:lnTo>
                    <a:pt x="482" y="2176"/>
                  </a:lnTo>
                  <a:lnTo>
                    <a:pt x="474" y="2170"/>
                  </a:lnTo>
                  <a:lnTo>
                    <a:pt x="472" y="2166"/>
                  </a:lnTo>
                  <a:lnTo>
                    <a:pt x="474" y="2162"/>
                  </a:lnTo>
                  <a:lnTo>
                    <a:pt x="470" y="2162"/>
                  </a:lnTo>
                  <a:lnTo>
                    <a:pt x="470" y="2164"/>
                  </a:lnTo>
                  <a:lnTo>
                    <a:pt x="468" y="2168"/>
                  </a:lnTo>
                  <a:lnTo>
                    <a:pt x="468" y="2164"/>
                  </a:lnTo>
                  <a:lnTo>
                    <a:pt x="466" y="2160"/>
                  </a:lnTo>
                  <a:lnTo>
                    <a:pt x="462" y="2156"/>
                  </a:lnTo>
                  <a:lnTo>
                    <a:pt x="458" y="2152"/>
                  </a:lnTo>
                  <a:lnTo>
                    <a:pt x="458" y="2148"/>
                  </a:lnTo>
                  <a:lnTo>
                    <a:pt x="460" y="2144"/>
                  </a:lnTo>
                  <a:lnTo>
                    <a:pt x="456" y="2144"/>
                  </a:lnTo>
                  <a:lnTo>
                    <a:pt x="454" y="2146"/>
                  </a:lnTo>
                  <a:lnTo>
                    <a:pt x="454" y="2154"/>
                  </a:lnTo>
                  <a:lnTo>
                    <a:pt x="452" y="2152"/>
                  </a:lnTo>
                  <a:lnTo>
                    <a:pt x="452" y="2148"/>
                  </a:lnTo>
                  <a:lnTo>
                    <a:pt x="450" y="2146"/>
                  </a:lnTo>
                  <a:lnTo>
                    <a:pt x="450" y="2152"/>
                  </a:lnTo>
                  <a:lnTo>
                    <a:pt x="444" y="2144"/>
                  </a:lnTo>
                  <a:lnTo>
                    <a:pt x="442" y="2138"/>
                  </a:lnTo>
                  <a:lnTo>
                    <a:pt x="442" y="2132"/>
                  </a:lnTo>
                  <a:lnTo>
                    <a:pt x="438" y="2134"/>
                  </a:lnTo>
                  <a:lnTo>
                    <a:pt x="436" y="2134"/>
                  </a:lnTo>
                  <a:lnTo>
                    <a:pt x="432" y="2134"/>
                  </a:lnTo>
                  <a:lnTo>
                    <a:pt x="428" y="2130"/>
                  </a:lnTo>
                  <a:lnTo>
                    <a:pt x="424" y="2122"/>
                  </a:lnTo>
                  <a:lnTo>
                    <a:pt x="422" y="2118"/>
                  </a:lnTo>
                  <a:lnTo>
                    <a:pt x="422" y="2114"/>
                  </a:lnTo>
                  <a:lnTo>
                    <a:pt x="416" y="2114"/>
                  </a:lnTo>
                  <a:lnTo>
                    <a:pt x="414" y="2112"/>
                  </a:lnTo>
                  <a:lnTo>
                    <a:pt x="410" y="2110"/>
                  </a:lnTo>
                  <a:lnTo>
                    <a:pt x="406" y="2110"/>
                  </a:lnTo>
                  <a:lnTo>
                    <a:pt x="406" y="2108"/>
                  </a:lnTo>
                  <a:lnTo>
                    <a:pt x="404" y="2104"/>
                  </a:lnTo>
                  <a:lnTo>
                    <a:pt x="402" y="2100"/>
                  </a:lnTo>
                  <a:lnTo>
                    <a:pt x="404" y="2094"/>
                  </a:lnTo>
                  <a:lnTo>
                    <a:pt x="398" y="2098"/>
                  </a:lnTo>
                  <a:lnTo>
                    <a:pt x="396" y="2102"/>
                  </a:lnTo>
                  <a:lnTo>
                    <a:pt x="394" y="2098"/>
                  </a:lnTo>
                  <a:lnTo>
                    <a:pt x="392" y="2092"/>
                  </a:lnTo>
                  <a:lnTo>
                    <a:pt x="390" y="2086"/>
                  </a:lnTo>
                  <a:lnTo>
                    <a:pt x="390" y="2078"/>
                  </a:lnTo>
                  <a:lnTo>
                    <a:pt x="388" y="2082"/>
                  </a:lnTo>
                  <a:lnTo>
                    <a:pt x="386" y="2084"/>
                  </a:lnTo>
                  <a:lnTo>
                    <a:pt x="382" y="2084"/>
                  </a:lnTo>
                  <a:lnTo>
                    <a:pt x="384" y="2082"/>
                  </a:lnTo>
                  <a:lnTo>
                    <a:pt x="384" y="2080"/>
                  </a:lnTo>
                  <a:lnTo>
                    <a:pt x="382" y="2082"/>
                  </a:lnTo>
                  <a:lnTo>
                    <a:pt x="374" y="2072"/>
                  </a:lnTo>
                  <a:lnTo>
                    <a:pt x="368" y="2060"/>
                  </a:lnTo>
                  <a:lnTo>
                    <a:pt x="368" y="2062"/>
                  </a:lnTo>
                  <a:lnTo>
                    <a:pt x="366" y="2064"/>
                  </a:lnTo>
                  <a:lnTo>
                    <a:pt x="364" y="2062"/>
                  </a:lnTo>
                  <a:lnTo>
                    <a:pt x="362" y="2062"/>
                  </a:lnTo>
                  <a:lnTo>
                    <a:pt x="360" y="2066"/>
                  </a:lnTo>
                  <a:lnTo>
                    <a:pt x="358" y="2064"/>
                  </a:lnTo>
                  <a:lnTo>
                    <a:pt x="356" y="2060"/>
                  </a:lnTo>
                  <a:lnTo>
                    <a:pt x="356" y="2058"/>
                  </a:lnTo>
                  <a:lnTo>
                    <a:pt x="358" y="2054"/>
                  </a:lnTo>
                  <a:lnTo>
                    <a:pt x="354" y="2054"/>
                  </a:lnTo>
                  <a:lnTo>
                    <a:pt x="352" y="2056"/>
                  </a:lnTo>
                  <a:lnTo>
                    <a:pt x="350" y="2056"/>
                  </a:lnTo>
                  <a:lnTo>
                    <a:pt x="348" y="2054"/>
                  </a:lnTo>
                  <a:lnTo>
                    <a:pt x="350" y="2052"/>
                  </a:lnTo>
                  <a:lnTo>
                    <a:pt x="352" y="2052"/>
                  </a:lnTo>
                  <a:lnTo>
                    <a:pt x="334" y="2038"/>
                  </a:lnTo>
                  <a:lnTo>
                    <a:pt x="316" y="2022"/>
                  </a:lnTo>
                  <a:lnTo>
                    <a:pt x="302" y="2004"/>
                  </a:lnTo>
                  <a:lnTo>
                    <a:pt x="288" y="1988"/>
                  </a:lnTo>
                  <a:lnTo>
                    <a:pt x="260" y="1954"/>
                  </a:lnTo>
                  <a:lnTo>
                    <a:pt x="244" y="1936"/>
                  </a:lnTo>
                  <a:lnTo>
                    <a:pt x="226" y="1920"/>
                  </a:lnTo>
                  <a:lnTo>
                    <a:pt x="226" y="1918"/>
                  </a:lnTo>
                  <a:lnTo>
                    <a:pt x="228" y="1918"/>
                  </a:lnTo>
                  <a:lnTo>
                    <a:pt x="232" y="1918"/>
                  </a:lnTo>
                  <a:lnTo>
                    <a:pt x="226" y="1910"/>
                  </a:lnTo>
                  <a:lnTo>
                    <a:pt x="222" y="1904"/>
                  </a:lnTo>
                  <a:lnTo>
                    <a:pt x="214" y="1888"/>
                  </a:lnTo>
                  <a:lnTo>
                    <a:pt x="210" y="1880"/>
                  </a:lnTo>
                  <a:lnTo>
                    <a:pt x="206" y="1874"/>
                  </a:lnTo>
                  <a:lnTo>
                    <a:pt x="200" y="1868"/>
                  </a:lnTo>
                  <a:lnTo>
                    <a:pt x="192" y="1864"/>
                  </a:lnTo>
                  <a:lnTo>
                    <a:pt x="192" y="1862"/>
                  </a:lnTo>
                  <a:lnTo>
                    <a:pt x="194" y="1862"/>
                  </a:lnTo>
                  <a:lnTo>
                    <a:pt x="200" y="1860"/>
                  </a:lnTo>
                  <a:lnTo>
                    <a:pt x="196" y="1858"/>
                  </a:lnTo>
                  <a:lnTo>
                    <a:pt x="194" y="1858"/>
                  </a:lnTo>
                  <a:lnTo>
                    <a:pt x="192" y="1856"/>
                  </a:lnTo>
                  <a:lnTo>
                    <a:pt x="194" y="1852"/>
                  </a:lnTo>
                  <a:lnTo>
                    <a:pt x="192" y="1854"/>
                  </a:lnTo>
                  <a:lnTo>
                    <a:pt x="190" y="1854"/>
                  </a:lnTo>
                  <a:lnTo>
                    <a:pt x="188" y="1854"/>
                  </a:lnTo>
                  <a:lnTo>
                    <a:pt x="186" y="1856"/>
                  </a:lnTo>
                  <a:lnTo>
                    <a:pt x="180" y="1844"/>
                  </a:lnTo>
                  <a:lnTo>
                    <a:pt x="178" y="1838"/>
                  </a:lnTo>
                  <a:lnTo>
                    <a:pt x="180" y="1836"/>
                  </a:lnTo>
                  <a:lnTo>
                    <a:pt x="180" y="1834"/>
                  </a:lnTo>
                  <a:lnTo>
                    <a:pt x="168" y="1822"/>
                  </a:lnTo>
                  <a:lnTo>
                    <a:pt x="162" y="1810"/>
                  </a:lnTo>
                  <a:lnTo>
                    <a:pt x="154" y="1800"/>
                  </a:lnTo>
                  <a:lnTo>
                    <a:pt x="142" y="1788"/>
                  </a:lnTo>
                  <a:lnTo>
                    <a:pt x="142" y="1784"/>
                  </a:lnTo>
                  <a:lnTo>
                    <a:pt x="144" y="1782"/>
                  </a:lnTo>
                  <a:lnTo>
                    <a:pt x="146" y="1778"/>
                  </a:lnTo>
                  <a:lnTo>
                    <a:pt x="142" y="1778"/>
                  </a:lnTo>
                  <a:lnTo>
                    <a:pt x="138" y="1774"/>
                  </a:lnTo>
                  <a:lnTo>
                    <a:pt x="136" y="1766"/>
                  </a:lnTo>
                  <a:lnTo>
                    <a:pt x="130" y="1758"/>
                  </a:lnTo>
                  <a:lnTo>
                    <a:pt x="126" y="1756"/>
                  </a:lnTo>
                  <a:lnTo>
                    <a:pt x="122" y="1756"/>
                  </a:lnTo>
                  <a:lnTo>
                    <a:pt x="122" y="1754"/>
                  </a:lnTo>
                  <a:lnTo>
                    <a:pt x="124" y="1750"/>
                  </a:lnTo>
                  <a:lnTo>
                    <a:pt x="122" y="1744"/>
                  </a:lnTo>
                  <a:lnTo>
                    <a:pt x="124" y="1740"/>
                  </a:lnTo>
                  <a:lnTo>
                    <a:pt x="126" y="1738"/>
                  </a:lnTo>
                  <a:lnTo>
                    <a:pt x="130" y="1738"/>
                  </a:lnTo>
                  <a:lnTo>
                    <a:pt x="120" y="1726"/>
                  </a:lnTo>
                  <a:lnTo>
                    <a:pt x="112" y="1716"/>
                  </a:lnTo>
                  <a:lnTo>
                    <a:pt x="106" y="1706"/>
                  </a:lnTo>
                  <a:lnTo>
                    <a:pt x="102" y="1694"/>
                  </a:lnTo>
                  <a:lnTo>
                    <a:pt x="92" y="1672"/>
                  </a:lnTo>
                  <a:lnTo>
                    <a:pt x="86" y="1660"/>
                  </a:lnTo>
                  <a:lnTo>
                    <a:pt x="76" y="1648"/>
                  </a:lnTo>
                  <a:lnTo>
                    <a:pt x="78" y="1642"/>
                  </a:lnTo>
                  <a:lnTo>
                    <a:pt x="78" y="1636"/>
                  </a:lnTo>
                  <a:lnTo>
                    <a:pt x="74" y="1632"/>
                  </a:lnTo>
                  <a:lnTo>
                    <a:pt x="70" y="1630"/>
                  </a:lnTo>
                  <a:lnTo>
                    <a:pt x="72" y="1626"/>
                  </a:lnTo>
                  <a:lnTo>
                    <a:pt x="76" y="1628"/>
                  </a:lnTo>
                  <a:lnTo>
                    <a:pt x="78" y="1632"/>
                  </a:lnTo>
                  <a:lnTo>
                    <a:pt x="82" y="1632"/>
                  </a:lnTo>
                  <a:lnTo>
                    <a:pt x="62" y="1610"/>
                  </a:lnTo>
                  <a:lnTo>
                    <a:pt x="64" y="1608"/>
                  </a:lnTo>
                  <a:lnTo>
                    <a:pt x="66" y="1608"/>
                  </a:lnTo>
                  <a:lnTo>
                    <a:pt x="70" y="1610"/>
                  </a:lnTo>
                  <a:lnTo>
                    <a:pt x="62" y="1594"/>
                  </a:lnTo>
                  <a:lnTo>
                    <a:pt x="58" y="1584"/>
                  </a:lnTo>
                  <a:lnTo>
                    <a:pt x="60" y="1574"/>
                  </a:lnTo>
                  <a:lnTo>
                    <a:pt x="56" y="1570"/>
                  </a:lnTo>
                  <a:lnTo>
                    <a:pt x="48" y="1568"/>
                  </a:lnTo>
                  <a:lnTo>
                    <a:pt x="44" y="1540"/>
                  </a:lnTo>
                  <a:lnTo>
                    <a:pt x="38" y="1512"/>
                  </a:lnTo>
                  <a:lnTo>
                    <a:pt x="30" y="1484"/>
                  </a:lnTo>
                  <a:lnTo>
                    <a:pt x="20" y="1452"/>
                  </a:lnTo>
                  <a:lnTo>
                    <a:pt x="20" y="1450"/>
                  </a:lnTo>
                  <a:lnTo>
                    <a:pt x="22" y="1450"/>
                  </a:lnTo>
                  <a:lnTo>
                    <a:pt x="24" y="1450"/>
                  </a:lnTo>
                  <a:lnTo>
                    <a:pt x="22" y="1444"/>
                  </a:lnTo>
                  <a:lnTo>
                    <a:pt x="18" y="1436"/>
                  </a:lnTo>
                  <a:lnTo>
                    <a:pt x="16" y="1426"/>
                  </a:lnTo>
                  <a:lnTo>
                    <a:pt x="16" y="1414"/>
                  </a:lnTo>
                  <a:lnTo>
                    <a:pt x="22" y="1418"/>
                  </a:lnTo>
                  <a:lnTo>
                    <a:pt x="20" y="1398"/>
                  </a:lnTo>
                  <a:lnTo>
                    <a:pt x="16" y="1378"/>
                  </a:lnTo>
                  <a:lnTo>
                    <a:pt x="14" y="1360"/>
                  </a:lnTo>
                  <a:lnTo>
                    <a:pt x="14" y="1352"/>
                  </a:lnTo>
                  <a:lnTo>
                    <a:pt x="16" y="1344"/>
                  </a:lnTo>
                  <a:lnTo>
                    <a:pt x="14" y="1344"/>
                  </a:lnTo>
                  <a:lnTo>
                    <a:pt x="12" y="1342"/>
                  </a:lnTo>
                  <a:lnTo>
                    <a:pt x="12" y="1338"/>
                  </a:lnTo>
                  <a:lnTo>
                    <a:pt x="12" y="1334"/>
                  </a:lnTo>
                  <a:lnTo>
                    <a:pt x="12" y="1332"/>
                  </a:lnTo>
                  <a:lnTo>
                    <a:pt x="8" y="1332"/>
                  </a:lnTo>
                  <a:lnTo>
                    <a:pt x="12" y="1328"/>
                  </a:lnTo>
                  <a:lnTo>
                    <a:pt x="16" y="1326"/>
                  </a:lnTo>
                  <a:lnTo>
                    <a:pt x="16" y="1324"/>
                  </a:lnTo>
                  <a:lnTo>
                    <a:pt x="14" y="1324"/>
                  </a:lnTo>
                  <a:lnTo>
                    <a:pt x="12" y="1326"/>
                  </a:lnTo>
                  <a:lnTo>
                    <a:pt x="8" y="1324"/>
                  </a:lnTo>
                  <a:lnTo>
                    <a:pt x="10" y="1310"/>
                  </a:lnTo>
                  <a:lnTo>
                    <a:pt x="10" y="1298"/>
                  </a:lnTo>
                  <a:lnTo>
                    <a:pt x="8" y="1276"/>
                  </a:lnTo>
                  <a:lnTo>
                    <a:pt x="4" y="1252"/>
                  </a:lnTo>
                  <a:lnTo>
                    <a:pt x="6" y="1238"/>
                  </a:lnTo>
                  <a:lnTo>
                    <a:pt x="8" y="1224"/>
                  </a:lnTo>
                  <a:lnTo>
                    <a:pt x="0" y="1216"/>
                  </a:lnTo>
                  <a:lnTo>
                    <a:pt x="6" y="1210"/>
                  </a:lnTo>
                  <a:lnTo>
                    <a:pt x="6" y="1172"/>
                  </a:lnTo>
                  <a:lnTo>
                    <a:pt x="8" y="1138"/>
                  </a:lnTo>
                  <a:lnTo>
                    <a:pt x="12" y="1106"/>
                  </a:lnTo>
                  <a:lnTo>
                    <a:pt x="16" y="1078"/>
                  </a:lnTo>
                  <a:lnTo>
                    <a:pt x="12" y="1076"/>
                  </a:lnTo>
                  <a:lnTo>
                    <a:pt x="12" y="1074"/>
                  </a:lnTo>
                  <a:lnTo>
                    <a:pt x="12" y="1070"/>
                  </a:lnTo>
                  <a:lnTo>
                    <a:pt x="14" y="1072"/>
                  </a:lnTo>
                  <a:lnTo>
                    <a:pt x="14" y="1074"/>
                  </a:lnTo>
                  <a:lnTo>
                    <a:pt x="18" y="1040"/>
                  </a:lnTo>
                  <a:lnTo>
                    <a:pt x="22" y="996"/>
                  </a:lnTo>
                  <a:lnTo>
                    <a:pt x="24" y="990"/>
                  </a:lnTo>
                  <a:lnTo>
                    <a:pt x="26" y="986"/>
                  </a:lnTo>
                  <a:lnTo>
                    <a:pt x="30" y="980"/>
                  </a:lnTo>
                  <a:lnTo>
                    <a:pt x="32" y="974"/>
                  </a:lnTo>
                  <a:lnTo>
                    <a:pt x="34" y="960"/>
                  </a:lnTo>
                  <a:lnTo>
                    <a:pt x="34" y="946"/>
                  </a:lnTo>
                  <a:lnTo>
                    <a:pt x="34" y="932"/>
                  </a:lnTo>
                  <a:lnTo>
                    <a:pt x="36" y="918"/>
                  </a:lnTo>
                  <a:lnTo>
                    <a:pt x="38" y="908"/>
                  </a:lnTo>
                  <a:lnTo>
                    <a:pt x="42" y="900"/>
                  </a:lnTo>
                  <a:lnTo>
                    <a:pt x="46" y="894"/>
                  </a:lnTo>
                  <a:lnTo>
                    <a:pt x="48" y="886"/>
                  </a:lnTo>
                  <a:lnTo>
                    <a:pt x="52" y="866"/>
                  </a:lnTo>
                  <a:lnTo>
                    <a:pt x="54" y="844"/>
                  </a:lnTo>
                  <a:lnTo>
                    <a:pt x="58" y="828"/>
                  </a:lnTo>
                  <a:lnTo>
                    <a:pt x="64" y="812"/>
                  </a:lnTo>
                  <a:lnTo>
                    <a:pt x="68" y="798"/>
                  </a:lnTo>
                  <a:lnTo>
                    <a:pt x="70" y="784"/>
                  </a:lnTo>
                  <a:lnTo>
                    <a:pt x="72" y="768"/>
                  </a:lnTo>
                  <a:lnTo>
                    <a:pt x="78" y="756"/>
                  </a:lnTo>
                  <a:lnTo>
                    <a:pt x="84" y="742"/>
                  </a:lnTo>
                  <a:lnTo>
                    <a:pt x="90" y="730"/>
                  </a:lnTo>
                  <a:lnTo>
                    <a:pt x="92" y="718"/>
                  </a:lnTo>
                  <a:lnTo>
                    <a:pt x="92" y="706"/>
                  </a:lnTo>
                  <a:lnTo>
                    <a:pt x="92" y="694"/>
                  </a:lnTo>
                  <a:lnTo>
                    <a:pt x="94" y="684"/>
                  </a:lnTo>
                  <a:lnTo>
                    <a:pt x="100" y="684"/>
                  </a:lnTo>
                  <a:lnTo>
                    <a:pt x="104" y="662"/>
                  </a:lnTo>
                  <a:lnTo>
                    <a:pt x="110" y="642"/>
                  </a:lnTo>
                  <a:lnTo>
                    <a:pt x="124" y="600"/>
                  </a:lnTo>
                  <a:lnTo>
                    <a:pt x="140" y="562"/>
                  </a:lnTo>
                  <a:lnTo>
                    <a:pt x="156" y="524"/>
                  </a:lnTo>
                  <a:lnTo>
                    <a:pt x="178" y="484"/>
                  </a:lnTo>
                  <a:lnTo>
                    <a:pt x="200" y="442"/>
                  </a:lnTo>
                  <a:lnTo>
                    <a:pt x="224" y="398"/>
                  </a:lnTo>
                  <a:lnTo>
                    <a:pt x="248" y="350"/>
                  </a:lnTo>
                  <a:close/>
                  <a:moveTo>
                    <a:pt x="524" y="2192"/>
                  </a:moveTo>
                  <a:lnTo>
                    <a:pt x="524" y="2192"/>
                  </a:lnTo>
                  <a:lnTo>
                    <a:pt x="524" y="2188"/>
                  </a:lnTo>
                  <a:lnTo>
                    <a:pt x="520" y="2188"/>
                  </a:lnTo>
                  <a:lnTo>
                    <a:pt x="516" y="2182"/>
                  </a:lnTo>
                  <a:lnTo>
                    <a:pt x="514" y="2180"/>
                  </a:lnTo>
                  <a:lnTo>
                    <a:pt x="510" y="2178"/>
                  </a:lnTo>
                  <a:lnTo>
                    <a:pt x="508" y="2176"/>
                  </a:lnTo>
                  <a:lnTo>
                    <a:pt x="502" y="2176"/>
                  </a:lnTo>
                  <a:lnTo>
                    <a:pt x="498" y="2180"/>
                  </a:lnTo>
                  <a:lnTo>
                    <a:pt x="500" y="2182"/>
                  </a:lnTo>
                  <a:lnTo>
                    <a:pt x="502" y="2182"/>
                  </a:lnTo>
                  <a:lnTo>
                    <a:pt x="506" y="2186"/>
                  </a:lnTo>
                  <a:lnTo>
                    <a:pt x="508" y="2184"/>
                  </a:lnTo>
                  <a:lnTo>
                    <a:pt x="510" y="2184"/>
                  </a:lnTo>
                  <a:lnTo>
                    <a:pt x="514" y="2188"/>
                  </a:lnTo>
                  <a:lnTo>
                    <a:pt x="518" y="2190"/>
                  </a:lnTo>
                  <a:lnTo>
                    <a:pt x="522" y="2192"/>
                  </a:lnTo>
                  <a:lnTo>
                    <a:pt x="524" y="2192"/>
                  </a:lnTo>
                  <a:close/>
                  <a:moveTo>
                    <a:pt x="578" y="2204"/>
                  </a:moveTo>
                  <a:lnTo>
                    <a:pt x="578" y="2204"/>
                  </a:lnTo>
                  <a:lnTo>
                    <a:pt x="576" y="2202"/>
                  </a:lnTo>
                  <a:lnTo>
                    <a:pt x="574" y="2198"/>
                  </a:lnTo>
                  <a:lnTo>
                    <a:pt x="572" y="2194"/>
                  </a:lnTo>
                  <a:lnTo>
                    <a:pt x="570" y="2192"/>
                  </a:lnTo>
                  <a:lnTo>
                    <a:pt x="570" y="2194"/>
                  </a:lnTo>
                  <a:lnTo>
                    <a:pt x="568" y="2194"/>
                  </a:lnTo>
                  <a:lnTo>
                    <a:pt x="566" y="2196"/>
                  </a:lnTo>
                  <a:lnTo>
                    <a:pt x="564" y="2196"/>
                  </a:lnTo>
                  <a:lnTo>
                    <a:pt x="570" y="2198"/>
                  </a:lnTo>
                  <a:lnTo>
                    <a:pt x="572" y="2202"/>
                  </a:lnTo>
                  <a:lnTo>
                    <a:pt x="576" y="2206"/>
                  </a:lnTo>
                  <a:lnTo>
                    <a:pt x="578" y="2206"/>
                  </a:lnTo>
                  <a:lnTo>
                    <a:pt x="578" y="2204"/>
                  </a:lnTo>
                  <a:close/>
                  <a:moveTo>
                    <a:pt x="524" y="2202"/>
                  </a:moveTo>
                  <a:lnTo>
                    <a:pt x="524" y="2202"/>
                  </a:lnTo>
                  <a:lnTo>
                    <a:pt x="526" y="2200"/>
                  </a:lnTo>
                  <a:lnTo>
                    <a:pt x="528" y="2200"/>
                  </a:lnTo>
                  <a:lnTo>
                    <a:pt x="530" y="2204"/>
                  </a:lnTo>
                  <a:lnTo>
                    <a:pt x="532" y="2208"/>
                  </a:lnTo>
                  <a:lnTo>
                    <a:pt x="534" y="2210"/>
                  </a:lnTo>
                  <a:lnTo>
                    <a:pt x="536" y="2210"/>
                  </a:lnTo>
                  <a:lnTo>
                    <a:pt x="534" y="2206"/>
                  </a:lnTo>
                  <a:lnTo>
                    <a:pt x="532" y="2202"/>
                  </a:lnTo>
                  <a:lnTo>
                    <a:pt x="536" y="2202"/>
                  </a:lnTo>
                  <a:lnTo>
                    <a:pt x="538" y="2202"/>
                  </a:lnTo>
                  <a:lnTo>
                    <a:pt x="538" y="2200"/>
                  </a:lnTo>
                  <a:lnTo>
                    <a:pt x="532" y="2196"/>
                  </a:lnTo>
                  <a:lnTo>
                    <a:pt x="526" y="2196"/>
                  </a:lnTo>
                  <a:lnTo>
                    <a:pt x="522" y="2198"/>
                  </a:lnTo>
                  <a:lnTo>
                    <a:pt x="522" y="2200"/>
                  </a:lnTo>
                  <a:lnTo>
                    <a:pt x="524" y="2202"/>
                  </a:lnTo>
                  <a:close/>
                  <a:moveTo>
                    <a:pt x="786" y="2352"/>
                  </a:moveTo>
                  <a:lnTo>
                    <a:pt x="786" y="2352"/>
                  </a:lnTo>
                  <a:lnTo>
                    <a:pt x="788" y="2354"/>
                  </a:lnTo>
                  <a:lnTo>
                    <a:pt x="792" y="2356"/>
                  </a:lnTo>
                  <a:lnTo>
                    <a:pt x="794" y="2354"/>
                  </a:lnTo>
                  <a:lnTo>
                    <a:pt x="790" y="2352"/>
                  </a:lnTo>
                  <a:lnTo>
                    <a:pt x="788" y="2352"/>
                  </a:lnTo>
                  <a:lnTo>
                    <a:pt x="790" y="2350"/>
                  </a:lnTo>
                  <a:lnTo>
                    <a:pt x="792" y="2346"/>
                  </a:lnTo>
                  <a:lnTo>
                    <a:pt x="790" y="2342"/>
                  </a:lnTo>
                  <a:lnTo>
                    <a:pt x="794" y="2344"/>
                  </a:lnTo>
                  <a:lnTo>
                    <a:pt x="798" y="2344"/>
                  </a:lnTo>
                  <a:lnTo>
                    <a:pt x="800" y="2342"/>
                  </a:lnTo>
                  <a:lnTo>
                    <a:pt x="802" y="2340"/>
                  </a:lnTo>
                  <a:lnTo>
                    <a:pt x="796" y="2338"/>
                  </a:lnTo>
                  <a:lnTo>
                    <a:pt x="794" y="2336"/>
                  </a:lnTo>
                  <a:lnTo>
                    <a:pt x="790" y="2336"/>
                  </a:lnTo>
                  <a:lnTo>
                    <a:pt x="788" y="2340"/>
                  </a:lnTo>
                  <a:lnTo>
                    <a:pt x="788" y="2344"/>
                  </a:lnTo>
                  <a:lnTo>
                    <a:pt x="788" y="2350"/>
                  </a:lnTo>
                  <a:lnTo>
                    <a:pt x="786" y="2352"/>
                  </a:lnTo>
                  <a:close/>
                </a:path>
              </a:pathLst>
            </a:custGeom>
            <a:solidFill>
              <a:srgbClr val="9FE600"/>
            </a:solidFill>
            <a:ln w="9525">
              <a:noFill/>
              <a:round/>
              <a:headEnd/>
              <a:tailEnd/>
            </a:ln>
          </p:spPr>
          <p:txBody>
            <a:bodyPr/>
            <a:lstStyle/>
            <a:p>
              <a:endParaRPr lang="es-ES_tradnl"/>
            </a:p>
          </p:txBody>
        </p:sp>
      </p:grpSp>
      <p:grpSp>
        <p:nvGrpSpPr>
          <p:cNvPr id="70" name="Group 105"/>
          <p:cNvGrpSpPr>
            <a:grpSpLocks/>
          </p:cNvGrpSpPr>
          <p:nvPr/>
        </p:nvGrpSpPr>
        <p:grpSpPr bwMode="auto">
          <a:xfrm rot="19939795">
            <a:off x="4978159" y="4317091"/>
            <a:ext cx="1183663" cy="196791"/>
            <a:chOff x="3168" y="336"/>
            <a:chExt cx="2410" cy="406"/>
          </a:xfrm>
        </p:grpSpPr>
        <p:sp>
          <p:nvSpPr>
            <p:cNvPr id="71" name="Freeform 106"/>
            <p:cNvSpPr>
              <a:spLocks/>
            </p:cNvSpPr>
            <p:nvPr/>
          </p:nvSpPr>
          <p:spPr bwMode="auto">
            <a:xfrm>
              <a:off x="3168" y="348"/>
              <a:ext cx="264" cy="324"/>
            </a:xfrm>
            <a:custGeom>
              <a:avLst/>
              <a:gdLst>
                <a:gd name="T0" fmla="*/ 258 w 264"/>
                <a:gd name="T1" fmla="*/ 8 h 324"/>
                <a:gd name="T2" fmla="*/ 258 w 264"/>
                <a:gd name="T3" fmla="*/ 12 h 324"/>
                <a:gd name="T4" fmla="*/ 252 w 264"/>
                <a:gd name="T5" fmla="*/ 20 h 324"/>
                <a:gd name="T6" fmla="*/ 248 w 264"/>
                <a:gd name="T7" fmla="*/ 26 h 324"/>
                <a:gd name="T8" fmla="*/ 242 w 264"/>
                <a:gd name="T9" fmla="*/ 42 h 324"/>
                <a:gd name="T10" fmla="*/ 230 w 264"/>
                <a:gd name="T11" fmla="*/ 54 h 324"/>
                <a:gd name="T12" fmla="*/ 214 w 264"/>
                <a:gd name="T13" fmla="*/ 70 h 324"/>
                <a:gd name="T14" fmla="*/ 210 w 264"/>
                <a:gd name="T15" fmla="*/ 86 h 324"/>
                <a:gd name="T16" fmla="*/ 198 w 264"/>
                <a:gd name="T17" fmla="*/ 106 h 324"/>
                <a:gd name="T18" fmla="*/ 190 w 264"/>
                <a:gd name="T19" fmla="*/ 118 h 324"/>
                <a:gd name="T20" fmla="*/ 182 w 264"/>
                <a:gd name="T21" fmla="*/ 124 h 324"/>
                <a:gd name="T22" fmla="*/ 184 w 264"/>
                <a:gd name="T23" fmla="*/ 136 h 324"/>
                <a:gd name="T24" fmla="*/ 174 w 264"/>
                <a:gd name="T25" fmla="*/ 140 h 324"/>
                <a:gd name="T26" fmla="*/ 164 w 264"/>
                <a:gd name="T27" fmla="*/ 148 h 324"/>
                <a:gd name="T28" fmla="*/ 166 w 264"/>
                <a:gd name="T29" fmla="*/ 160 h 324"/>
                <a:gd name="T30" fmla="*/ 156 w 264"/>
                <a:gd name="T31" fmla="*/ 162 h 324"/>
                <a:gd name="T32" fmla="*/ 152 w 264"/>
                <a:gd name="T33" fmla="*/ 174 h 324"/>
                <a:gd name="T34" fmla="*/ 148 w 264"/>
                <a:gd name="T35" fmla="*/ 178 h 324"/>
                <a:gd name="T36" fmla="*/ 138 w 264"/>
                <a:gd name="T37" fmla="*/ 198 h 324"/>
                <a:gd name="T38" fmla="*/ 126 w 264"/>
                <a:gd name="T39" fmla="*/ 208 h 324"/>
                <a:gd name="T40" fmla="*/ 118 w 264"/>
                <a:gd name="T41" fmla="*/ 228 h 324"/>
                <a:gd name="T42" fmla="*/ 110 w 264"/>
                <a:gd name="T43" fmla="*/ 244 h 324"/>
                <a:gd name="T44" fmla="*/ 102 w 264"/>
                <a:gd name="T45" fmla="*/ 248 h 324"/>
                <a:gd name="T46" fmla="*/ 102 w 264"/>
                <a:gd name="T47" fmla="*/ 254 h 324"/>
                <a:gd name="T48" fmla="*/ 88 w 264"/>
                <a:gd name="T49" fmla="*/ 276 h 324"/>
                <a:gd name="T50" fmla="*/ 78 w 264"/>
                <a:gd name="T51" fmla="*/ 302 h 324"/>
                <a:gd name="T52" fmla="*/ 64 w 264"/>
                <a:gd name="T53" fmla="*/ 324 h 324"/>
                <a:gd name="T54" fmla="*/ 36 w 264"/>
                <a:gd name="T55" fmla="*/ 290 h 324"/>
                <a:gd name="T56" fmla="*/ 10 w 264"/>
                <a:gd name="T57" fmla="*/ 110 h 324"/>
                <a:gd name="T58" fmla="*/ 6 w 264"/>
                <a:gd name="T59" fmla="*/ 42 h 324"/>
                <a:gd name="T60" fmla="*/ 22 w 264"/>
                <a:gd name="T61" fmla="*/ 56 h 324"/>
                <a:gd name="T62" fmla="*/ 34 w 264"/>
                <a:gd name="T63" fmla="*/ 66 h 324"/>
                <a:gd name="T64" fmla="*/ 34 w 264"/>
                <a:gd name="T65" fmla="*/ 106 h 324"/>
                <a:gd name="T66" fmla="*/ 38 w 264"/>
                <a:gd name="T67" fmla="*/ 128 h 324"/>
                <a:gd name="T68" fmla="*/ 42 w 264"/>
                <a:gd name="T69" fmla="*/ 140 h 324"/>
                <a:gd name="T70" fmla="*/ 50 w 264"/>
                <a:gd name="T71" fmla="*/ 204 h 324"/>
                <a:gd name="T72" fmla="*/ 52 w 264"/>
                <a:gd name="T73" fmla="*/ 208 h 324"/>
                <a:gd name="T74" fmla="*/ 52 w 264"/>
                <a:gd name="T75" fmla="*/ 222 h 324"/>
                <a:gd name="T76" fmla="*/ 50 w 264"/>
                <a:gd name="T77" fmla="*/ 234 h 324"/>
                <a:gd name="T78" fmla="*/ 52 w 264"/>
                <a:gd name="T79" fmla="*/ 240 h 324"/>
                <a:gd name="T80" fmla="*/ 56 w 264"/>
                <a:gd name="T81" fmla="*/ 262 h 324"/>
                <a:gd name="T82" fmla="*/ 72 w 264"/>
                <a:gd name="T83" fmla="*/ 244 h 324"/>
                <a:gd name="T84" fmla="*/ 92 w 264"/>
                <a:gd name="T85" fmla="*/ 216 h 324"/>
                <a:gd name="T86" fmla="*/ 96 w 264"/>
                <a:gd name="T87" fmla="*/ 204 h 324"/>
                <a:gd name="T88" fmla="*/ 118 w 264"/>
                <a:gd name="T89" fmla="*/ 178 h 324"/>
                <a:gd name="T90" fmla="*/ 128 w 264"/>
                <a:gd name="T91" fmla="*/ 164 h 324"/>
                <a:gd name="T92" fmla="*/ 138 w 264"/>
                <a:gd name="T93" fmla="*/ 152 h 324"/>
                <a:gd name="T94" fmla="*/ 156 w 264"/>
                <a:gd name="T95" fmla="*/ 124 h 324"/>
                <a:gd name="T96" fmla="*/ 172 w 264"/>
                <a:gd name="T97" fmla="*/ 108 h 324"/>
                <a:gd name="T98" fmla="*/ 180 w 264"/>
                <a:gd name="T99" fmla="*/ 98 h 324"/>
                <a:gd name="T100" fmla="*/ 180 w 264"/>
                <a:gd name="T101" fmla="*/ 90 h 324"/>
                <a:gd name="T102" fmla="*/ 188 w 264"/>
                <a:gd name="T103" fmla="*/ 78 h 324"/>
                <a:gd name="T104" fmla="*/ 196 w 264"/>
                <a:gd name="T105" fmla="*/ 68 h 324"/>
                <a:gd name="T106" fmla="*/ 210 w 264"/>
                <a:gd name="T107" fmla="*/ 56 h 324"/>
                <a:gd name="T108" fmla="*/ 210 w 264"/>
                <a:gd name="T109" fmla="*/ 48 h 324"/>
                <a:gd name="T110" fmla="*/ 222 w 264"/>
                <a:gd name="T111" fmla="*/ 40 h 324"/>
                <a:gd name="T112" fmla="*/ 228 w 264"/>
                <a:gd name="T113" fmla="*/ 30 h 324"/>
                <a:gd name="T114" fmla="*/ 232 w 264"/>
                <a:gd name="T115" fmla="*/ 26 h 324"/>
                <a:gd name="T116" fmla="*/ 238 w 264"/>
                <a:gd name="T117" fmla="*/ 26 h 324"/>
                <a:gd name="T118" fmla="*/ 236 w 264"/>
                <a:gd name="T119" fmla="*/ 20 h 324"/>
                <a:gd name="T120" fmla="*/ 258 w 264"/>
                <a:gd name="T121" fmla="*/ 0 h 3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4"/>
                <a:gd name="T184" fmla="*/ 0 h 324"/>
                <a:gd name="T185" fmla="*/ 264 w 264"/>
                <a:gd name="T186" fmla="*/ 324 h 3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4" h="324">
                  <a:moveTo>
                    <a:pt x="264" y="2"/>
                  </a:moveTo>
                  <a:lnTo>
                    <a:pt x="264" y="2"/>
                  </a:lnTo>
                  <a:lnTo>
                    <a:pt x="258" y="6"/>
                  </a:lnTo>
                  <a:lnTo>
                    <a:pt x="258" y="8"/>
                  </a:lnTo>
                  <a:lnTo>
                    <a:pt x="260" y="10"/>
                  </a:lnTo>
                  <a:lnTo>
                    <a:pt x="260" y="12"/>
                  </a:lnTo>
                  <a:lnTo>
                    <a:pt x="258" y="12"/>
                  </a:lnTo>
                  <a:lnTo>
                    <a:pt x="252" y="12"/>
                  </a:lnTo>
                  <a:lnTo>
                    <a:pt x="252" y="16"/>
                  </a:lnTo>
                  <a:lnTo>
                    <a:pt x="252" y="20"/>
                  </a:lnTo>
                  <a:lnTo>
                    <a:pt x="248" y="20"/>
                  </a:lnTo>
                  <a:lnTo>
                    <a:pt x="248" y="26"/>
                  </a:lnTo>
                  <a:lnTo>
                    <a:pt x="246" y="30"/>
                  </a:lnTo>
                  <a:lnTo>
                    <a:pt x="244" y="40"/>
                  </a:lnTo>
                  <a:lnTo>
                    <a:pt x="242" y="42"/>
                  </a:lnTo>
                  <a:lnTo>
                    <a:pt x="240" y="44"/>
                  </a:lnTo>
                  <a:lnTo>
                    <a:pt x="234" y="48"/>
                  </a:lnTo>
                  <a:lnTo>
                    <a:pt x="230" y="54"/>
                  </a:lnTo>
                  <a:lnTo>
                    <a:pt x="228" y="62"/>
                  </a:lnTo>
                  <a:lnTo>
                    <a:pt x="224" y="68"/>
                  </a:lnTo>
                  <a:lnTo>
                    <a:pt x="220" y="70"/>
                  </a:lnTo>
                  <a:lnTo>
                    <a:pt x="214" y="70"/>
                  </a:lnTo>
                  <a:lnTo>
                    <a:pt x="214" y="80"/>
                  </a:lnTo>
                  <a:lnTo>
                    <a:pt x="210" y="86"/>
                  </a:lnTo>
                  <a:lnTo>
                    <a:pt x="206" y="90"/>
                  </a:lnTo>
                  <a:lnTo>
                    <a:pt x="202" y="94"/>
                  </a:lnTo>
                  <a:lnTo>
                    <a:pt x="198" y="106"/>
                  </a:lnTo>
                  <a:lnTo>
                    <a:pt x="196" y="116"/>
                  </a:lnTo>
                  <a:lnTo>
                    <a:pt x="192" y="118"/>
                  </a:lnTo>
                  <a:lnTo>
                    <a:pt x="190" y="118"/>
                  </a:lnTo>
                  <a:lnTo>
                    <a:pt x="186" y="120"/>
                  </a:lnTo>
                  <a:lnTo>
                    <a:pt x="184" y="120"/>
                  </a:lnTo>
                  <a:lnTo>
                    <a:pt x="182" y="124"/>
                  </a:lnTo>
                  <a:lnTo>
                    <a:pt x="184" y="128"/>
                  </a:lnTo>
                  <a:lnTo>
                    <a:pt x="184" y="132"/>
                  </a:lnTo>
                  <a:lnTo>
                    <a:pt x="184" y="136"/>
                  </a:lnTo>
                  <a:lnTo>
                    <a:pt x="180" y="136"/>
                  </a:lnTo>
                  <a:lnTo>
                    <a:pt x="176" y="136"/>
                  </a:lnTo>
                  <a:lnTo>
                    <a:pt x="174" y="140"/>
                  </a:lnTo>
                  <a:lnTo>
                    <a:pt x="174" y="144"/>
                  </a:lnTo>
                  <a:lnTo>
                    <a:pt x="172" y="148"/>
                  </a:lnTo>
                  <a:lnTo>
                    <a:pt x="168" y="148"/>
                  </a:lnTo>
                  <a:lnTo>
                    <a:pt x="164" y="148"/>
                  </a:lnTo>
                  <a:lnTo>
                    <a:pt x="164" y="150"/>
                  </a:lnTo>
                  <a:lnTo>
                    <a:pt x="164" y="156"/>
                  </a:lnTo>
                  <a:lnTo>
                    <a:pt x="166" y="160"/>
                  </a:lnTo>
                  <a:lnTo>
                    <a:pt x="164" y="162"/>
                  </a:lnTo>
                  <a:lnTo>
                    <a:pt x="160" y="162"/>
                  </a:lnTo>
                  <a:lnTo>
                    <a:pt x="156" y="162"/>
                  </a:lnTo>
                  <a:lnTo>
                    <a:pt x="154" y="168"/>
                  </a:lnTo>
                  <a:lnTo>
                    <a:pt x="152" y="174"/>
                  </a:lnTo>
                  <a:lnTo>
                    <a:pt x="150" y="176"/>
                  </a:lnTo>
                  <a:lnTo>
                    <a:pt x="148" y="178"/>
                  </a:lnTo>
                  <a:lnTo>
                    <a:pt x="148" y="182"/>
                  </a:lnTo>
                  <a:lnTo>
                    <a:pt x="144" y="188"/>
                  </a:lnTo>
                  <a:lnTo>
                    <a:pt x="138" y="198"/>
                  </a:lnTo>
                  <a:lnTo>
                    <a:pt x="134" y="206"/>
                  </a:lnTo>
                  <a:lnTo>
                    <a:pt x="130" y="208"/>
                  </a:lnTo>
                  <a:lnTo>
                    <a:pt x="126" y="208"/>
                  </a:lnTo>
                  <a:lnTo>
                    <a:pt x="126" y="214"/>
                  </a:lnTo>
                  <a:lnTo>
                    <a:pt x="124" y="220"/>
                  </a:lnTo>
                  <a:lnTo>
                    <a:pt x="118" y="228"/>
                  </a:lnTo>
                  <a:lnTo>
                    <a:pt x="114" y="234"/>
                  </a:lnTo>
                  <a:lnTo>
                    <a:pt x="112" y="240"/>
                  </a:lnTo>
                  <a:lnTo>
                    <a:pt x="110" y="244"/>
                  </a:lnTo>
                  <a:lnTo>
                    <a:pt x="110" y="246"/>
                  </a:lnTo>
                  <a:lnTo>
                    <a:pt x="108" y="246"/>
                  </a:lnTo>
                  <a:lnTo>
                    <a:pt x="106" y="246"/>
                  </a:lnTo>
                  <a:lnTo>
                    <a:pt x="102" y="248"/>
                  </a:lnTo>
                  <a:lnTo>
                    <a:pt x="102" y="250"/>
                  </a:lnTo>
                  <a:lnTo>
                    <a:pt x="102" y="254"/>
                  </a:lnTo>
                  <a:lnTo>
                    <a:pt x="96" y="262"/>
                  </a:lnTo>
                  <a:lnTo>
                    <a:pt x="90" y="272"/>
                  </a:lnTo>
                  <a:lnTo>
                    <a:pt x="88" y="276"/>
                  </a:lnTo>
                  <a:lnTo>
                    <a:pt x="84" y="278"/>
                  </a:lnTo>
                  <a:lnTo>
                    <a:pt x="82" y="290"/>
                  </a:lnTo>
                  <a:lnTo>
                    <a:pt x="78" y="302"/>
                  </a:lnTo>
                  <a:lnTo>
                    <a:pt x="74" y="312"/>
                  </a:lnTo>
                  <a:lnTo>
                    <a:pt x="72" y="324"/>
                  </a:lnTo>
                  <a:lnTo>
                    <a:pt x="64" y="324"/>
                  </a:lnTo>
                  <a:lnTo>
                    <a:pt x="58" y="324"/>
                  </a:lnTo>
                  <a:lnTo>
                    <a:pt x="46" y="320"/>
                  </a:lnTo>
                  <a:lnTo>
                    <a:pt x="36" y="290"/>
                  </a:lnTo>
                  <a:lnTo>
                    <a:pt x="28" y="256"/>
                  </a:lnTo>
                  <a:lnTo>
                    <a:pt x="22" y="220"/>
                  </a:lnTo>
                  <a:lnTo>
                    <a:pt x="18" y="184"/>
                  </a:lnTo>
                  <a:lnTo>
                    <a:pt x="10" y="110"/>
                  </a:lnTo>
                  <a:lnTo>
                    <a:pt x="6" y="74"/>
                  </a:lnTo>
                  <a:lnTo>
                    <a:pt x="0" y="40"/>
                  </a:lnTo>
                  <a:lnTo>
                    <a:pt x="6" y="42"/>
                  </a:lnTo>
                  <a:lnTo>
                    <a:pt x="10" y="44"/>
                  </a:lnTo>
                  <a:lnTo>
                    <a:pt x="18" y="52"/>
                  </a:lnTo>
                  <a:lnTo>
                    <a:pt x="22" y="56"/>
                  </a:lnTo>
                  <a:lnTo>
                    <a:pt x="24" y="62"/>
                  </a:lnTo>
                  <a:lnTo>
                    <a:pt x="28" y="66"/>
                  </a:lnTo>
                  <a:lnTo>
                    <a:pt x="34" y="66"/>
                  </a:lnTo>
                  <a:lnTo>
                    <a:pt x="32" y="76"/>
                  </a:lnTo>
                  <a:lnTo>
                    <a:pt x="30" y="84"/>
                  </a:lnTo>
                  <a:lnTo>
                    <a:pt x="32" y="94"/>
                  </a:lnTo>
                  <a:lnTo>
                    <a:pt x="34" y="106"/>
                  </a:lnTo>
                  <a:lnTo>
                    <a:pt x="38" y="124"/>
                  </a:lnTo>
                  <a:lnTo>
                    <a:pt x="38" y="128"/>
                  </a:lnTo>
                  <a:lnTo>
                    <a:pt x="38" y="132"/>
                  </a:lnTo>
                  <a:lnTo>
                    <a:pt x="40" y="134"/>
                  </a:lnTo>
                  <a:lnTo>
                    <a:pt x="42" y="140"/>
                  </a:lnTo>
                  <a:lnTo>
                    <a:pt x="42" y="154"/>
                  </a:lnTo>
                  <a:lnTo>
                    <a:pt x="46" y="182"/>
                  </a:lnTo>
                  <a:lnTo>
                    <a:pt x="50" y="204"/>
                  </a:lnTo>
                  <a:lnTo>
                    <a:pt x="52" y="206"/>
                  </a:lnTo>
                  <a:lnTo>
                    <a:pt x="54" y="208"/>
                  </a:lnTo>
                  <a:lnTo>
                    <a:pt x="52" y="208"/>
                  </a:lnTo>
                  <a:lnTo>
                    <a:pt x="52" y="212"/>
                  </a:lnTo>
                  <a:lnTo>
                    <a:pt x="52" y="216"/>
                  </a:lnTo>
                  <a:lnTo>
                    <a:pt x="52" y="222"/>
                  </a:lnTo>
                  <a:lnTo>
                    <a:pt x="52" y="232"/>
                  </a:lnTo>
                  <a:lnTo>
                    <a:pt x="50" y="232"/>
                  </a:lnTo>
                  <a:lnTo>
                    <a:pt x="50" y="234"/>
                  </a:lnTo>
                  <a:lnTo>
                    <a:pt x="50" y="236"/>
                  </a:lnTo>
                  <a:lnTo>
                    <a:pt x="52" y="240"/>
                  </a:lnTo>
                  <a:lnTo>
                    <a:pt x="56" y="250"/>
                  </a:lnTo>
                  <a:lnTo>
                    <a:pt x="58" y="256"/>
                  </a:lnTo>
                  <a:lnTo>
                    <a:pt x="56" y="262"/>
                  </a:lnTo>
                  <a:lnTo>
                    <a:pt x="62" y="260"/>
                  </a:lnTo>
                  <a:lnTo>
                    <a:pt x="66" y="254"/>
                  </a:lnTo>
                  <a:lnTo>
                    <a:pt x="72" y="244"/>
                  </a:lnTo>
                  <a:lnTo>
                    <a:pt x="80" y="236"/>
                  </a:lnTo>
                  <a:lnTo>
                    <a:pt x="92" y="216"/>
                  </a:lnTo>
                  <a:lnTo>
                    <a:pt x="94" y="210"/>
                  </a:lnTo>
                  <a:lnTo>
                    <a:pt x="96" y="204"/>
                  </a:lnTo>
                  <a:lnTo>
                    <a:pt x="102" y="198"/>
                  </a:lnTo>
                  <a:lnTo>
                    <a:pt x="110" y="190"/>
                  </a:lnTo>
                  <a:lnTo>
                    <a:pt x="118" y="178"/>
                  </a:lnTo>
                  <a:lnTo>
                    <a:pt x="126" y="170"/>
                  </a:lnTo>
                  <a:lnTo>
                    <a:pt x="128" y="164"/>
                  </a:lnTo>
                  <a:lnTo>
                    <a:pt x="130" y="158"/>
                  </a:lnTo>
                  <a:lnTo>
                    <a:pt x="134" y="154"/>
                  </a:lnTo>
                  <a:lnTo>
                    <a:pt x="138" y="152"/>
                  </a:lnTo>
                  <a:lnTo>
                    <a:pt x="148" y="132"/>
                  </a:lnTo>
                  <a:lnTo>
                    <a:pt x="156" y="124"/>
                  </a:lnTo>
                  <a:lnTo>
                    <a:pt x="160" y="114"/>
                  </a:lnTo>
                  <a:lnTo>
                    <a:pt x="164" y="110"/>
                  </a:lnTo>
                  <a:lnTo>
                    <a:pt x="172" y="108"/>
                  </a:lnTo>
                  <a:lnTo>
                    <a:pt x="172" y="104"/>
                  </a:lnTo>
                  <a:lnTo>
                    <a:pt x="174" y="102"/>
                  </a:lnTo>
                  <a:lnTo>
                    <a:pt x="180" y="98"/>
                  </a:lnTo>
                  <a:lnTo>
                    <a:pt x="180" y="94"/>
                  </a:lnTo>
                  <a:lnTo>
                    <a:pt x="180" y="90"/>
                  </a:lnTo>
                  <a:lnTo>
                    <a:pt x="188" y="86"/>
                  </a:lnTo>
                  <a:lnTo>
                    <a:pt x="188" y="82"/>
                  </a:lnTo>
                  <a:lnTo>
                    <a:pt x="188" y="78"/>
                  </a:lnTo>
                  <a:lnTo>
                    <a:pt x="196" y="74"/>
                  </a:lnTo>
                  <a:lnTo>
                    <a:pt x="196" y="68"/>
                  </a:lnTo>
                  <a:lnTo>
                    <a:pt x="198" y="62"/>
                  </a:lnTo>
                  <a:lnTo>
                    <a:pt x="204" y="58"/>
                  </a:lnTo>
                  <a:lnTo>
                    <a:pt x="210" y="56"/>
                  </a:lnTo>
                  <a:lnTo>
                    <a:pt x="210" y="52"/>
                  </a:lnTo>
                  <a:lnTo>
                    <a:pt x="210" y="48"/>
                  </a:lnTo>
                  <a:lnTo>
                    <a:pt x="214" y="48"/>
                  </a:lnTo>
                  <a:lnTo>
                    <a:pt x="218" y="48"/>
                  </a:lnTo>
                  <a:lnTo>
                    <a:pt x="222" y="40"/>
                  </a:lnTo>
                  <a:lnTo>
                    <a:pt x="226" y="36"/>
                  </a:lnTo>
                  <a:lnTo>
                    <a:pt x="228" y="30"/>
                  </a:lnTo>
                  <a:lnTo>
                    <a:pt x="230" y="24"/>
                  </a:lnTo>
                  <a:lnTo>
                    <a:pt x="232" y="26"/>
                  </a:lnTo>
                  <a:lnTo>
                    <a:pt x="234" y="28"/>
                  </a:lnTo>
                  <a:lnTo>
                    <a:pt x="236" y="28"/>
                  </a:lnTo>
                  <a:lnTo>
                    <a:pt x="238" y="26"/>
                  </a:lnTo>
                  <a:lnTo>
                    <a:pt x="238" y="24"/>
                  </a:lnTo>
                  <a:lnTo>
                    <a:pt x="234" y="22"/>
                  </a:lnTo>
                  <a:lnTo>
                    <a:pt x="236" y="20"/>
                  </a:lnTo>
                  <a:lnTo>
                    <a:pt x="244" y="12"/>
                  </a:lnTo>
                  <a:lnTo>
                    <a:pt x="252" y="4"/>
                  </a:lnTo>
                  <a:lnTo>
                    <a:pt x="258" y="0"/>
                  </a:lnTo>
                  <a:lnTo>
                    <a:pt x="264" y="2"/>
                  </a:lnTo>
                  <a:close/>
                </a:path>
              </a:pathLst>
            </a:custGeom>
            <a:solidFill>
              <a:schemeClr val="tx1"/>
            </a:solidFill>
            <a:ln w="9525">
              <a:noFill/>
              <a:round/>
              <a:headEnd/>
              <a:tailEnd/>
            </a:ln>
          </p:spPr>
          <p:txBody>
            <a:bodyPr/>
            <a:lstStyle/>
            <a:p>
              <a:endParaRPr lang="es-ES_tradnl"/>
            </a:p>
          </p:txBody>
        </p:sp>
        <p:sp>
          <p:nvSpPr>
            <p:cNvPr id="72" name="Freeform 107"/>
            <p:cNvSpPr>
              <a:spLocks noEditPoints="1"/>
            </p:cNvSpPr>
            <p:nvPr/>
          </p:nvSpPr>
          <p:spPr bwMode="auto">
            <a:xfrm>
              <a:off x="3336" y="364"/>
              <a:ext cx="288" cy="302"/>
            </a:xfrm>
            <a:custGeom>
              <a:avLst/>
              <a:gdLst>
                <a:gd name="T0" fmla="*/ 282 w 288"/>
                <a:gd name="T1" fmla="*/ 38 h 302"/>
                <a:gd name="T2" fmla="*/ 272 w 288"/>
                <a:gd name="T3" fmla="*/ 54 h 302"/>
                <a:gd name="T4" fmla="*/ 260 w 288"/>
                <a:gd name="T5" fmla="*/ 70 h 302"/>
                <a:gd name="T6" fmla="*/ 250 w 288"/>
                <a:gd name="T7" fmla="*/ 90 h 302"/>
                <a:gd name="T8" fmla="*/ 242 w 288"/>
                <a:gd name="T9" fmla="*/ 98 h 302"/>
                <a:gd name="T10" fmla="*/ 232 w 288"/>
                <a:gd name="T11" fmla="*/ 108 h 302"/>
                <a:gd name="T12" fmla="*/ 204 w 288"/>
                <a:gd name="T13" fmla="*/ 132 h 302"/>
                <a:gd name="T14" fmla="*/ 196 w 288"/>
                <a:gd name="T15" fmla="*/ 144 h 302"/>
                <a:gd name="T16" fmla="*/ 176 w 288"/>
                <a:gd name="T17" fmla="*/ 178 h 302"/>
                <a:gd name="T18" fmla="*/ 174 w 288"/>
                <a:gd name="T19" fmla="*/ 194 h 302"/>
                <a:gd name="T20" fmla="*/ 162 w 288"/>
                <a:gd name="T21" fmla="*/ 212 h 302"/>
                <a:gd name="T22" fmla="*/ 158 w 288"/>
                <a:gd name="T23" fmla="*/ 232 h 302"/>
                <a:gd name="T24" fmla="*/ 148 w 288"/>
                <a:gd name="T25" fmla="*/ 268 h 302"/>
                <a:gd name="T26" fmla="*/ 124 w 288"/>
                <a:gd name="T27" fmla="*/ 280 h 302"/>
                <a:gd name="T28" fmla="*/ 88 w 288"/>
                <a:gd name="T29" fmla="*/ 288 h 302"/>
                <a:gd name="T30" fmla="*/ 24 w 288"/>
                <a:gd name="T31" fmla="*/ 300 h 302"/>
                <a:gd name="T32" fmla="*/ 8 w 288"/>
                <a:gd name="T33" fmla="*/ 292 h 302"/>
                <a:gd name="T34" fmla="*/ 0 w 288"/>
                <a:gd name="T35" fmla="*/ 236 h 302"/>
                <a:gd name="T36" fmla="*/ 6 w 288"/>
                <a:gd name="T37" fmla="*/ 222 h 302"/>
                <a:gd name="T38" fmla="*/ 18 w 288"/>
                <a:gd name="T39" fmla="*/ 202 h 302"/>
                <a:gd name="T40" fmla="*/ 30 w 288"/>
                <a:gd name="T41" fmla="*/ 182 h 302"/>
                <a:gd name="T42" fmla="*/ 46 w 288"/>
                <a:gd name="T43" fmla="*/ 162 h 302"/>
                <a:gd name="T44" fmla="*/ 70 w 288"/>
                <a:gd name="T45" fmla="*/ 136 h 302"/>
                <a:gd name="T46" fmla="*/ 108 w 288"/>
                <a:gd name="T47" fmla="*/ 132 h 302"/>
                <a:gd name="T48" fmla="*/ 122 w 288"/>
                <a:gd name="T49" fmla="*/ 162 h 302"/>
                <a:gd name="T50" fmla="*/ 108 w 288"/>
                <a:gd name="T51" fmla="*/ 184 h 302"/>
                <a:gd name="T52" fmla="*/ 100 w 288"/>
                <a:gd name="T53" fmla="*/ 196 h 302"/>
                <a:gd name="T54" fmla="*/ 84 w 288"/>
                <a:gd name="T55" fmla="*/ 208 h 302"/>
                <a:gd name="T56" fmla="*/ 76 w 288"/>
                <a:gd name="T57" fmla="*/ 216 h 302"/>
                <a:gd name="T58" fmla="*/ 62 w 288"/>
                <a:gd name="T59" fmla="*/ 228 h 302"/>
                <a:gd name="T60" fmla="*/ 20 w 288"/>
                <a:gd name="T61" fmla="*/ 250 h 302"/>
                <a:gd name="T62" fmla="*/ 20 w 288"/>
                <a:gd name="T63" fmla="*/ 276 h 302"/>
                <a:gd name="T64" fmla="*/ 74 w 288"/>
                <a:gd name="T65" fmla="*/ 278 h 302"/>
                <a:gd name="T66" fmla="*/ 116 w 288"/>
                <a:gd name="T67" fmla="*/ 266 h 302"/>
                <a:gd name="T68" fmla="*/ 130 w 288"/>
                <a:gd name="T69" fmla="*/ 230 h 302"/>
                <a:gd name="T70" fmla="*/ 142 w 288"/>
                <a:gd name="T71" fmla="*/ 206 h 302"/>
                <a:gd name="T72" fmla="*/ 146 w 288"/>
                <a:gd name="T73" fmla="*/ 186 h 302"/>
                <a:gd name="T74" fmla="*/ 156 w 288"/>
                <a:gd name="T75" fmla="*/ 166 h 302"/>
                <a:gd name="T76" fmla="*/ 172 w 288"/>
                <a:gd name="T77" fmla="*/ 136 h 302"/>
                <a:gd name="T78" fmla="*/ 184 w 288"/>
                <a:gd name="T79" fmla="*/ 112 h 302"/>
                <a:gd name="T80" fmla="*/ 206 w 288"/>
                <a:gd name="T81" fmla="*/ 80 h 302"/>
                <a:gd name="T82" fmla="*/ 216 w 288"/>
                <a:gd name="T83" fmla="*/ 54 h 302"/>
                <a:gd name="T84" fmla="*/ 238 w 288"/>
                <a:gd name="T85" fmla="*/ 40 h 302"/>
                <a:gd name="T86" fmla="*/ 244 w 288"/>
                <a:gd name="T87" fmla="*/ 18 h 302"/>
                <a:gd name="T88" fmla="*/ 254 w 288"/>
                <a:gd name="T89" fmla="*/ 8 h 302"/>
                <a:gd name="T90" fmla="*/ 266 w 288"/>
                <a:gd name="T91" fmla="*/ 0 h 302"/>
                <a:gd name="T92" fmla="*/ 288 w 288"/>
                <a:gd name="T93" fmla="*/ 8 h 302"/>
                <a:gd name="T94" fmla="*/ 248 w 288"/>
                <a:gd name="T95" fmla="*/ 60 h 302"/>
                <a:gd name="T96" fmla="*/ 262 w 288"/>
                <a:gd name="T97" fmla="*/ 46 h 302"/>
                <a:gd name="T98" fmla="*/ 262 w 288"/>
                <a:gd name="T99" fmla="*/ 28 h 302"/>
                <a:gd name="T100" fmla="*/ 80 w 288"/>
                <a:gd name="T101" fmla="*/ 158 h 302"/>
                <a:gd name="T102" fmla="*/ 70 w 288"/>
                <a:gd name="T103" fmla="*/ 166 h 302"/>
                <a:gd name="T104" fmla="*/ 38 w 288"/>
                <a:gd name="T105" fmla="*/ 200 h 302"/>
                <a:gd name="T106" fmla="*/ 34 w 288"/>
                <a:gd name="T107" fmla="*/ 214 h 302"/>
                <a:gd name="T108" fmla="*/ 38 w 288"/>
                <a:gd name="T109" fmla="*/ 216 h 302"/>
                <a:gd name="T110" fmla="*/ 58 w 288"/>
                <a:gd name="T111" fmla="*/ 204 h 302"/>
                <a:gd name="T112" fmla="*/ 80 w 288"/>
                <a:gd name="T113" fmla="*/ 186 h 302"/>
                <a:gd name="T114" fmla="*/ 96 w 288"/>
                <a:gd name="T115" fmla="*/ 168 h 302"/>
                <a:gd name="T116" fmla="*/ 94 w 288"/>
                <a:gd name="T117" fmla="*/ 148 h 3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8"/>
                <a:gd name="T178" fmla="*/ 0 h 302"/>
                <a:gd name="T179" fmla="*/ 288 w 288"/>
                <a:gd name="T180" fmla="*/ 302 h 3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8" h="302">
                  <a:moveTo>
                    <a:pt x="288" y="8"/>
                  </a:moveTo>
                  <a:lnTo>
                    <a:pt x="288" y="8"/>
                  </a:lnTo>
                  <a:lnTo>
                    <a:pt x="288" y="18"/>
                  </a:lnTo>
                  <a:lnTo>
                    <a:pt x="284" y="28"/>
                  </a:lnTo>
                  <a:lnTo>
                    <a:pt x="282" y="38"/>
                  </a:lnTo>
                  <a:lnTo>
                    <a:pt x="280" y="46"/>
                  </a:lnTo>
                  <a:lnTo>
                    <a:pt x="276" y="48"/>
                  </a:lnTo>
                  <a:lnTo>
                    <a:pt x="272" y="50"/>
                  </a:lnTo>
                  <a:lnTo>
                    <a:pt x="272" y="54"/>
                  </a:lnTo>
                  <a:lnTo>
                    <a:pt x="272" y="58"/>
                  </a:lnTo>
                  <a:lnTo>
                    <a:pt x="266" y="62"/>
                  </a:lnTo>
                  <a:lnTo>
                    <a:pt x="262" y="66"/>
                  </a:lnTo>
                  <a:lnTo>
                    <a:pt x="260" y="70"/>
                  </a:lnTo>
                  <a:lnTo>
                    <a:pt x="258" y="74"/>
                  </a:lnTo>
                  <a:lnTo>
                    <a:pt x="256" y="76"/>
                  </a:lnTo>
                  <a:lnTo>
                    <a:pt x="254" y="80"/>
                  </a:lnTo>
                  <a:lnTo>
                    <a:pt x="250" y="90"/>
                  </a:lnTo>
                  <a:lnTo>
                    <a:pt x="246" y="90"/>
                  </a:lnTo>
                  <a:lnTo>
                    <a:pt x="244" y="92"/>
                  </a:lnTo>
                  <a:lnTo>
                    <a:pt x="240" y="94"/>
                  </a:lnTo>
                  <a:lnTo>
                    <a:pt x="238" y="96"/>
                  </a:lnTo>
                  <a:lnTo>
                    <a:pt x="242" y="98"/>
                  </a:lnTo>
                  <a:lnTo>
                    <a:pt x="240" y="100"/>
                  </a:lnTo>
                  <a:lnTo>
                    <a:pt x="234" y="100"/>
                  </a:lnTo>
                  <a:lnTo>
                    <a:pt x="232" y="104"/>
                  </a:lnTo>
                  <a:lnTo>
                    <a:pt x="232" y="106"/>
                  </a:lnTo>
                  <a:lnTo>
                    <a:pt x="232" y="108"/>
                  </a:lnTo>
                  <a:lnTo>
                    <a:pt x="230" y="112"/>
                  </a:lnTo>
                  <a:lnTo>
                    <a:pt x="212" y="132"/>
                  </a:lnTo>
                  <a:lnTo>
                    <a:pt x="208" y="132"/>
                  </a:lnTo>
                  <a:lnTo>
                    <a:pt x="204" y="132"/>
                  </a:lnTo>
                  <a:lnTo>
                    <a:pt x="204" y="136"/>
                  </a:lnTo>
                  <a:lnTo>
                    <a:pt x="200" y="140"/>
                  </a:lnTo>
                  <a:lnTo>
                    <a:pt x="196" y="144"/>
                  </a:lnTo>
                  <a:lnTo>
                    <a:pt x="192" y="152"/>
                  </a:lnTo>
                  <a:lnTo>
                    <a:pt x="184" y="170"/>
                  </a:lnTo>
                  <a:lnTo>
                    <a:pt x="180" y="174"/>
                  </a:lnTo>
                  <a:lnTo>
                    <a:pt x="176" y="178"/>
                  </a:lnTo>
                  <a:lnTo>
                    <a:pt x="176" y="182"/>
                  </a:lnTo>
                  <a:lnTo>
                    <a:pt x="176" y="186"/>
                  </a:lnTo>
                  <a:lnTo>
                    <a:pt x="178" y="190"/>
                  </a:lnTo>
                  <a:lnTo>
                    <a:pt x="176" y="192"/>
                  </a:lnTo>
                  <a:lnTo>
                    <a:pt x="174" y="194"/>
                  </a:lnTo>
                  <a:lnTo>
                    <a:pt x="172" y="196"/>
                  </a:lnTo>
                  <a:lnTo>
                    <a:pt x="170" y="204"/>
                  </a:lnTo>
                  <a:lnTo>
                    <a:pt x="162" y="212"/>
                  </a:lnTo>
                  <a:lnTo>
                    <a:pt x="162" y="216"/>
                  </a:lnTo>
                  <a:lnTo>
                    <a:pt x="162" y="220"/>
                  </a:lnTo>
                  <a:lnTo>
                    <a:pt x="158" y="232"/>
                  </a:lnTo>
                  <a:lnTo>
                    <a:pt x="154" y="242"/>
                  </a:lnTo>
                  <a:lnTo>
                    <a:pt x="150" y="248"/>
                  </a:lnTo>
                  <a:lnTo>
                    <a:pt x="146" y="254"/>
                  </a:lnTo>
                  <a:lnTo>
                    <a:pt x="146" y="262"/>
                  </a:lnTo>
                  <a:lnTo>
                    <a:pt x="148" y="268"/>
                  </a:lnTo>
                  <a:lnTo>
                    <a:pt x="150" y="272"/>
                  </a:lnTo>
                  <a:lnTo>
                    <a:pt x="150" y="282"/>
                  </a:lnTo>
                  <a:lnTo>
                    <a:pt x="140" y="284"/>
                  </a:lnTo>
                  <a:lnTo>
                    <a:pt x="132" y="284"/>
                  </a:lnTo>
                  <a:lnTo>
                    <a:pt x="124" y="280"/>
                  </a:lnTo>
                  <a:lnTo>
                    <a:pt x="120" y="278"/>
                  </a:lnTo>
                  <a:lnTo>
                    <a:pt x="120" y="274"/>
                  </a:lnTo>
                  <a:lnTo>
                    <a:pt x="106" y="280"/>
                  </a:lnTo>
                  <a:lnTo>
                    <a:pt x="88" y="288"/>
                  </a:lnTo>
                  <a:lnTo>
                    <a:pt x="76" y="292"/>
                  </a:lnTo>
                  <a:lnTo>
                    <a:pt x="62" y="296"/>
                  </a:lnTo>
                  <a:lnTo>
                    <a:pt x="46" y="300"/>
                  </a:lnTo>
                  <a:lnTo>
                    <a:pt x="34" y="302"/>
                  </a:lnTo>
                  <a:lnTo>
                    <a:pt x="24" y="300"/>
                  </a:lnTo>
                  <a:lnTo>
                    <a:pt x="20" y="294"/>
                  </a:lnTo>
                  <a:lnTo>
                    <a:pt x="14" y="292"/>
                  </a:lnTo>
                  <a:lnTo>
                    <a:pt x="12" y="292"/>
                  </a:lnTo>
                  <a:lnTo>
                    <a:pt x="8" y="292"/>
                  </a:lnTo>
                  <a:lnTo>
                    <a:pt x="6" y="286"/>
                  </a:lnTo>
                  <a:lnTo>
                    <a:pt x="4" y="282"/>
                  </a:lnTo>
                  <a:lnTo>
                    <a:pt x="0" y="262"/>
                  </a:lnTo>
                  <a:lnTo>
                    <a:pt x="0" y="248"/>
                  </a:lnTo>
                  <a:lnTo>
                    <a:pt x="0" y="236"/>
                  </a:lnTo>
                  <a:lnTo>
                    <a:pt x="2" y="234"/>
                  </a:lnTo>
                  <a:lnTo>
                    <a:pt x="4" y="232"/>
                  </a:lnTo>
                  <a:lnTo>
                    <a:pt x="4" y="224"/>
                  </a:lnTo>
                  <a:lnTo>
                    <a:pt x="6" y="222"/>
                  </a:lnTo>
                  <a:lnTo>
                    <a:pt x="12" y="216"/>
                  </a:lnTo>
                  <a:lnTo>
                    <a:pt x="12" y="212"/>
                  </a:lnTo>
                  <a:lnTo>
                    <a:pt x="12" y="208"/>
                  </a:lnTo>
                  <a:lnTo>
                    <a:pt x="18" y="202"/>
                  </a:lnTo>
                  <a:lnTo>
                    <a:pt x="20" y="196"/>
                  </a:lnTo>
                  <a:lnTo>
                    <a:pt x="20" y="188"/>
                  </a:lnTo>
                  <a:lnTo>
                    <a:pt x="26" y="186"/>
                  </a:lnTo>
                  <a:lnTo>
                    <a:pt x="30" y="182"/>
                  </a:lnTo>
                  <a:lnTo>
                    <a:pt x="38" y="174"/>
                  </a:lnTo>
                  <a:lnTo>
                    <a:pt x="38" y="170"/>
                  </a:lnTo>
                  <a:lnTo>
                    <a:pt x="38" y="166"/>
                  </a:lnTo>
                  <a:lnTo>
                    <a:pt x="46" y="162"/>
                  </a:lnTo>
                  <a:lnTo>
                    <a:pt x="54" y="154"/>
                  </a:lnTo>
                  <a:lnTo>
                    <a:pt x="62" y="144"/>
                  </a:lnTo>
                  <a:lnTo>
                    <a:pt x="64" y="140"/>
                  </a:lnTo>
                  <a:lnTo>
                    <a:pt x="70" y="136"/>
                  </a:lnTo>
                  <a:lnTo>
                    <a:pt x="74" y="132"/>
                  </a:lnTo>
                  <a:lnTo>
                    <a:pt x="80" y="130"/>
                  </a:lnTo>
                  <a:lnTo>
                    <a:pt x="84" y="128"/>
                  </a:lnTo>
                  <a:lnTo>
                    <a:pt x="88" y="124"/>
                  </a:lnTo>
                  <a:lnTo>
                    <a:pt x="108" y="132"/>
                  </a:lnTo>
                  <a:lnTo>
                    <a:pt x="116" y="136"/>
                  </a:lnTo>
                  <a:lnTo>
                    <a:pt x="118" y="142"/>
                  </a:lnTo>
                  <a:lnTo>
                    <a:pt x="120" y="146"/>
                  </a:lnTo>
                  <a:lnTo>
                    <a:pt x="122" y="156"/>
                  </a:lnTo>
                  <a:lnTo>
                    <a:pt x="122" y="162"/>
                  </a:lnTo>
                  <a:lnTo>
                    <a:pt x="120" y="170"/>
                  </a:lnTo>
                  <a:lnTo>
                    <a:pt x="116" y="172"/>
                  </a:lnTo>
                  <a:lnTo>
                    <a:pt x="112" y="174"/>
                  </a:lnTo>
                  <a:lnTo>
                    <a:pt x="108" y="184"/>
                  </a:lnTo>
                  <a:lnTo>
                    <a:pt x="104" y="192"/>
                  </a:lnTo>
                  <a:lnTo>
                    <a:pt x="102" y="194"/>
                  </a:lnTo>
                  <a:lnTo>
                    <a:pt x="100" y="194"/>
                  </a:lnTo>
                  <a:lnTo>
                    <a:pt x="100" y="196"/>
                  </a:lnTo>
                  <a:lnTo>
                    <a:pt x="96" y="204"/>
                  </a:lnTo>
                  <a:lnTo>
                    <a:pt x="94" y="206"/>
                  </a:lnTo>
                  <a:lnTo>
                    <a:pt x="90" y="206"/>
                  </a:lnTo>
                  <a:lnTo>
                    <a:pt x="88" y="206"/>
                  </a:lnTo>
                  <a:lnTo>
                    <a:pt x="84" y="208"/>
                  </a:lnTo>
                  <a:lnTo>
                    <a:pt x="84" y="212"/>
                  </a:lnTo>
                  <a:lnTo>
                    <a:pt x="84" y="216"/>
                  </a:lnTo>
                  <a:lnTo>
                    <a:pt x="80" y="216"/>
                  </a:lnTo>
                  <a:lnTo>
                    <a:pt x="76" y="216"/>
                  </a:lnTo>
                  <a:lnTo>
                    <a:pt x="74" y="220"/>
                  </a:lnTo>
                  <a:lnTo>
                    <a:pt x="70" y="224"/>
                  </a:lnTo>
                  <a:lnTo>
                    <a:pt x="62" y="228"/>
                  </a:lnTo>
                  <a:lnTo>
                    <a:pt x="54" y="236"/>
                  </a:lnTo>
                  <a:lnTo>
                    <a:pt x="38" y="240"/>
                  </a:lnTo>
                  <a:lnTo>
                    <a:pt x="20" y="242"/>
                  </a:lnTo>
                  <a:lnTo>
                    <a:pt x="20" y="250"/>
                  </a:lnTo>
                  <a:lnTo>
                    <a:pt x="16" y="256"/>
                  </a:lnTo>
                  <a:lnTo>
                    <a:pt x="16" y="262"/>
                  </a:lnTo>
                  <a:lnTo>
                    <a:pt x="16" y="270"/>
                  </a:lnTo>
                  <a:lnTo>
                    <a:pt x="18" y="272"/>
                  </a:lnTo>
                  <a:lnTo>
                    <a:pt x="20" y="276"/>
                  </a:lnTo>
                  <a:lnTo>
                    <a:pt x="22" y="278"/>
                  </a:lnTo>
                  <a:lnTo>
                    <a:pt x="24" y="282"/>
                  </a:lnTo>
                  <a:lnTo>
                    <a:pt x="50" y="280"/>
                  </a:lnTo>
                  <a:lnTo>
                    <a:pt x="74" y="278"/>
                  </a:lnTo>
                  <a:lnTo>
                    <a:pt x="92" y="274"/>
                  </a:lnTo>
                  <a:lnTo>
                    <a:pt x="98" y="270"/>
                  </a:lnTo>
                  <a:lnTo>
                    <a:pt x="104" y="266"/>
                  </a:lnTo>
                  <a:lnTo>
                    <a:pt x="108" y="264"/>
                  </a:lnTo>
                  <a:lnTo>
                    <a:pt x="116" y="266"/>
                  </a:lnTo>
                  <a:lnTo>
                    <a:pt x="120" y="248"/>
                  </a:lnTo>
                  <a:lnTo>
                    <a:pt x="126" y="232"/>
                  </a:lnTo>
                  <a:lnTo>
                    <a:pt x="128" y="230"/>
                  </a:lnTo>
                  <a:lnTo>
                    <a:pt x="130" y="230"/>
                  </a:lnTo>
                  <a:lnTo>
                    <a:pt x="130" y="228"/>
                  </a:lnTo>
                  <a:lnTo>
                    <a:pt x="132" y="222"/>
                  </a:lnTo>
                  <a:lnTo>
                    <a:pt x="134" y="214"/>
                  </a:lnTo>
                  <a:lnTo>
                    <a:pt x="140" y="208"/>
                  </a:lnTo>
                  <a:lnTo>
                    <a:pt x="142" y="206"/>
                  </a:lnTo>
                  <a:lnTo>
                    <a:pt x="146" y="204"/>
                  </a:lnTo>
                  <a:lnTo>
                    <a:pt x="144" y="202"/>
                  </a:lnTo>
                  <a:lnTo>
                    <a:pt x="144" y="200"/>
                  </a:lnTo>
                  <a:lnTo>
                    <a:pt x="144" y="194"/>
                  </a:lnTo>
                  <a:lnTo>
                    <a:pt x="146" y="186"/>
                  </a:lnTo>
                  <a:lnTo>
                    <a:pt x="146" y="178"/>
                  </a:lnTo>
                  <a:lnTo>
                    <a:pt x="150" y="178"/>
                  </a:lnTo>
                  <a:lnTo>
                    <a:pt x="150" y="176"/>
                  </a:lnTo>
                  <a:lnTo>
                    <a:pt x="152" y="170"/>
                  </a:lnTo>
                  <a:lnTo>
                    <a:pt x="156" y="166"/>
                  </a:lnTo>
                  <a:lnTo>
                    <a:pt x="158" y="166"/>
                  </a:lnTo>
                  <a:lnTo>
                    <a:pt x="162" y="166"/>
                  </a:lnTo>
                  <a:lnTo>
                    <a:pt x="162" y="154"/>
                  </a:lnTo>
                  <a:lnTo>
                    <a:pt x="166" y="144"/>
                  </a:lnTo>
                  <a:lnTo>
                    <a:pt x="172" y="136"/>
                  </a:lnTo>
                  <a:lnTo>
                    <a:pt x="176" y="132"/>
                  </a:lnTo>
                  <a:lnTo>
                    <a:pt x="180" y="132"/>
                  </a:lnTo>
                  <a:lnTo>
                    <a:pt x="178" y="126"/>
                  </a:lnTo>
                  <a:lnTo>
                    <a:pt x="178" y="122"/>
                  </a:lnTo>
                  <a:lnTo>
                    <a:pt x="184" y="112"/>
                  </a:lnTo>
                  <a:lnTo>
                    <a:pt x="196" y="92"/>
                  </a:lnTo>
                  <a:lnTo>
                    <a:pt x="204" y="86"/>
                  </a:lnTo>
                  <a:lnTo>
                    <a:pt x="206" y="80"/>
                  </a:lnTo>
                  <a:lnTo>
                    <a:pt x="208" y="74"/>
                  </a:lnTo>
                  <a:lnTo>
                    <a:pt x="212" y="64"/>
                  </a:lnTo>
                  <a:lnTo>
                    <a:pt x="214" y="60"/>
                  </a:lnTo>
                  <a:lnTo>
                    <a:pt x="216" y="54"/>
                  </a:lnTo>
                  <a:lnTo>
                    <a:pt x="222" y="52"/>
                  </a:lnTo>
                  <a:lnTo>
                    <a:pt x="226" y="46"/>
                  </a:lnTo>
                  <a:lnTo>
                    <a:pt x="232" y="44"/>
                  </a:lnTo>
                  <a:lnTo>
                    <a:pt x="238" y="40"/>
                  </a:lnTo>
                  <a:lnTo>
                    <a:pt x="240" y="34"/>
                  </a:lnTo>
                  <a:lnTo>
                    <a:pt x="240" y="30"/>
                  </a:lnTo>
                  <a:lnTo>
                    <a:pt x="240" y="24"/>
                  </a:lnTo>
                  <a:lnTo>
                    <a:pt x="242" y="20"/>
                  </a:lnTo>
                  <a:lnTo>
                    <a:pt x="244" y="18"/>
                  </a:lnTo>
                  <a:lnTo>
                    <a:pt x="248" y="18"/>
                  </a:lnTo>
                  <a:lnTo>
                    <a:pt x="252" y="18"/>
                  </a:lnTo>
                  <a:lnTo>
                    <a:pt x="254" y="16"/>
                  </a:lnTo>
                  <a:lnTo>
                    <a:pt x="254" y="12"/>
                  </a:lnTo>
                  <a:lnTo>
                    <a:pt x="254" y="8"/>
                  </a:lnTo>
                  <a:lnTo>
                    <a:pt x="258" y="6"/>
                  </a:lnTo>
                  <a:lnTo>
                    <a:pt x="260" y="6"/>
                  </a:lnTo>
                  <a:lnTo>
                    <a:pt x="264" y="4"/>
                  </a:lnTo>
                  <a:lnTo>
                    <a:pt x="266" y="0"/>
                  </a:lnTo>
                  <a:lnTo>
                    <a:pt x="270" y="0"/>
                  </a:lnTo>
                  <a:lnTo>
                    <a:pt x="274" y="0"/>
                  </a:lnTo>
                  <a:lnTo>
                    <a:pt x="278" y="4"/>
                  </a:lnTo>
                  <a:lnTo>
                    <a:pt x="282" y="8"/>
                  </a:lnTo>
                  <a:lnTo>
                    <a:pt x="284" y="8"/>
                  </a:lnTo>
                  <a:lnTo>
                    <a:pt x="288" y="8"/>
                  </a:lnTo>
                  <a:close/>
                  <a:moveTo>
                    <a:pt x="238" y="66"/>
                  </a:moveTo>
                  <a:lnTo>
                    <a:pt x="238" y="66"/>
                  </a:lnTo>
                  <a:lnTo>
                    <a:pt x="242" y="66"/>
                  </a:lnTo>
                  <a:lnTo>
                    <a:pt x="246" y="66"/>
                  </a:lnTo>
                  <a:lnTo>
                    <a:pt x="248" y="60"/>
                  </a:lnTo>
                  <a:lnTo>
                    <a:pt x="252" y="54"/>
                  </a:lnTo>
                  <a:lnTo>
                    <a:pt x="254" y="46"/>
                  </a:lnTo>
                  <a:lnTo>
                    <a:pt x="258" y="46"/>
                  </a:lnTo>
                  <a:lnTo>
                    <a:pt x="262" y="46"/>
                  </a:lnTo>
                  <a:lnTo>
                    <a:pt x="266" y="36"/>
                  </a:lnTo>
                  <a:lnTo>
                    <a:pt x="264" y="30"/>
                  </a:lnTo>
                  <a:lnTo>
                    <a:pt x="264" y="28"/>
                  </a:lnTo>
                  <a:lnTo>
                    <a:pt x="262" y="28"/>
                  </a:lnTo>
                  <a:lnTo>
                    <a:pt x="256" y="38"/>
                  </a:lnTo>
                  <a:lnTo>
                    <a:pt x="250" y="48"/>
                  </a:lnTo>
                  <a:lnTo>
                    <a:pt x="244" y="56"/>
                  </a:lnTo>
                  <a:lnTo>
                    <a:pt x="238" y="66"/>
                  </a:lnTo>
                  <a:close/>
                  <a:moveTo>
                    <a:pt x="80" y="158"/>
                  </a:moveTo>
                  <a:lnTo>
                    <a:pt x="80" y="158"/>
                  </a:lnTo>
                  <a:lnTo>
                    <a:pt x="78" y="160"/>
                  </a:lnTo>
                  <a:lnTo>
                    <a:pt x="74" y="160"/>
                  </a:lnTo>
                  <a:lnTo>
                    <a:pt x="70" y="162"/>
                  </a:lnTo>
                  <a:lnTo>
                    <a:pt x="70" y="166"/>
                  </a:lnTo>
                  <a:lnTo>
                    <a:pt x="68" y="170"/>
                  </a:lnTo>
                  <a:lnTo>
                    <a:pt x="64" y="174"/>
                  </a:lnTo>
                  <a:lnTo>
                    <a:pt x="58" y="182"/>
                  </a:lnTo>
                  <a:lnTo>
                    <a:pt x="48" y="192"/>
                  </a:lnTo>
                  <a:lnTo>
                    <a:pt x="38" y="200"/>
                  </a:lnTo>
                  <a:lnTo>
                    <a:pt x="38" y="206"/>
                  </a:lnTo>
                  <a:lnTo>
                    <a:pt x="36" y="210"/>
                  </a:lnTo>
                  <a:lnTo>
                    <a:pt x="34" y="212"/>
                  </a:lnTo>
                  <a:lnTo>
                    <a:pt x="34" y="214"/>
                  </a:lnTo>
                  <a:lnTo>
                    <a:pt x="32" y="216"/>
                  </a:lnTo>
                  <a:lnTo>
                    <a:pt x="32" y="218"/>
                  </a:lnTo>
                  <a:lnTo>
                    <a:pt x="34" y="220"/>
                  </a:lnTo>
                  <a:lnTo>
                    <a:pt x="36" y="216"/>
                  </a:lnTo>
                  <a:lnTo>
                    <a:pt x="38" y="216"/>
                  </a:lnTo>
                  <a:lnTo>
                    <a:pt x="44" y="214"/>
                  </a:lnTo>
                  <a:lnTo>
                    <a:pt x="48" y="210"/>
                  </a:lnTo>
                  <a:lnTo>
                    <a:pt x="54" y="204"/>
                  </a:lnTo>
                  <a:lnTo>
                    <a:pt x="58" y="204"/>
                  </a:lnTo>
                  <a:lnTo>
                    <a:pt x="62" y="204"/>
                  </a:lnTo>
                  <a:lnTo>
                    <a:pt x="66" y="200"/>
                  </a:lnTo>
                  <a:lnTo>
                    <a:pt x="72" y="192"/>
                  </a:lnTo>
                  <a:lnTo>
                    <a:pt x="76" y="188"/>
                  </a:lnTo>
                  <a:lnTo>
                    <a:pt x="80" y="186"/>
                  </a:lnTo>
                  <a:lnTo>
                    <a:pt x="86" y="184"/>
                  </a:lnTo>
                  <a:lnTo>
                    <a:pt x="90" y="180"/>
                  </a:lnTo>
                  <a:lnTo>
                    <a:pt x="92" y="170"/>
                  </a:lnTo>
                  <a:lnTo>
                    <a:pt x="96" y="168"/>
                  </a:lnTo>
                  <a:lnTo>
                    <a:pt x="100" y="166"/>
                  </a:lnTo>
                  <a:lnTo>
                    <a:pt x="102" y="156"/>
                  </a:lnTo>
                  <a:lnTo>
                    <a:pt x="104" y="146"/>
                  </a:lnTo>
                  <a:lnTo>
                    <a:pt x="94" y="148"/>
                  </a:lnTo>
                  <a:lnTo>
                    <a:pt x="88" y="150"/>
                  </a:lnTo>
                  <a:lnTo>
                    <a:pt x="84" y="154"/>
                  </a:lnTo>
                  <a:lnTo>
                    <a:pt x="80" y="158"/>
                  </a:lnTo>
                  <a:close/>
                </a:path>
              </a:pathLst>
            </a:custGeom>
            <a:solidFill>
              <a:schemeClr val="tx1"/>
            </a:solidFill>
            <a:ln w="9525">
              <a:noFill/>
              <a:round/>
              <a:headEnd/>
              <a:tailEnd/>
            </a:ln>
          </p:spPr>
          <p:txBody>
            <a:bodyPr/>
            <a:lstStyle/>
            <a:p>
              <a:endParaRPr lang="es-ES_tradnl"/>
            </a:p>
          </p:txBody>
        </p:sp>
        <p:sp>
          <p:nvSpPr>
            <p:cNvPr id="73" name="Freeform 108"/>
            <p:cNvSpPr>
              <a:spLocks noEditPoints="1"/>
            </p:cNvSpPr>
            <p:nvPr/>
          </p:nvSpPr>
          <p:spPr bwMode="auto">
            <a:xfrm>
              <a:off x="4124" y="408"/>
              <a:ext cx="152" cy="246"/>
            </a:xfrm>
            <a:custGeom>
              <a:avLst/>
              <a:gdLst>
                <a:gd name="T0" fmla="*/ 146 w 152"/>
                <a:gd name="T1" fmla="*/ 4 h 246"/>
                <a:gd name="T2" fmla="*/ 152 w 152"/>
                <a:gd name="T3" fmla="*/ 6 h 246"/>
                <a:gd name="T4" fmla="*/ 146 w 152"/>
                <a:gd name="T5" fmla="*/ 14 h 246"/>
                <a:gd name="T6" fmla="*/ 152 w 152"/>
                <a:gd name="T7" fmla="*/ 14 h 246"/>
                <a:gd name="T8" fmla="*/ 152 w 152"/>
                <a:gd name="T9" fmla="*/ 22 h 246"/>
                <a:gd name="T10" fmla="*/ 146 w 152"/>
                <a:gd name="T11" fmla="*/ 30 h 246"/>
                <a:gd name="T12" fmla="*/ 142 w 152"/>
                <a:gd name="T13" fmla="*/ 42 h 246"/>
                <a:gd name="T14" fmla="*/ 142 w 152"/>
                <a:gd name="T15" fmla="*/ 48 h 246"/>
                <a:gd name="T16" fmla="*/ 134 w 152"/>
                <a:gd name="T17" fmla="*/ 48 h 246"/>
                <a:gd name="T18" fmla="*/ 134 w 152"/>
                <a:gd name="T19" fmla="*/ 56 h 246"/>
                <a:gd name="T20" fmla="*/ 114 w 152"/>
                <a:gd name="T21" fmla="*/ 92 h 246"/>
                <a:gd name="T22" fmla="*/ 110 w 152"/>
                <a:gd name="T23" fmla="*/ 102 h 246"/>
                <a:gd name="T24" fmla="*/ 102 w 152"/>
                <a:gd name="T25" fmla="*/ 114 h 246"/>
                <a:gd name="T26" fmla="*/ 100 w 152"/>
                <a:gd name="T27" fmla="*/ 130 h 246"/>
                <a:gd name="T28" fmla="*/ 96 w 152"/>
                <a:gd name="T29" fmla="*/ 152 h 246"/>
                <a:gd name="T30" fmla="*/ 92 w 152"/>
                <a:gd name="T31" fmla="*/ 206 h 246"/>
                <a:gd name="T32" fmla="*/ 94 w 152"/>
                <a:gd name="T33" fmla="*/ 216 h 246"/>
                <a:gd name="T34" fmla="*/ 102 w 152"/>
                <a:gd name="T35" fmla="*/ 232 h 246"/>
                <a:gd name="T36" fmla="*/ 96 w 152"/>
                <a:gd name="T37" fmla="*/ 236 h 246"/>
                <a:gd name="T38" fmla="*/ 86 w 152"/>
                <a:gd name="T39" fmla="*/ 244 h 246"/>
                <a:gd name="T40" fmla="*/ 80 w 152"/>
                <a:gd name="T41" fmla="*/ 244 h 246"/>
                <a:gd name="T42" fmla="*/ 68 w 152"/>
                <a:gd name="T43" fmla="*/ 226 h 246"/>
                <a:gd name="T44" fmla="*/ 64 w 152"/>
                <a:gd name="T45" fmla="*/ 200 h 246"/>
                <a:gd name="T46" fmla="*/ 68 w 152"/>
                <a:gd name="T47" fmla="*/ 164 h 246"/>
                <a:gd name="T48" fmla="*/ 64 w 152"/>
                <a:gd name="T49" fmla="*/ 164 h 246"/>
                <a:gd name="T50" fmla="*/ 60 w 152"/>
                <a:gd name="T51" fmla="*/ 166 h 246"/>
                <a:gd name="T52" fmla="*/ 54 w 152"/>
                <a:gd name="T53" fmla="*/ 172 h 246"/>
                <a:gd name="T54" fmla="*/ 38 w 152"/>
                <a:gd name="T55" fmla="*/ 172 h 246"/>
                <a:gd name="T56" fmla="*/ 8 w 152"/>
                <a:gd name="T57" fmla="*/ 182 h 246"/>
                <a:gd name="T58" fmla="*/ 0 w 152"/>
                <a:gd name="T59" fmla="*/ 172 h 246"/>
                <a:gd name="T60" fmla="*/ 4 w 152"/>
                <a:gd name="T61" fmla="*/ 148 h 246"/>
                <a:gd name="T62" fmla="*/ 8 w 152"/>
                <a:gd name="T63" fmla="*/ 144 h 246"/>
                <a:gd name="T64" fmla="*/ 16 w 152"/>
                <a:gd name="T65" fmla="*/ 136 h 246"/>
                <a:gd name="T66" fmla="*/ 20 w 152"/>
                <a:gd name="T67" fmla="*/ 128 h 246"/>
                <a:gd name="T68" fmla="*/ 22 w 152"/>
                <a:gd name="T69" fmla="*/ 126 h 246"/>
                <a:gd name="T70" fmla="*/ 36 w 152"/>
                <a:gd name="T71" fmla="*/ 112 h 246"/>
                <a:gd name="T72" fmla="*/ 38 w 152"/>
                <a:gd name="T73" fmla="*/ 104 h 246"/>
                <a:gd name="T74" fmla="*/ 46 w 152"/>
                <a:gd name="T75" fmla="*/ 102 h 246"/>
                <a:gd name="T76" fmla="*/ 50 w 152"/>
                <a:gd name="T77" fmla="*/ 92 h 246"/>
                <a:gd name="T78" fmla="*/ 56 w 152"/>
                <a:gd name="T79" fmla="*/ 88 h 246"/>
                <a:gd name="T80" fmla="*/ 60 w 152"/>
                <a:gd name="T81" fmla="*/ 84 h 246"/>
                <a:gd name="T82" fmla="*/ 78 w 152"/>
                <a:gd name="T83" fmla="*/ 80 h 246"/>
                <a:gd name="T84" fmla="*/ 92 w 152"/>
                <a:gd name="T85" fmla="*/ 80 h 246"/>
                <a:gd name="T86" fmla="*/ 110 w 152"/>
                <a:gd name="T87" fmla="*/ 48 h 246"/>
                <a:gd name="T88" fmla="*/ 110 w 152"/>
                <a:gd name="T89" fmla="*/ 42 h 246"/>
                <a:gd name="T90" fmla="*/ 114 w 152"/>
                <a:gd name="T91" fmla="*/ 42 h 246"/>
                <a:gd name="T92" fmla="*/ 114 w 152"/>
                <a:gd name="T93" fmla="*/ 34 h 246"/>
                <a:gd name="T94" fmla="*/ 130 w 152"/>
                <a:gd name="T95" fmla="*/ 14 h 246"/>
                <a:gd name="T96" fmla="*/ 142 w 152"/>
                <a:gd name="T97" fmla="*/ 0 h 246"/>
                <a:gd name="T98" fmla="*/ 40 w 152"/>
                <a:gd name="T99" fmla="*/ 128 h 246"/>
                <a:gd name="T100" fmla="*/ 32 w 152"/>
                <a:gd name="T101" fmla="*/ 146 h 246"/>
                <a:gd name="T102" fmla="*/ 38 w 152"/>
                <a:gd name="T103" fmla="*/ 156 h 246"/>
                <a:gd name="T104" fmla="*/ 64 w 152"/>
                <a:gd name="T105" fmla="*/ 138 h 246"/>
                <a:gd name="T106" fmla="*/ 76 w 152"/>
                <a:gd name="T107" fmla="*/ 126 h 246"/>
                <a:gd name="T108" fmla="*/ 80 w 152"/>
                <a:gd name="T109" fmla="*/ 118 h 246"/>
                <a:gd name="T110" fmla="*/ 74 w 152"/>
                <a:gd name="T111" fmla="*/ 106 h 246"/>
                <a:gd name="T112" fmla="*/ 52 w 152"/>
                <a:gd name="T113" fmla="*/ 116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
                <a:gd name="T172" fmla="*/ 0 h 246"/>
                <a:gd name="T173" fmla="*/ 152 w 152"/>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 h="246">
                  <a:moveTo>
                    <a:pt x="142" y="0"/>
                  </a:moveTo>
                  <a:lnTo>
                    <a:pt x="142" y="0"/>
                  </a:lnTo>
                  <a:lnTo>
                    <a:pt x="146" y="4"/>
                  </a:lnTo>
                  <a:lnTo>
                    <a:pt x="148" y="6"/>
                  </a:lnTo>
                  <a:lnTo>
                    <a:pt x="152" y="6"/>
                  </a:lnTo>
                  <a:lnTo>
                    <a:pt x="150" y="10"/>
                  </a:lnTo>
                  <a:lnTo>
                    <a:pt x="146" y="12"/>
                  </a:lnTo>
                  <a:lnTo>
                    <a:pt x="146" y="14"/>
                  </a:lnTo>
                  <a:lnTo>
                    <a:pt x="152" y="14"/>
                  </a:lnTo>
                  <a:lnTo>
                    <a:pt x="150" y="20"/>
                  </a:lnTo>
                  <a:lnTo>
                    <a:pt x="152" y="22"/>
                  </a:lnTo>
                  <a:lnTo>
                    <a:pt x="150" y="26"/>
                  </a:lnTo>
                  <a:lnTo>
                    <a:pt x="146" y="30"/>
                  </a:lnTo>
                  <a:lnTo>
                    <a:pt x="144" y="34"/>
                  </a:lnTo>
                  <a:lnTo>
                    <a:pt x="142" y="42"/>
                  </a:lnTo>
                  <a:lnTo>
                    <a:pt x="142" y="46"/>
                  </a:lnTo>
                  <a:lnTo>
                    <a:pt x="142" y="48"/>
                  </a:lnTo>
                  <a:lnTo>
                    <a:pt x="138" y="48"/>
                  </a:lnTo>
                  <a:lnTo>
                    <a:pt x="134" y="48"/>
                  </a:lnTo>
                  <a:lnTo>
                    <a:pt x="134" y="52"/>
                  </a:lnTo>
                  <a:lnTo>
                    <a:pt x="134" y="56"/>
                  </a:lnTo>
                  <a:lnTo>
                    <a:pt x="130" y="64"/>
                  </a:lnTo>
                  <a:lnTo>
                    <a:pt x="126" y="72"/>
                  </a:lnTo>
                  <a:lnTo>
                    <a:pt x="114" y="92"/>
                  </a:lnTo>
                  <a:lnTo>
                    <a:pt x="110" y="102"/>
                  </a:lnTo>
                  <a:lnTo>
                    <a:pt x="104" y="110"/>
                  </a:lnTo>
                  <a:lnTo>
                    <a:pt x="102" y="114"/>
                  </a:lnTo>
                  <a:lnTo>
                    <a:pt x="104" y="118"/>
                  </a:lnTo>
                  <a:lnTo>
                    <a:pt x="100" y="130"/>
                  </a:lnTo>
                  <a:lnTo>
                    <a:pt x="96" y="152"/>
                  </a:lnTo>
                  <a:lnTo>
                    <a:pt x="92" y="178"/>
                  </a:lnTo>
                  <a:lnTo>
                    <a:pt x="90" y="192"/>
                  </a:lnTo>
                  <a:lnTo>
                    <a:pt x="92" y="206"/>
                  </a:lnTo>
                  <a:lnTo>
                    <a:pt x="92" y="212"/>
                  </a:lnTo>
                  <a:lnTo>
                    <a:pt x="94" y="216"/>
                  </a:lnTo>
                  <a:lnTo>
                    <a:pt x="98" y="222"/>
                  </a:lnTo>
                  <a:lnTo>
                    <a:pt x="102" y="228"/>
                  </a:lnTo>
                  <a:lnTo>
                    <a:pt x="102" y="232"/>
                  </a:lnTo>
                  <a:lnTo>
                    <a:pt x="100" y="238"/>
                  </a:lnTo>
                  <a:lnTo>
                    <a:pt x="96" y="236"/>
                  </a:lnTo>
                  <a:lnTo>
                    <a:pt x="92" y="238"/>
                  </a:lnTo>
                  <a:lnTo>
                    <a:pt x="90" y="240"/>
                  </a:lnTo>
                  <a:lnTo>
                    <a:pt x="86" y="244"/>
                  </a:lnTo>
                  <a:lnTo>
                    <a:pt x="84" y="246"/>
                  </a:lnTo>
                  <a:lnTo>
                    <a:pt x="80" y="244"/>
                  </a:lnTo>
                  <a:lnTo>
                    <a:pt x="78" y="238"/>
                  </a:lnTo>
                  <a:lnTo>
                    <a:pt x="76" y="234"/>
                  </a:lnTo>
                  <a:lnTo>
                    <a:pt x="68" y="226"/>
                  </a:lnTo>
                  <a:lnTo>
                    <a:pt x="66" y="216"/>
                  </a:lnTo>
                  <a:lnTo>
                    <a:pt x="64" y="200"/>
                  </a:lnTo>
                  <a:lnTo>
                    <a:pt x="66" y="182"/>
                  </a:lnTo>
                  <a:lnTo>
                    <a:pt x="68" y="164"/>
                  </a:lnTo>
                  <a:lnTo>
                    <a:pt x="68" y="162"/>
                  </a:lnTo>
                  <a:lnTo>
                    <a:pt x="66" y="162"/>
                  </a:lnTo>
                  <a:lnTo>
                    <a:pt x="64" y="164"/>
                  </a:lnTo>
                  <a:lnTo>
                    <a:pt x="60" y="164"/>
                  </a:lnTo>
                  <a:lnTo>
                    <a:pt x="60" y="166"/>
                  </a:lnTo>
                  <a:lnTo>
                    <a:pt x="56" y="168"/>
                  </a:lnTo>
                  <a:lnTo>
                    <a:pt x="54" y="170"/>
                  </a:lnTo>
                  <a:lnTo>
                    <a:pt x="54" y="172"/>
                  </a:lnTo>
                  <a:lnTo>
                    <a:pt x="44" y="170"/>
                  </a:lnTo>
                  <a:lnTo>
                    <a:pt x="38" y="172"/>
                  </a:lnTo>
                  <a:lnTo>
                    <a:pt x="24" y="176"/>
                  </a:lnTo>
                  <a:lnTo>
                    <a:pt x="14" y="180"/>
                  </a:lnTo>
                  <a:lnTo>
                    <a:pt x="8" y="182"/>
                  </a:lnTo>
                  <a:lnTo>
                    <a:pt x="4" y="180"/>
                  </a:lnTo>
                  <a:lnTo>
                    <a:pt x="0" y="172"/>
                  </a:lnTo>
                  <a:lnTo>
                    <a:pt x="0" y="164"/>
                  </a:lnTo>
                  <a:lnTo>
                    <a:pt x="0" y="156"/>
                  </a:lnTo>
                  <a:lnTo>
                    <a:pt x="4" y="148"/>
                  </a:lnTo>
                  <a:lnTo>
                    <a:pt x="6" y="146"/>
                  </a:lnTo>
                  <a:lnTo>
                    <a:pt x="8" y="144"/>
                  </a:lnTo>
                  <a:lnTo>
                    <a:pt x="14" y="142"/>
                  </a:lnTo>
                  <a:lnTo>
                    <a:pt x="16" y="136"/>
                  </a:lnTo>
                  <a:lnTo>
                    <a:pt x="18" y="130"/>
                  </a:lnTo>
                  <a:lnTo>
                    <a:pt x="20" y="128"/>
                  </a:lnTo>
                  <a:lnTo>
                    <a:pt x="22" y="128"/>
                  </a:lnTo>
                  <a:lnTo>
                    <a:pt x="22" y="126"/>
                  </a:lnTo>
                  <a:lnTo>
                    <a:pt x="24" y="122"/>
                  </a:lnTo>
                  <a:lnTo>
                    <a:pt x="30" y="118"/>
                  </a:lnTo>
                  <a:lnTo>
                    <a:pt x="36" y="112"/>
                  </a:lnTo>
                  <a:lnTo>
                    <a:pt x="38" y="106"/>
                  </a:lnTo>
                  <a:lnTo>
                    <a:pt x="38" y="104"/>
                  </a:lnTo>
                  <a:lnTo>
                    <a:pt x="40" y="104"/>
                  </a:lnTo>
                  <a:lnTo>
                    <a:pt x="44" y="104"/>
                  </a:lnTo>
                  <a:lnTo>
                    <a:pt x="46" y="102"/>
                  </a:lnTo>
                  <a:lnTo>
                    <a:pt x="48" y="96"/>
                  </a:lnTo>
                  <a:lnTo>
                    <a:pt x="50" y="92"/>
                  </a:lnTo>
                  <a:lnTo>
                    <a:pt x="52" y="90"/>
                  </a:lnTo>
                  <a:lnTo>
                    <a:pt x="56" y="88"/>
                  </a:lnTo>
                  <a:lnTo>
                    <a:pt x="60" y="88"/>
                  </a:lnTo>
                  <a:lnTo>
                    <a:pt x="60" y="84"/>
                  </a:lnTo>
                  <a:lnTo>
                    <a:pt x="68" y="84"/>
                  </a:lnTo>
                  <a:lnTo>
                    <a:pt x="72" y="84"/>
                  </a:lnTo>
                  <a:lnTo>
                    <a:pt x="78" y="80"/>
                  </a:lnTo>
                  <a:lnTo>
                    <a:pt x="84" y="78"/>
                  </a:lnTo>
                  <a:lnTo>
                    <a:pt x="86" y="78"/>
                  </a:lnTo>
                  <a:lnTo>
                    <a:pt x="92" y="80"/>
                  </a:lnTo>
                  <a:lnTo>
                    <a:pt x="102" y="66"/>
                  </a:lnTo>
                  <a:lnTo>
                    <a:pt x="110" y="48"/>
                  </a:lnTo>
                  <a:lnTo>
                    <a:pt x="110" y="44"/>
                  </a:lnTo>
                  <a:lnTo>
                    <a:pt x="110" y="42"/>
                  </a:lnTo>
                  <a:lnTo>
                    <a:pt x="114" y="42"/>
                  </a:lnTo>
                  <a:lnTo>
                    <a:pt x="114" y="38"/>
                  </a:lnTo>
                  <a:lnTo>
                    <a:pt x="114" y="34"/>
                  </a:lnTo>
                  <a:lnTo>
                    <a:pt x="130" y="22"/>
                  </a:lnTo>
                  <a:lnTo>
                    <a:pt x="130" y="14"/>
                  </a:lnTo>
                  <a:lnTo>
                    <a:pt x="132" y="8"/>
                  </a:lnTo>
                  <a:lnTo>
                    <a:pt x="142" y="0"/>
                  </a:lnTo>
                  <a:close/>
                  <a:moveTo>
                    <a:pt x="46" y="122"/>
                  </a:moveTo>
                  <a:lnTo>
                    <a:pt x="46" y="122"/>
                  </a:lnTo>
                  <a:lnTo>
                    <a:pt x="40" y="128"/>
                  </a:lnTo>
                  <a:lnTo>
                    <a:pt x="34" y="138"/>
                  </a:lnTo>
                  <a:lnTo>
                    <a:pt x="34" y="142"/>
                  </a:lnTo>
                  <a:lnTo>
                    <a:pt x="32" y="146"/>
                  </a:lnTo>
                  <a:lnTo>
                    <a:pt x="34" y="152"/>
                  </a:lnTo>
                  <a:lnTo>
                    <a:pt x="38" y="156"/>
                  </a:lnTo>
                  <a:lnTo>
                    <a:pt x="52" y="148"/>
                  </a:lnTo>
                  <a:lnTo>
                    <a:pt x="64" y="138"/>
                  </a:lnTo>
                  <a:lnTo>
                    <a:pt x="70" y="132"/>
                  </a:lnTo>
                  <a:lnTo>
                    <a:pt x="76" y="126"/>
                  </a:lnTo>
                  <a:lnTo>
                    <a:pt x="78" y="122"/>
                  </a:lnTo>
                  <a:lnTo>
                    <a:pt x="80" y="118"/>
                  </a:lnTo>
                  <a:lnTo>
                    <a:pt x="80" y="106"/>
                  </a:lnTo>
                  <a:lnTo>
                    <a:pt x="74" y="106"/>
                  </a:lnTo>
                  <a:lnTo>
                    <a:pt x="70" y="106"/>
                  </a:lnTo>
                  <a:lnTo>
                    <a:pt x="60" y="110"/>
                  </a:lnTo>
                  <a:lnTo>
                    <a:pt x="52" y="116"/>
                  </a:lnTo>
                  <a:lnTo>
                    <a:pt x="46" y="122"/>
                  </a:lnTo>
                  <a:close/>
                </a:path>
              </a:pathLst>
            </a:custGeom>
            <a:solidFill>
              <a:schemeClr val="tx1"/>
            </a:solidFill>
            <a:ln w="9525">
              <a:noFill/>
              <a:round/>
              <a:headEnd/>
              <a:tailEnd/>
            </a:ln>
          </p:spPr>
          <p:txBody>
            <a:bodyPr/>
            <a:lstStyle/>
            <a:p>
              <a:endParaRPr lang="es-ES_tradnl"/>
            </a:p>
          </p:txBody>
        </p:sp>
        <p:sp>
          <p:nvSpPr>
            <p:cNvPr id="74" name="Freeform 109"/>
            <p:cNvSpPr>
              <a:spLocks/>
            </p:cNvSpPr>
            <p:nvPr/>
          </p:nvSpPr>
          <p:spPr bwMode="auto">
            <a:xfrm>
              <a:off x="4784" y="410"/>
              <a:ext cx="54" cy="32"/>
            </a:xfrm>
            <a:custGeom>
              <a:avLst/>
              <a:gdLst>
                <a:gd name="T0" fmla="*/ 42 w 54"/>
                <a:gd name="T1" fmla="*/ 0 h 32"/>
                <a:gd name="T2" fmla="*/ 42 w 54"/>
                <a:gd name="T3" fmla="*/ 0 h 32"/>
                <a:gd name="T4" fmla="*/ 42 w 54"/>
                <a:gd name="T5" fmla="*/ 4 h 32"/>
                <a:gd name="T6" fmla="*/ 44 w 54"/>
                <a:gd name="T7" fmla="*/ 6 h 32"/>
                <a:gd name="T8" fmla="*/ 50 w 54"/>
                <a:gd name="T9" fmla="*/ 8 h 32"/>
                <a:gd name="T10" fmla="*/ 50 w 54"/>
                <a:gd name="T11" fmla="*/ 8 h 32"/>
                <a:gd name="T12" fmla="*/ 50 w 54"/>
                <a:gd name="T13" fmla="*/ 12 h 32"/>
                <a:gd name="T14" fmla="*/ 52 w 54"/>
                <a:gd name="T15" fmla="*/ 16 h 32"/>
                <a:gd name="T16" fmla="*/ 54 w 54"/>
                <a:gd name="T17" fmla="*/ 20 h 32"/>
                <a:gd name="T18" fmla="*/ 54 w 54"/>
                <a:gd name="T19" fmla="*/ 24 h 32"/>
                <a:gd name="T20" fmla="*/ 54 w 54"/>
                <a:gd name="T21" fmla="*/ 24 h 32"/>
                <a:gd name="T22" fmla="*/ 48 w 54"/>
                <a:gd name="T23" fmla="*/ 24 h 32"/>
                <a:gd name="T24" fmla="*/ 44 w 54"/>
                <a:gd name="T25" fmla="*/ 26 h 32"/>
                <a:gd name="T26" fmla="*/ 40 w 54"/>
                <a:gd name="T27" fmla="*/ 30 h 32"/>
                <a:gd name="T28" fmla="*/ 34 w 54"/>
                <a:gd name="T29" fmla="*/ 32 h 32"/>
                <a:gd name="T30" fmla="*/ 34 w 54"/>
                <a:gd name="T31" fmla="*/ 32 h 32"/>
                <a:gd name="T32" fmla="*/ 30 w 54"/>
                <a:gd name="T33" fmla="*/ 32 h 32"/>
                <a:gd name="T34" fmla="*/ 30 w 54"/>
                <a:gd name="T35" fmla="*/ 30 h 32"/>
                <a:gd name="T36" fmla="*/ 26 w 54"/>
                <a:gd name="T37" fmla="*/ 28 h 32"/>
                <a:gd name="T38" fmla="*/ 26 w 54"/>
                <a:gd name="T39" fmla="*/ 28 h 32"/>
                <a:gd name="T40" fmla="*/ 22 w 54"/>
                <a:gd name="T41" fmla="*/ 28 h 32"/>
                <a:gd name="T42" fmla="*/ 18 w 54"/>
                <a:gd name="T43" fmla="*/ 30 h 32"/>
                <a:gd name="T44" fmla="*/ 14 w 54"/>
                <a:gd name="T45" fmla="*/ 30 h 32"/>
                <a:gd name="T46" fmla="*/ 8 w 54"/>
                <a:gd name="T47" fmla="*/ 28 h 32"/>
                <a:gd name="T48" fmla="*/ 8 w 54"/>
                <a:gd name="T49" fmla="*/ 28 h 32"/>
                <a:gd name="T50" fmla="*/ 6 w 54"/>
                <a:gd name="T51" fmla="*/ 26 h 32"/>
                <a:gd name="T52" fmla="*/ 6 w 54"/>
                <a:gd name="T53" fmla="*/ 22 h 32"/>
                <a:gd name="T54" fmla="*/ 6 w 54"/>
                <a:gd name="T55" fmla="*/ 20 h 32"/>
                <a:gd name="T56" fmla="*/ 4 w 54"/>
                <a:gd name="T57" fmla="*/ 24 h 32"/>
                <a:gd name="T58" fmla="*/ 4 w 54"/>
                <a:gd name="T59" fmla="*/ 24 h 32"/>
                <a:gd name="T60" fmla="*/ 0 w 54"/>
                <a:gd name="T61" fmla="*/ 22 h 32"/>
                <a:gd name="T62" fmla="*/ 0 w 54"/>
                <a:gd name="T63" fmla="*/ 22 h 32"/>
                <a:gd name="T64" fmla="*/ 0 w 54"/>
                <a:gd name="T65" fmla="*/ 18 h 32"/>
                <a:gd name="T66" fmla="*/ 4 w 54"/>
                <a:gd name="T67" fmla="*/ 14 h 32"/>
                <a:gd name="T68" fmla="*/ 4 w 54"/>
                <a:gd name="T69" fmla="*/ 12 h 32"/>
                <a:gd name="T70" fmla="*/ 4 w 54"/>
                <a:gd name="T71" fmla="*/ 8 h 32"/>
                <a:gd name="T72" fmla="*/ 4 w 54"/>
                <a:gd name="T73" fmla="*/ 8 h 32"/>
                <a:gd name="T74" fmla="*/ 22 w 54"/>
                <a:gd name="T75" fmla="*/ 4 h 32"/>
                <a:gd name="T76" fmla="*/ 42 w 54"/>
                <a:gd name="T77" fmla="*/ 0 h 32"/>
                <a:gd name="T78" fmla="*/ 42 w 54"/>
                <a:gd name="T79" fmla="*/ 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
                <a:gd name="T121" fmla="*/ 0 h 32"/>
                <a:gd name="T122" fmla="*/ 54 w 54"/>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 h="32">
                  <a:moveTo>
                    <a:pt x="42" y="0"/>
                  </a:moveTo>
                  <a:lnTo>
                    <a:pt x="42" y="0"/>
                  </a:lnTo>
                  <a:lnTo>
                    <a:pt x="42" y="4"/>
                  </a:lnTo>
                  <a:lnTo>
                    <a:pt x="44" y="6"/>
                  </a:lnTo>
                  <a:lnTo>
                    <a:pt x="50" y="8"/>
                  </a:lnTo>
                  <a:lnTo>
                    <a:pt x="50" y="12"/>
                  </a:lnTo>
                  <a:lnTo>
                    <a:pt x="52" y="16"/>
                  </a:lnTo>
                  <a:lnTo>
                    <a:pt x="54" y="20"/>
                  </a:lnTo>
                  <a:lnTo>
                    <a:pt x="54" y="24"/>
                  </a:lnTo>
                  <a:lnTo>
                    <a:pt x="48" y="24"/>
                  </a:lnTo>
                  <a:lnTo>
                    <a:pt x="44" y="26"/>
                  </a:lnTo>
                  <a:lnTo>
                    <a:pt x="40" y="30"/>
                  </a:lnTo>
                  <a:lnTo>
                    <a:pt x="34" y="32"/>
                  </a:lnTo>
                  <a:lnTo>
                    <a:pt x="30" y="32"/>
                  </a:lnTo>
                  <a:lnTo>
                    <a:pt x="30" y="30"/>
                  </a:lnTo>
                  <a:lnTo>
                    <a:pt x="26" y="28"/>
                  </a:lnTo>
                  <a:lnTo>
                    <a:pt x="22" y="28"/>
                  </a:lnTo>
                  <a:lnTo>
                    <a:pt x="18" y="30"/>
                  </a:lnTo>
                  <a:lnTo>
                    <a:pt x="14" y="30"/>
                  </a:lnTo>
                  <a:lnTo>
                    <a:pt x="8" y="28"/>
                  </a:lnTo>
                  <a:lnTo>
                    <a:pt x="6" y="26"/>
                  </a:lnTo>
                  <a:lnTo>
                    <a:pt x="6" y="22"/>
                  </a:lnTo>
                  <a:lnTo>
                    <a:pt x="6" y="20"/>
                  </a:lnTo>
                  <a:lnTo>
                    <a:pt x="4" y="24"/>
                  </a:lnTo>
                  <a:lnTo>
                    <a:pt x="0" y="22"/>
                  </a:lnTo>
                  <a:lnTo>
                    <a:pt x="0" y="18"/>
                  </a:lnTo>
                  <a:lnTo>
                    <a:pt x="4" y="14"/>
                  </a:lnTo>
                  <a:lnTo>
                    <a:pt x="4" y="12"/>
                  </a:lnTo>
                  <a:lnTo>
                    <a:pt x="4" y="8"/>
                  </a:lnTo>
                  <a:lnTo>
                    <a:pt x="22" y="4"/>
                  </a:lnTo>
                  <a:lnTo>
                    <a:pt x="42" y="0"/>
                  </a:lnTo>
                  <a:close/>
                </a:path>
              </a:pathLst>
            </a:custGeom>
            <a:solidFill>
              <a:schemeClr val="tx1"/>
            </a:solidFill>
            <a:ln w="9525">
              <a:noFill/>
              <a:round/>
              <a:headEnd/>
              <a:tailEnd/>
            </a:ln>
          </p:spPr>
          <p:txBody>
            <a:bodyPr/>
            <a:lstStyle/>
            <a:p>
              <a:endParaRPr lang="es-ES_tradnl"/>
            </a:p>
          </p:txBody>
        </p:sp>
        <p:sp>
          <p:nvSpPr>
            <p:cNvPr id="75" name="Freeform 110"/>
            <p:cNvSpPr>
              <a:spLocks noEditPoints="1"/>
            </p:cNvSpPr>
            <p:nvPr/>
          </p:nvSpPr>
          <p:spPr bwMode="auto">
            <a:xfrm>
              <a:off x="3816" y="414"/>
              <a:ext cx="174" cy="216"/>
            </a:xfrm>
            <a:custGeom>
              <a:avLst/>
              <a:gdLst>
                <a:gd name="T0" fmla="*/ 174 w 174"/>
                <a:gd name="T1" fmla="*/ 8 h 216"/>
                <a:gd name="T2" fmla="*/ 162 w 174"/>
                <a:gd name="T3" fmla="*/ 42 h 216"/>
                <a:gd name="T4" fmla="*/ 158 w 174"/>
                <a:gd name="T5" fmla="*/ 58 h 216"/>
                <a:gd name="T6" fmla="*/ 154 w 174"/>
                <a:gd name="T7" fmla="*/ 66 h 216"/>
                <a:gd name="T8" fmla="*/ 146 w 174"/>
                <a:gd name="T9" fmla="*/ 82 h 216"/>
                <a:gd name="T10" fmla="*/ 138 w 174"/>
                <a:gd name="T11" fmla="*/ 90 h 216"/>
                <a:gd name="T12" fmla="*/ 130 w 174"/>
                <a:gd name="T13" fmla="*/ 120 h 216"/>
                <a:gd name="T14" fmla="*/ 124 w 174"/>
                <a:gd name="T15" fmla="*/ 150 h 216"/>
                <a:gd name="T16" fmla="*/ 126 w 174"/>
                <a:gd name="T17" fmla="*/ 162 h 216"/>
                <a:gd name="T18" fmla="*/ 130 w 174"/>
                <a:gd name="T19" fmla="*/ 166 h 216"/>
                <a:gd name="T20" fmla="*/ 136 w 174"/>
                <a:gd name="T21" fmla="*/ 172 h 216"/>
                <a:gd name="T22" fmla="*/ 138 w 174"/>
                <a:gd name="T23" fmla="*/ 178 h 216"/>
                <a:gd name="T24" fmla="*/ 134 w 174"/>
                <a:gd name="T25" fmla="*/ 188 h 216"/>
                <a:gd name="T26" fmla="*/ 126 w 174"/>
                <a:gd name="T27" fmla="*/ 196 h 216"/>
                <a:gd name="T28" fmla="*/ 112 w 174"/>
                <a:gd name="T29" fmla="*/ 192 h 216"/>
                <a:gd name="T30" fmla="*/ 104 w 174"/>
                <a:gd name="T31" fmla="*/ 164 h 216"/>
                <a:gd name="T32" fmla="*/ 102 w 174"/>
                <a:gd name="T33" fmla="*/ 144 h 216"/>
                <a:gd name="T34" fmla="*/ 96 w 174"/>
                <a:gd name="T35" fmla="*/ 146 h 216"/>
                <a:gd name="T36" fmla="*/ 84 w 174"/>
                <a:gd name="T37" fmla="*/ 162 h 216"/>
                <a:gd name="T38" fmla="*/ 74 w 174"/>
                <a:gd name="T39" fmla="*/ 166 h 216"/>
                <a:gd name="T40" fmla="*/ 54 w 174"/>
                <a:gd name="T41" fmla="*/ 186 h 216"/>
                <a:gd name="T42" fmla="*/ 30 w 174"/>
                <a:gd name="T43" fmla="*/ 204 h 216"/>
                <a:gd name="T44" fmla="*/ 22 w 174"/>
                <a:gd name="T45" fmla="*/ 212 h 216"/>
                <a:gd name="T46" fmla="*/ 4 w 174"/>
                <a:gd name="T47" fmla="*/ 216 h 216"/>
                <a:gd name="T48" fmla="*/ 2 w 174"/>
                <a:gd name="T49" fmla="*/ 176 h 216"/>
                <a:gd name="T50" fmla="*/ 16 w 174"/>
                <a:gd name="T51" fmla="*/ 154 h 216"/>
                <a:gd name="T52" fmla="*/ 20 w 174"/>
                <a:gd name="T53" fmla="*/ 142 h 216"/>
                <a:gd name="T54" fmla="*/ 22 w 174"/>
                <a:gd name="T55" fmla="*/ 142 h 216"/>
                <a:gd name="T56" fmla="*/ 26 w 174"/>
                <a:gd name="T57" fmla="*/ 134 h 216"/>
                <a:gd name="T58" fmla="*/ 34 w 174"/>
                <a:gd name="T59" fmla="*/ 124 h 216"/>
                <a:gd name="T60" fmla="*/ 42 w 174"/>
                <a:gd name="T61" fmla="*/ 112 h 216"/>
                <a:gd name="T62" fmla="*/ 50 w 174"/>
                <a:gd name="T63" fmla="*/ 108 h 216"/>
                <a:gd name="T64" fmla="*/ 56 w 174"/>
                <a:gd name="T65" fmla="*/ 96 h 216"/>
                <a:gd name="T66" fmla="*/ 62 w 174"/>
                <a:gd name="T67" fmla="*/ 86 h 216"/>
                <a:gd name="T68" fmla="*/ 100 w 174"/>
                <a:gd name="T69" fmla="*/ 62 h 216"/>
                <a:gd name="T70" fmla="*/ 124 w 174"/>
                <a:gd name="T71" fmla="*/ 58 h 216"/>
                <a:gd name="T72" fmla="*/ 130 w 174"/>
                <a:gd name="T73" fmla="*/ 62 h 216"/>
                <a:gd name="T74" fmla="*/ 158 w 174"/>
                <a:gd name="T75" fmla="*/ 0 h 216"/>
                <a:gd name="T76" fmla="*/ 172 w 174"/>
                <a:gd name="T77" fmla="*/ 0 h 216"/>
                <a:gd name="T78" fmla="*/ 92 w 174"/>
                <a:gd name="T79" fmla="*/ 94 h 216"/>
                <a:gd name="T80" fmla="*/ 74 w 174"/>
                <a:gd name="T81" fmla="*/ 112 h 216"/>
                <a:gd name="T82" fmla="*/ 54 w 174"/>
                <a:gd name="T83" fmla="*/ 128 h 216"/>
                <a:gd name="T84" fmla="*/ 54 w 174"/>
                <a:gd name="T85" fmla="*/ 136 h 216"/>
                <a:gd name="T86" fmla="*/ 46 w 174"/>
                <a:gd name="T87" fmla="*/ 142 h 216"/>
                <a:gd name="T88" fmla="*/ 42 w 174"/>
                <a:gd name="T89" fmla="*/ 150 h 216"/>
                <a:gd name="T90" fmla="*/ 34 w 174"/>
                <a:gd name="T91" fmla="*/ 158 h 216"/>
                <a:gd name="T92" fmla="*/ 30 w 174"/>
                <a:gd name="T93" fmla="*/ 162 h 216"/>
                <a:gd name="T94" fmla="*/ 30 w 174"/>
                <a:gd name="T95" fmla="*/ 170 h 216"/>
                <a:gd name="T96" fmla="*/ 24 w 174"/>
                <a:gd name="T97" fmla="*/ 178 h 216"/>
                <a:gd name="T98" fmla="*/ 28 w 174"/>
                <a:gd name="T99" fmla="*/ 182 h 216"/>
                <a:gd name="T100" fmla="*/ 38 w 174"/>
                <a:gd name="T101" fmla="*/ 178 h 216"/>
                <a:gd name="T102" fmla="*/ 42 w 174"/>
                <a:gd name="T103" fmla="*/ 170 h 216"/>
                <a:gd name="T104" fmla="*/ 50 w 174"/>
                <a:gd name="T105" fmla="*/ 170 h 216"/>
                <a:gd name="T106" fmla="*/ 50 w 174"/>
                <a:gd name="T107" fmla="*/ 162 h 216"/>
                <a:gd name="T108" fmla="*/ 58 w 174"/>
                <a:gd name="T109" fmla="*/ 162 h 216"/>
                <a:gd name="T110" fmla="*/ 60 w 174"/>
                <a:gd name="T111" fmla="*/ 152 h 216"/>
                <a:gd name="T112" fmla="*/ 68 w 174"/>
                <a:gd name="T113" fmla="*/ 148 h 216"/>
                <a:gd name="T114" fmla="*/ 96 w 174"/>
                <a:gd name="T115" fmla="*/ 124 h 216"/>
                <a:gd name="T116" fmla="*/ 108 w 174"/>
                <a:gd name="T117" fmla="*/ 116 h 216"/>
                <a:gd name="T118" fmla="*/ 120 w 174"/>
                <a:gd name="T119" fmla="*/ 88 h 216"/>
                <a:gd name="T120" fmla="*/ 116 w 174"/>
                <a:gd name="T121" fmla="*/ 78 h 216"/>
                <a:gd name="T122" fmla="*/ 100 w 174"/>
                <a:gd name="T123" fmla="*/ 90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4"/>
                <a:gd name="T187" fmla="*/ 0 h 216"/>
                <a:gd name="T188" fmla="*/ 174 w 174"/>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4" h="216">
                  <a:moveTo>
                    <a:pt x="172" y="0"/>
                  </a:moveTo>
                  <a:lnTo>
                    <a:pt x="172" y="0"/>
                  </a:lnTo>
                  <a:lnTo>
                    <a:pt x="174" y="8"/>
                  </a:lnTo>
                  <a:lnTo>
                    <a:pt x="174" y="16"/>
                  </a:lnTo>
                  <a:lnTo>
                    <a:pt x="168" y="30"/>
                  </a:lnTo>
                  <a:lnTo>
                    <a:pt x="162" y="42"/>
                  </a:lnTo>
                  <a:lnTo>
                    <a:pt x="158" y="54"/>
                  </a:lnTo>
                  <a:lnTo>
                    <a:pt x="158" y="58"/>
                  </a:lnTo>
                  <a:lnTo>
                    <a:pt x="158" y="62"/>
                  </a:lnTo>
                  <a:lnTo>
                    <a:pt x="154" y="66"/>
                  </a:lnTo>
                  <a:lnTo>
                    <a:pt x="150" y="70"/>
                  </a:lnTo>
                  <a:lnTo>
                    <a:pt x="146" y="82"/>
                  </a:lnTo>
                  <a:lnTo>
                    <a:pt x="144" y="86"/>
                  </a:lnTo>
                  <a:lnTo>
                    <a:pt x="138" y="90"/>
                  </a:lnTo>
                  <a:lnTo>
                    <a:pt x="138" y="98"/>
                  </a:lnTo>
                  <a:lnTo>
                    <a:pt x="136" y="104"/>
                  </a:lnTo>
                  <a:lnTo>
                    <a:pt x="130" y="120"/>
                  </a:lnTo>
                  <a:lnTo>
                    <a:pt x="124" y="134"/>
                  </a:lnTo>
                  <a:lnTo>
                    <a:pt x="122" y="142"/>
                  </a:lnTo>
                  <a:lnTo>
                    <a:pt x="124" y="150"/>
                  </a:lnTo>
                  <a:lnTo>
                    <a:pt x="126" y="162"/>
                  </a:lnTo>
                  <a:lnTo>
                    <a:pt x="130" y="162"/>
                  </a:lnTo>
                  <a:lnTo>
                    <a:pt x="130" y="166"/>
                  </a:lnTo>
                  <a:lnTo>
                    <a:pt x="130" y="170"/>
                  </a:lnTo>
                  <a:lnTo>
                    <a:pt x="136" y="172"/>
                  </a:lnTo>
                  <a:lnTo>
                    <a:pt x="138" y="174"/>
                  </a:lnTo>
                  <a:lnTo>
                    <a:pt x="138" y="178"/>
                  </a:lnTo>
                  <a:lnTo>
                    <a:pt x="136" y="178"/>
                  </a:lnTo>
                  <a:lnTo>
                    <a:pt x="134" y="182"/>
                  </a:lnTo>
                  <a:lnTo>
                    <a:pt x="134" y="188"/>
                  </a:lnTo>
                  <a:lnTo>
                    <a:pt x="132" y="194"/>
                  </a:lnTo>
                  <a:lnTo>
                    <a:pt x="130" y="196"/>
                  </a:lnTo>
                  <a:lnTo>
                    <a:pt x="126" y="196"/>
                  </a:lnTo>
                  <a:lnTo>
                    <a:pt x="118" y="196"/>
                  </a:lnTo>
                  <a:lnTo>
                    <a:pt x="112" y="192"/>
                  </a:lnTo>
                  <a:lnTo>
                    <a:pt x="108" y="188"/>
                  </a:lnTo>
                  <a:lnTo>
                    <a:pt x="106" y="180"/>
                  </a:lnTo>
                  <a:lnTo>
                    <a:pt x="104" y="164"/>
                  </a:lnTo>
                  <a:lnTo>
                    <a:pt x="104" y="146"/>
                  </a:lnTo>
                  <a:lnTo>
                    <a:pt x="102" y="144"/>
                  </a:lnTo>
                  <a:lnTo>
                    <a:pt x="100" y="144"/>
                  </a:lnTo>
                  <a:lnTo>
                    <a:pt x="98" y="146"/>
                  </a:lnTo>
                  <a:lnTo>
                    <a:pt x="96" y="146"/>
                  </a:lnTo>
                  <a:lnTo>
                    <a:pt x="90" y="154"/>
                  </a:lnTo>
                  <a:lnTo>
                    <a:pt x="84" y="162"/>
                  </a:lnTo>
                  <a:lnTo>
                    <a:pt x="80" y="164"/>
                  </a:lnTo>
                  <a:lnTo>
                    <a:pt x="74" y="166"/>
                  </a:lnTo>
                  <a:lnTo>
                    <a:pt x="54" y="186"/>
                  </a:lnTo>
                  <a:lnTo>
                    <a:pt x="44" y="196"/>
                  </a:lnTo>
                  <a:lnTo>
                    <a:pt x="38" y="200"/>
                  </a:lnTo>
                  <a:lnTo>
                    <a:pt x="30" y="204"/>
                  </a:lnTo>
                  <a:lnTo>
                    <a:pt x="26" y="208"/>
                  </a:lnTo>
                  <a:lnTo>
                    <a:pt x="22" y="212"/>
                  </a:lnTo>
                  <a:lnTo>
                    <a:pt x="14" y="216"/>
                  </a:lnTo>
                  <a:lnTo>
                    <a:pt x="4" y="216"/>
                  </a:lnTo>
                  <a:lnTo>
                    <a:pt x="0" y="202"/>
                  </a:lnTo>
                  <a:lnTo>
                    <a:pt x="0" y="188"/>
                  </a:lnTo>
                  <a:lnTo>
                    <a:pt x="2" y="176"/>
                  </a:lnTo>
                  <a:lnTo>
                    <a:pt x="8" y="166"/>
                  </a:lnTo>
                  <a:lnTo>
                    <a:pt x="16" y="154"/>
                  </a:lnTo>
                  <a:lnTo>
                    <a:pt x="18" y="148"/>
                  </a:lnTo>
                  <a:lnTo>
                    <a:pt x="20" y="142"/>
                  </a:lnTo>
                  <a:lnTo>
                    <a:pt x="22" y="142"/>
                  </a:lnTo>
                  <a:lnTo>
                    <a:pt x="24" y="138"/>
                  </a:lnTo>
                  <a:lnTo>
                    <a:pt x="26" y="134"/>
                  </a:lnTo>
                  <a:lnTo>
                    <a:pt x="28" y="132"/>
                  </a:lnTo>
                  <a:lnTo>
                    <a:pt x="32" y="128"/>
                  </a:lnTo>
                  <a:lnTo>
                    <a:pt x="34" y="124"/>
                  </a:lnTo>
                  <a:lnTo>
                    <a:pt x="38" y="118"/>
                  </a:lnTo>
                  <a:lnTo>
                    <a:pt x="42" y="112"/>
                  </a:lnTo>
                  <a:lnTo>
                    <a:pt x="46" y="110"/>
                  </a:lnTo>
                  <a:lnTo>
                    <a:pt x="50" y="108"/>
                  </a:lnTo>
                  <a:lnTo>
                    <a:pt x="52" y="102"/>
                  </a:lnTo>
                  <a:lnTo>
                    <a:pt x="56" y="96"/>
                  </a:lnTo>
                  <a:lnTo>
                    <a:pt x="60" y="92"/>
                  </a:lnTo>
                  <a:lnTo>
                    <a:pt x="62" y="86"/>
                  </a:lnTo>
                  <a:lnTo>
                    <a:pt x="82" y="76"/>
                  </a:lnTo>
                  <a:lnTo>
                    <a:pt x="92" y="70"/>
                  </a:lnTo>
                  <a:lnTo>
                    <a:pt x="100" y="62"/>
                  </a:lnTo>
                  <a:lnTo>
                    <a:pt x="116" y="58"/>
                  </a:lnTo>
                  <a:lnTo>
                    <a:pt x="124" y="58"/>
                  </a:lnTo>
                  <a:lnTo>
                    <a:pt x="128" y="60"/>
                  </a:lnTo>
                  <a:lnTo>
                    <a:pt x="130" y="62"/>
                  </a:lnTo>
                  <a:lnTo>
                    <a:pt x="144" y="32"/>
                  </a:lnTo>
                  <a:lnTo>
                    <a:pt x="152" y="16"/>
                  </a:lnTo>
                  <a:lnTo>
                    <a:pt x="158" y="0"/>
                  </a:lnTo>
                  <a:lnTo>
                    <a:pt x="172" y="0"/>
                  </a:lnTo>
                  <a:close/>
                  <a:moveTo>
                    <a:pt x="100" y="90"/>
                  </a:moveTo>
                  <a:lnTo>
                    <a:pt x="100" y="90"/>
                  </a:lnTo>
                  <a:lnTo>
                    <a:pt x="92" y="94"/>
                  </a:lnTo>
                  <a:lnTo>
                    <a:pt x="86" y="100"/>
                  </a:lnTo>
                  <a:lnTo>
                    <a:pt x="74" y="112"/>
                  </a:lnTo>
                  <a:lnTo>
                    <a:pt x="62" y="120"/>
                  </a:lnTo>
                  <a:lnTo>
                    <a:pt x="54" y="128"/>
                  </a:lnTo>
                  <a:lnTo>
                    <a:pt x="54" y="132"/>
                  </a:lnTo>
                  <a:lnTo>
                    <a:pt x="54" y="136"/>
                  </a:lnTo>
                  <a:lnTo>
                    <a:pt x="50" y="138"/>
                  </a:lnTo>
                  <a:lnTo>
                    <a:pt x="48" y="140"/>
                  </a:lnTo>
                  <a:lnTo>
                    <a:pt x="46" y="142"/>
                  </a:lnTo>
                  <a:lnTo>
                    <a:pt x="44" y="148"/>
                  </a:lnTo>
                  <a:lnTo>
                    <a:pt x="42" y="150"/>
                  </a:lnTo>
                  <a:lnTo>
                    <a:pt x="34" y="154"/>
                  </a:lnTo>
                  <a:lnTo>
                    <a:pt x="34" y="158"/>
                  </a:lnTo>
                  <a:lnTo>
                    <a:pt x="34" y="162"/>
                  </a:lnTo>
                  <a:lnTo>
                    <a:pt x="30" y="162"/>
                  </a:lnTo>
                  <a:lnTo>
                    <a:pt x="30" y="166"/>
                  </a:lnTo>
                  <a:lnTo>
                    <a:pt x="30" y="170"/>
                  </a:lnTo>
                  <a:lnTo>
                    <a:pt x="26" y="174"/>
                  </a:lnTo>
                  <a:lnTo>
                    <a:pt x="24" y="178"/>
                  </a:lnTo>
                  <a:lnTo>
                    <a:pt x="24" y="180"/>
                  </a:lnTo>
                  <a:lnTo>
                    <a:pt x="28" y="182"/>
                  </a:lnTo>
                  <a:lnTo>
                    <a:pt x="28" y="178"/>
                  </a:lnTo>
                  <a:lnTo>
                    <a:pt x="30" y="178"/>
                  </a:lnTo>
                  <a:lnTo>
                    <a:pt x="38" y="178"/>
                  </a:lnTo>
                  <a:lnTo>
                    <a:pt x="38" y="172"/>
                  </a:lnTo>
                  <a:lnTo>
                    <a:pt x="42" y="170"/>
                  </a:lnTo>
                  <a:lnTo>
                    <a:pt x="46" y="170"/>
                  </a:lnTo>
                  <a:lnTo>
                    <a:pt x="50" y="170"/>
                  </a:lnTo>
                  <a:lnTo>
                    <a:pt x="50" y="166"/>
                  </a:lnTo>
                  <a:lnTo>
                    <a:pt x="50" y="162"/>
                  </a:lnTo>
                  <a:lnTo>
                    <a:pt x="54" y="162"/>
                  </a:lnTo>
                  <a:lnTo>
                    <a:pt x="58" y="162"/>
                  </a:lnTo>
                  <a:lnTo>
                    <a:pt x="58" y="160"/>
                  </a:lnTo>
                  <a:lnTo>
                    <a:pt x="60" y="156"/>
                  </a:lnTo>
                  <a:lnTo>
                    <a:pt x="60" y="152"/>
                  </a:lnTo>
                  <a:lnTo>
                    <a:pt x="62" y="150"/>
                  </a:lnTo>
                  <a:lnTo>
                    <a:pt x="68" y="148"/>
                  </a:lnTo>
                  <a:lnTo>
                    <a:pt x="74" y="144"/>
                  </a:lnTo>
                  <a:lnTo>
                    <a:pt x="86" y="134"/>
                  </a:lnTo>
                  <a:lnTo>
                    <a:pt x="96" y="124"/>
                  </a:lnTo>
                  <a:lnTo>
                    <a:pt x="100" y="120"/>
                  </a:lnTo>
                  <a:lnTo>
                    <a:pt x="108" y="116"/>
                  </a:lnTo>
                  <a:lnTo>
                    <a:pt x="110" y="106"/>
                  </a:lnTo>
                  <a:lnTo>
                    <a:pt x="116" y="96"/>
                  </a:lnTo>
                  <a:lnTo>
                    <a:pt x="120" y="88"/>
                  </a:lnTo>
                  <a:lnTo>
                    <a:pt x="124" y="78"/>
                  </a:lnTo>
                  <a:lnTo>
                    <a:pt x="116" y="78"/>
                  </a:lnTo>
                  <a:lnTo>
                    <a:pt x="108" y="82"/>
                  </a:lnTo>
                  <a:lnTo>
                    <a:pt x="100" y="90"/>
                  </a:lnTo>
                  <a:close/>
                </a:path>
              </a:pathLst>
            </a:custGeom>
            <a:solidFill>
              <a:schemeClr val="tx1"/>
            </a:solidFill>
            <a:ln w="9525">
              <a:noFill/>
              <a:round/>
              <a:headEnd/>
              <a:tailEnd/>
            </a:ln>
          </p:spPr>
          <p:txBody>
            <a:bodyPr/>
            <a:lstStyle/>
            <a:p>
              <a:endParaRPr lang="es-ES_tradnl"/>
            </a:p>
          </p:txBody>
        </p:sp>
        <p:sp>
          <p:nvSpPr>
            <p:cNvPr id="76" name="Freeform 111"/>
            <p:cNvSpPr>
              <a:spLocks noEditPoints="1"/>
            </p:cNvSpPr>
            <p:nvPr/>
          </p:nvSpPr>
          <p:spPr bwMode="auto">
            <a:xfrm>
              <a:off x="4974" y="418"/>
              <a:ext cx="358" cy="324"/>
            </a:xfrm>
            <a:custGeom>
              <a:avLst/>
              <a:gdLst>
                <a:gd name="T0" fmla="*/ 60 w 358"/>
                <a:gd name="T1" fmla="*/ 92 h 324"/>
                <a:gd name="T2" fmla="*/ 86 w 358"/>
                <a:gd name="T3" fmla="*/ 70 h 324"/>
                <a:gd name="T4" fmla="*/ 110 w 358"/>
                <a:gd name="T5" fmla="*/ 52 h 324"/>
                <a:gd name="T6" fmla="*/ 132 w 358"/>
                <a:gd name="T7" fmla="*/ 32 h 324"/>
                <a:gd name="T8" fmla="*/ 146 w 358"/>
                <a:gd name="T9" fmla="*/ 80 h 324"/>
                <a:gd name="T10" fmla="*/ 144 w 358"/>
                <a:gd name="T11" fmla="*/ 100 h 324"/>
                <a:gd name="T12" fmla="*/ 172 w 358"/>
                <a:gd name="T13" fmla="*/ 82 h 324"/>
                <a:gd name="T14" fmla="*/ 180 w 358"/>
                <a:gd name="T15" fmla="*/ 74 h 324"/>
                <a:gd name="T16" fmla="*/ 202 w 358"/>
                <a:gd name="T17" fmla="*/ 66 h 324"/>
                <a:gd name="T18" fmla="*/ 208 w 358"/>
                <a:gd name="T19" fmla="*/ 54 h 324"/>
                <a:gd name="T20" fmla="*/ 244 w 358"/>
                <a:gd name="T21" fmla="*/ 50 h 324"/>
                <a:gd name="T22" fmla="*/ 242 w 358"/>
                <a:gd name="T23" fmla="*/ 58 h 324"/>
                <a:gd name="T24" fmla="*/ 224 w 358"/>
                <a:gd name="T25" fmla="*/ 100 h 324"/>
                <a:gd name="T26" fmla="*/ 218 w 358"/>
                <a:gd name="T27" fmla="*/ 116 h 324"/>
                <a:gd name="T28" fmla="*/ 208 w 358"/>
                <a:gd name="T29" fmla="*/ 144 h 324"/>
                <a:gd name="T30" fmla="*/ 230 w 358"/>
                <a:gd name="T31" fmla="*/ 158 h 324"/>
                <a:gd name="T32" fmla="*/ 258 w 358"/>
                <a:gd name="T33" fmla="*/ 94 h 324"/>
                <a:gd name="T34" fmla="*/ 286 w 358"/>
                <a:gd name="T35" fmla="*/ 62 h 324"/>
                <a:gd name="T36" fmla="*/ 320 w 358"/>
                <a:gd name="T37" fmla="*/ 2 h 324"/>
                <a:gd name="T38" fmla="*/ 326 w 358"/>
                <a:gd name="T39" fmla="*/ 32 h 324"/>
                <a:gd name="T40" fmla="*/ 322 w 358"/>
                <a:gd name="T41" fmla="*/ 50 h 324"/>
                <a:gd name="T42" fmla="*/ 344 w 358"/>
                <a:gd name="T43" fmla="*/ 50 h 324"/>
                <a:gd name="T44" fmla="*/ 352 w 358"/>
                <a:gd name="T45" fmla="*/ 62 h 324"/>
                <a:gd name="T46" fmla="*/ 356 w 358"/>
                <a:gd name="T47" fmla="*/ 112 h 324"/>
                <a:gd name="T48" fmla="*/ 332 w 358"/>
                <a:gd name="T49" fmla="*/ 132 h 324"/>
                <a:gd name="T50" fmla="*/ 312 w 358"/>
                <a:gd name="T51" fmla="*/ 142 h 324"/>
                <a:gd name="T52" fmla="*/ 286 w 358"/>
                <a:gd name="T53" fmla="*/ 162 h 324"/>
                <a:gd name="T54" fmla="*/ 262 w 358"/>
                <a:gd name="T55" fmla="*/ 158 h 324"/>
                <a:gd name="T56" fmla="*/ 236 w 358"/>
                <a:gd name="T57" fmla="*/ 198 h 324"/>
                <a:gd name="T58" fmla="*/ 218 w 358"/>
                <a:gd name="T59" fmla="*/ 236 h 324"/>
                <a:gd name="T60" fmla="*/ 214 w 358"/>
                <a:gd name="T61" fmla="*/ 246 h 324"/>
                <a:gd name="T62" fmla="*/ 202 w 358"/>
                <a:gd name="T63" fmla="*/ 282 h 324"/>
                <a:gd name="T64" fmla="*/ 174 w 358"/>
                <a:gd name="T65" fmla="*/ 322 h 324"/>
                <a:gd name="T66" fmla="*/ 166 w 358"/>
                <a:gd name="T67" fmla="*/ 284 h 324"/>
                <a:gd name="T68" fmla="*/ 192 w 358"/>
                <a:gd name="T69" fmla="*/ 230 h 324"/>
                <a:gd name="T70" fmla="*/ 202 w 358"/>
                <a:gd name="T71" fmla="*/ 216 h 324"/>
                <a:gd name="T72" fmla="*/ 212 w 358"/>
                <a:gd name="T73" fmla="*/ 188 h 324"/>
                <a:gd name="T74" fmla="*/ 186 w 358"/>
                <a:gd name="T75" fmla="*/ 128 h 324"/>
                <a:gd name="T76" fmla="*/ 190 w 358"/>
                <a:gd name="T77" fmla="*/ 98 h 324"/>
                <a:gd name="T78" fmla="*/ 164 w 358"/>
                <a:gd name="T79" fmla="*/ 114 h 324"/>
                <a:gd name="T80" fmla="*/ 144 w 358"/>
                <a:gd name="T81" fmla="*/ 132 h 324"/>
                <a:gd name="T82" fmla="*/ 128 w 358"/>
                <a:gd name="T83" fmla="*/ 152 h 324"/>
                <a:gd name="T84" fmla="*/ 94 w 358"/>
                <a:gd name="T85" fmla="*/ 168 h 324"/>
                <a:gd name="T86" fmla="*/ 98 w 358"/>
                <a:gd name="T87" fmla="*/ 112 h 324"/>
                <a:gd name="T88" fmla="*/ 94 w 358"/>
                <a:gd name="T89" fmla="*/ 100 h 324"/>
                <a:gd name="T90" fmla="*/ 58 w 358"/>
                <a:gd name="T91" fmla="*/ 134 h 324"/>
                <a:gd name="T92" fmla="*/ 44 w 358"/>
                <a:gd name="T93" fmla="*/ 146 h 324"/>
                <a:gd name="T94" fmla="*/ 6 w 358"/>
                <a:gd name="T95" fmla="*/ 166 h 324"/>
                <a:gd name="T96" fmla="*/ 10 w 358"/>
                <a:gd name="T97" fmla="*/ 124 h 324"/>
                <a:gd name="T98" fmla="*/ 14 w 358"/>
                <a:gd name="T99" fmla="*/ 112 h 324"/>
                <a:gd name="T100" fmla="*/ 22 w 358"/>
                <a:gd name="T101" fmla="*/ 100 h 324"/>
                <a:gd name="T102" fmla="*/ 26 w 358"/>
                <a:gd name="T103" fmla="*/ 84 h 324"/>
                <a:gd name="T104" fmla="*/ 40 w 358"/>
                <a:gd name="T105" fmla="*/ 66 h 324"/>
                <a:gd name="T106" fmla="*/ 52 w 358"/>
                <a:gd name="T107" fmla="*/ 44 h 324"/>
                <a:gd name="T108" fmla="*/ 68 w 358"/>
                <a:gd name="T109" fmla="*/ 54 h 324"/>
                <a:gd name="T110" fmla="*/ 54 w 358"/>
                <a:gd name="T111" fmla="*/ 88 h 324"/>
                <a:gd name="T112" fmla="*/ 314 w 358"/>
                <a:gd name="T113" fmla="*/ 72 h 324"/>
                <a:gd name="T114" fmla="*/ 294 w 358"/>
                <a:gd name="T115" fmla="*/ 96 h 324"/>
                <a:gd name="T116" fmla="*/ 286 w 358"/>
                <a:gd name="T117" fmla="*/ 120 h 324"/>
                <a:gd name="T118" fmla="*/ 282 w 358"/>
                <a:gd name="T119" fmla="*/ 132 h 324"/>
                <a:gd name="T120" fmla="*/ 310 w 358"/>
                <a:gd name="T121" fmla="*/ 112 h 324"/>
                <a:gd name="T122" fmla="*/ 340 w 358"/>
                <a:gd name="T123" fmla="*/ 76 h 324"/>
                <a:gd name="T124" fmla="*/ 330 w 358"/>
                <a:gd name="T125" fmla="*/ 72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324"/>
                <a:gd name="T191" fmla="*/ 358 w 358"/>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324">
                  <a:moveTo>
                    <a:pt x="48" y="96"/>
                  </a:moveTo>
                  <a:lnTo>
                    <a:pt x="48" y="96"/>
                  </a:lnTo>
                  <a:lnTo>
                    <a:pt x="50" y="100"/>
                  </a:lnTo>
                  <a:lnTo>
                    <a:pt x="52" y="98"/>
                  </a:lnTo>
                  <a:lnTo>
                    <a:pt x="56" y="94"/>
                  </a:lnTo>
                  <a:lnTo>
                    <a:pt x="58" y="92"/>
                  </a:lnTo>
                  <a:lnTo>
                    <a:pt x="60" y="92"/>
                  </a:lnTo>
                  <a:lnTo>
                    <a:pt x="62" y="90"/>
                  </a:lnTo>
                  <a:lnTo>
                    <a:pt x="64" y="88"/>
                  </a:lnTo>
                  <a:lnTo>
                    <a:pt x="70" y="86"/>
                  </a:lnTo>
                  <a:lnTo>
                    <a:pt x="78" y="78"/>
                  </a:lnTo>
                  <a:lnTo>
                    <a:pt x="86" y="70"/>
                  </a:lnTo>
                  <a:lnTo>
                    <a:pt x="92" y="68"/>
                  </a:lnTo>
                  <a:lnTo>
                    <a:pt x="98" y="66"/>
                  </a:lnTo>
                  <a:lnTo>
                    <a:pt x="102" y="62"/>
                  </a:lnTo>
                  <a:lnTo>
                    <a:pt x="106" y="56"/>
                  </a:lnTo>
                  <a:lnTo>
                    <a:pt x="110" y="52"/>
                  </a:lnTo>
                  <a:lnTo>
                    <a:pt x="114" y="50"/>
                  </a:lnTo>
                  <a:lnTo>
                    <a:pt x="118" y="50"/>
                  </a:lnTo>
                  <a:lnTo>
                    <a:pt x="120" y="44"/>
                  </a:lnTo>
                  <a:lnTo>
                    <a:pt x="124" y="40"/>
                  </a:lnTo>
                  <a:lnTo>
                    <a:pt x="128" y="36"/>
                  </a:lnTo>
                  <a:lnTo>
                    <a:pt x="132" y="32"/>
                  </a:lnTo>
                  <a:lnTo>
                    <a:pt x="142" y="40"/>
                  </a:lnTo>
                  <a:lnTo>
                    <a:pt x="146" y="50"/>
                  </a:lnTo>
                  <a:lnTo>
                    <a:pt x="148" y="62"/>
                  </a:lnTo>
                  <a:lnTo>
                    <a:pt x="148" y="74"/>
                  </a:lnTo>
                  <a:lnTo>
                    <a:pt x="146" y="80"/>
                  </a:lnTo>
                  <a:lnTo>
                    <a:pt x="142" y="86"/>
                  </a:lnTo>
                  <a:lnTo>
                    <a:pt x="138" y="92"/>
                  </a:lnTo>
                  <a:lnTo>
                    <a:pt x="136" y="100"/>
                  </a:lnTo>
                  <a:lnTo>
                    <a:pt x="138" y="102"/>
                  </a:lnTo>
                  <a:lnTo>
                    <a:pt x="140" y="102"/>
                  </a:lnTo>
                  <a:lnTo>
                    <a:pt x="144" y="100"/>
                  </a:lnTo>
                  <a:lnTo>
                    <a:pt x="148" y="100"/>
                  </a:lnTo>
                  <a:lnTo>
                    <a:pt x="152" y="96"/>
                  </a:lnTo>
                  <a:lnTo>
                    <a:pt x="158" y="92"/>
                  </a:lnTo>
                  <a:lnTo>
                    <a:pt x="170" y="86"/>
                  </a:lnTo>
                  <a:lnTo>
                    <a:pt x="172" y="82"/>
                  </a:lnTo>
                  <a:lnTo>
                    <a:pt x="174" y="82"/>
                  </a:lnTo>
                  <a:lnTo>
                    <a:pt x="182" y="80"/>
                  </a:lnTo>
                  <a:lnTo>
                    <a:pt x="182" y="78"/>
                  </a:lnTo>
                  <a:lnTo>
                    <a:pt x="180" y="78"/>
                  </a:lnTo>
                  <a:lnTo>
                    <a:pt x="180" y="74"/>
                  </a:lnTo>
                  <a:lnTo>
                    <a:pt x="182" y="74"/>
                  </a:lnTo>
                  <a:lnTo>
                    <a:pt x="188" y="72"/>
                  </a:lnTo>
                  <a:lnTo>
                    <a:pt x="192" y="70"/>
                  </a:lnTo>
                  <a:lnTo>
                    <a:pt x="194" y="68"/>
                  </a:lnTo>
                  <a:lnTo>
                    <a:pt x="202" y="66"/>
                  </a:lnTo>
                  <a:lnTo>
                    <a:pt x="204" y="64"/>
                  </a:lnTo>
                  <a:lnTo>
                    <a:pt x="204" y="62"/>
                  </a:lnTo>
                  <a:lnTo>
                    <a:pt x="202" y="58"/>
                  </a:lnTo>
                  <a:lnTo>
                    <a:pt x="202" y="54"/>
                  </a:lnTo>
                  <a:lnTo>
                    <a:pt x="208" y="54"/>
                  </a:lnTo>
                  <a:lnTo>
                    <a:pt x="212" y="52"/>
                  </a:lnTo>
                  <a:lnTo>
                    <a:pt x="218" y="48"/>
                  </a:lnTo>
                  <a:lnTo>
                    <a:pt x="228" y="36"/>
                  </a:lnTo>
                  <a:lnTo>
                    <a:pt x="240" y="46"/>
                  </a:lnTo>
                  <a:lnTo>
                    <a:pt x="244" y="50"/>
                  </a:lnTo>
                  <a:lnTo>
                    <a:pt x="244" y="52"/>
                  </a:lnTo>
                  <a:lnTo>
                    <a:pt x="242" y="54"/>
                  </a:lnTo>
                  <a:lnTo>
                    <a:pt x="240" y="54"/>
                  </a:lnTo>
                  <a:lnTo>
                    <a:pt x="240" y="56"/>
                  </a:lnTo>
                  <a:lnTo>
                    <a:pt x="242" y="58"/>
                  </a:lnTo>
                  <a:lnTo>
                    <a:pt x="244" y="58"/>
                  </a:lnTo>
                  <a:lnTo>
                    <a:pt x="242" y="66"/>
                  </a:lnTo>
                  <a:lnTo>
                    <a:pt x="238" y="76"/>
                  </a:lnTo>
                  <a:lnTo>
                    <a:pt x="228" y="96"/>
                  </a:lnTo>
                  <a:lnTo>
                    <a:pt x="224" y="100"/>
                  </a:lnTo>
                  <a:lnTo>
                    <a:pt x="220" y="104"/>
                  </a:lnTo>
                  <a:lnTo>
                    <a:pt x="220" y="108"/>
                  </a:lnTo>
                  <a:lnTo>
                    <a:pt x="220" y="112"/>
                  </a:lnTo>
                  <a:lnTo>
                    <a:pt x="218" y="114"/>
                  </a:lnTo>
                  <a:lnTo>
                    <a:pt x="218" y="116"/>
                  </a:lnTo>
                  <a:lnTo>
                    <a:pt x="216" y="124"/>
                  </a:lnTo>
                  <a:lnTo>
                    <a:pt x="212" y="126"/>
                  </a:lnTo>
                  <a:lnTo>
                    <a:pt x="210" y="128"/>
                  </a:lnTo>
                  <a:lnTo>
                    <a:pt x="208" y="136"/>
                  </a:lnTo>
                  <a:lnTo>
                    <a:pt x="208" y="144"/>
                  </a:lnTo>
                  <a:lnTo>
                    <a:pt x="208" y="150"/>
                  </a:lnTo>
                  <a:lnTo>
                    <a:pt x="206" y="158"/>
                  </a:lnTo>
                  <a:lnTo>
                    <a:pt x="212" y="166"/>
                  </a:lnTo>
                  <a:lnTo>
                    <a:pt x="220" y="174"/>
                  </a:lnTo>
                  <a:lnTo>
                    <a:pt x="230" y="158"/>
                  </a:lnTo>
                  <a:lnTo>
                    <a:pt x="234" y="150"/>
                  </a:lnTo>
                  <a:lnTo>
                    <a:pt x="236" y="138"/>
                  </a:lnTo>
                  <a:lnTo>
                    <a:pt x="242" y="134"/>
                  </a:lnTo>
                  <a:lnTo>
                    <a:pt x="246" y="126"/>
                  </a:lnTo>
                  <a:lnTo>
                    <a:pt x="252" y="110"/>
                  </a:lnTo>
                  <a:lnTo>
                    <a:pt x="258" y="94"/>
                  </a:lnTo>
                  <a:lnTo>
                    <a:pt x="262" y="78"/>
                  </a:lnTo>
                  <a:lnTo>
                    <a:pt x="270" y="74"/>
                  </a:lnTo>
                  <a:lnTo>
                    <a:pt x="274" y="68"/>
                  </a:lnTo>
                  <a:lnTo>
                    <a:pt x="278" y="64"/>
                  </a:lnTo>
                  <a:lnTo>
                    <a:pt x="282" y="62"/>
                  </a:lnTo>
                  <a:lnTo>
                    <a:pt x="286" y="62"/>
                  </a:lnTo>
                  <a:lnTo>
                    <a:pt x="292" y="44"/>
                  </a:lnTo>
                  <a:lnTo>
                    <a:pt x="302" y="28"/>
                  </a:lnTo>
                  <a:lnTo>
                    <a:pt x="310" y="10"/>
                  </a:lnTo>
                  <a:lnTo>
                    <a:pt x="316" y="4"/>
                  </a:lnTo>
                  <a:lnTo>
                    <a:pt x="320" y="2"/>
                  </a:lnTo>
                  <a:lnTo>
                    <a:pt x="324" y="0"/>
                  </a:lnTo>
                  <a:lnTo>
                    <a:pt x="328" y="6"/>
                  </a:lnTo>
                  <a:lnTo>
                    <a:pt x="328" y="12"/>
                  </a:lnTo>
                  <a:lnTo>
                    <a:pt x="328" y="24"/>
                  </a:lnTo>
                  <a:lnTo>
                    <a:pt x="326" y="32"/>
                  </a:lnTo>
                  <a:lnTo>
                    <a:pt x="322" y="38"/>
                  </a:lnTo>
                  <a:lnTo>
                    <a:pt x="318" y="44"/>
                  </a:lnTo>
                  <a:lnTo>
                    <a:pt x="316" y="50"/>
                  </a:lnTo>
                  <a:lnTo>
                    <a:pt x="318" y="54"/>
                  </a:lnTo>
                  <a:lnTo>
                    <a:pt x="320" y="54"/>
                  </a:lnTo>
                  <a:lnTo>
                    <a:pt x="322" y="50"/>
                  </a:lnTo>
                  <a:lnTo>
                    <a:pt x="326" y="46"/>
                  </a:lnTo>
                  <a:lnTo>
                    <a:pt x="328" y="46"/>
                  </a:lnTo>
                  <a:lnTo>
                    <a:pt x="332" y="46"/>
                  </a:lnTo>
                  <a:lnTo>
                    <a:pt x="334" y="50"/>
                  </a:lnTo>
                  <a:lnTo>
                    <a:pt x="336" y="50"/>
                  </a:lnTo>
                  <a:lnTo>
                    <a:pt x="344" y="50"/>
                  </a:lnTo>
                  <a:lnTo>
                    <a:pt x="344" y="52"/>
                  </a:lnTo>
                  <a:lnTo>
                    <a:pt x="346" y="54"/>
                  </a:lnTo>
                  <a:lnTo>
                    <a:pt x="352" y="54"/>
                  </a:lnTo>
                  <a:lnTo>
                    <a:pt x="352" y="58"/>
                  </a:lnTo>
                  <a:lnTo>
                    <a:pt x="352" y="62"/>
                  </a:lnTo>
                  <a:lnTo>
                    <a:pt x="354" y="66"/>
                  </a:lnTo>
                  <a:lnTo>
                    <a:pt x="356" y="70"/>
                  </a:lnTo>
                  <a:lnTo>
                    <a:pt x="358" y="72"/>
                  </a:lnTo>
                  <a:lnTo>
                    <a:pt x="358" y="76"/>
                  </a:lnTo>
                  <a:lnTo>
                    <a:pt x="358" y="86"/>
                  </a:lnTo>
                  <a:lnTo>
                    <a:pt x="356" y="112"/>
                  </a:lnTo>
                  <a:lnTo>
                    <a:pt x="350" y="116"/>
                  </a:lnTo>
                  <a:lnTo>
                    <a:pt x="344" y="120"/>
                  </a:lnTo>
                  <a:lnTo>
                    <a:pt x="340" y="126"/>
                  </a:lnTo>
                  <a:lnTo>
                    <a:pt x="336" y="132"/>
                  </a:lnTo>
                  <a:lnTo>
                    <a:pt x="332" y="132"/>
                  </a:lnTo>
                  <a:lnTo>
                    <a:pt x="328" y="134"/>
                  </a:lnTo>
                  <a:lnTo>
                    <a:pt x="324" y="134"/>
                  </a:lnTo>
                  <a:lnTo>
                    <a:pt x="320" y="134"/>
                  </a:lnTo>
                  <a:lnTo>
                    <a:pt x="318" y="140"/>
                  </a:lnTo>
                  <a:lnTo>
                    <a:pt x="316" y="144"/>
                  </a:lnTo>
                  <a:lnTo>
                    <a:pt x="312" y="142"/>
                  </a:lnTo>
                  <a:lnTo>
                    <a:pt x="306" y="150"/>
                  </a:lnTo>
                  <a:lnTo>
                    <a:pt x="298" y="158"/>
                  </a:lnTo>
                  <a:lnTo>
                    <a:pt x="290" y="158"/>
                  </a:lnTo>
                  <a:lnTo>
                    <a:pt x="288" y="160"/>
                  </a:lnTo>
                  <a:lnTo>
                    <a:pt x="286" y="162"/>
                  </a:lnTo>
                  <a:lnTo>
                    <a:pt x="280" y="162"/>
                  </a:lnTo>
                  <a:lnTo>
                    <a:pt x="274" y="160"/>
                  </a:lnTo>
                  <a:lnTo>
                    <a:pt x="270" y="158"/>
                  </a:lnTo>
                  <a:lnTo>
                    <a:pt x="266" y="154"/>
                  </a:lnTo>
                  <a:lnTo>
                    <a:pt x="262" y="158"/>
                  </a:lnTo>
                  <a:lnTo>
                    <a:pt x="258" y="162"/>
                  </a:lnTo>
                  <a:lnTo>
                    <a:pt x="252" y="174"/>
                  </a:lnTo>
                  <a:lnTo>
                    <a:pt x="244" y="184"/>
                  </a:lnTo>
                  <a:lnTo>
                    <a:pt x="240" y="188"/>
                  </a:lnTo>
                  <a:lnTo>
                    <a:pt x="236" y="192"/>
                  </a:lnTo>
                  <a:lnTo>
                    <a:pt x="236" y="198"/>
                  </a:lnTo>
                  <a:lnTo>
                    <a:pt x="236" y="202"/>
                  </a:lnTo>
                  <a:lnTo>
                    <a:pt x="232" y="212"/>
                  </a:lnTo>
                  <a:lnTo>
                    <a:pt x="228" y="224"/>
                  </a:lnTo>
                  <a:lnTo>
                    <a:pt x="220" y="234"/>
                  </a:lnTo>
                  <a:lnTo>
                    <a:pt x="218" y="236"/>
                  </a:lnTo>
                  <a:lnTo>
                    <a:pt x="216" y="238"/>
                  </a:lnTo>
                  <a:lnTo>
                    <a:pt x="220" y="242"/>
                  </a:lnTo>
                  <a:lnTo>
                    <a:pt x="218" y="242"/>
                  </a:lnTo>
                  <a:lnTo>
                    <a:pt x="216" y="244"/>
                  </a:lnTo>
                  <a:lnTo>
                    <a:pt x="214" y="246"/>
                  </a:lnTo>
                  <a:lnTo>
                    <a:pt x="214" y="250"/>
                  </a:lnTo>
                  <a:lnTo>
                    <a:pt x="214" y="254"/>
                  </a:lnTo>
                  <a:lnTo>
                    <a:pt x="210" y="260"/>
                  </a:lnTo>
                  <a:lnTo>
                    <a:pt x="206" y="270"/>
                  </a:lnTo>
                  <a:lnTo>
                    <a:pt x="202" y="282"/>
                  </a:lnTo>
                  <a:lnTo>
                    <a:pt x="194" y="292"/>
                  </a:lnTo>
                  <a:lnTo>
                    <a:pt x="190" y="310"/>
                  </a:lnTo>
                  <a:lnTo>
                    <a:pt x="188" y="318"/>
                  </a:lnTo>
                  <a:lnTo>
                    <a:pt x="182" y="324"/>
                  </a:lnTo>
                  <a:lnTo>
                    <a:pt x="174" y="322"/>
                  </a:lnTo>
                  <a:lnTo>
                    <a:pt x="170" y="320"/>
                  </a:lnTo>
                  <a:lnTo>
                    <a:pt x="166" y="316"/>
                  </a:lnTo>
                  <a:lnTo>
                    <a:pt x="164" y="312"/>
                  </a:lnTo>
                  <a:lnTo>
                    <a:pt x="162" y="302"/>
                  </a:lnTo>
                  <a:lnTo>
                    <a:pt x="164" y="292"/>
                  </a:lnTo>
                  <a:lnTo>
                    <a:pt x="166" y="284"/>
                  </a:lnTo>
                  <a:lnTo>
                    <a:pt x="170" y="276"/>
                  </a:lnTo>
                  <a:lnTo>
                    <a:pt x="178" y="258"/>
                  </a:lnTo>
                  <a:lnTo>
                    <a:pt x="184" y="244"/>
                  </a:lnTo>
                  <a:lnTo>
                    <a:pt x="190" y="230"/>
                  </a:lnTo>
                  <a:lnTo>
                    <a:pt x="192" y="230"/>
                  </a:lnTo>
                  <a:lnTo>
                    <a:pt x="194" y="230"/>
                  </a:lnTo>
                  <a:lnTo>
                    <a:pt x="194" y="228"/>
                  </a:lnTo>
                  <a:lnTo>
                    <a:pt x="194" y="224"/>
                  </a:lnTo>
                  <a:lnTo>
                    <a:pt x="202" y="216"/>
                  </a:lnTo>
                  <a:lnTo>
                    <a:pt x="202" y="212"/>
                  </a:lnTo>
                  <a:lnTo>
                    <a:pt x="202" y="208"/>
                  </a:lnTo>
                  <a:lnTo>
                    <a:pt x="206" y="202"/>
                  </a:lnTo>
                  <a:lnTo>
                    <a:pt x="214" y="192"/>
                  </a:lnTo>
                  <a:lnTo>
                    <a:pt x="212" y="188"/>
                  </a:lnTo>
                  <a:lnTo>
                    <a:pt x="210" y="184"/>
                  </a:lnTo>
                  <a:lnTo>
                    <a:pt x="204" y="178"/>
                  </a:lnTo>
                  <a:lnTo>
                    <a:pt x="196" y="174"/>
                  </a:lnTo>
                  <a:lnTo>
                    <a:pt x="190" y="170"/>
                  </a:lnTo>
                  <a:lnTo>
                    <a:pt x="186" y="150"/>
                  </a:lnTo>
                  <a:lnTo>
                    <a:pt x="186" y="128"/>
                  </a:lnTo>
                  <a:lnTo>
                    <a:pt x="190" y="108"/>
                  </a:lnTo>
                  <a:lnTo>
                    <a:pt x="194" y="100"/>
                  </a:lnTo>
                  <a:lnTo>
                    <a:pt x="198" y="92"/>
                  </a:lnTo>
                  <a:lnTo>
                    <a:pt x="194" y="92"/>
                  </a:lnTo>
                  <a:lnTo>
                    <a:pt x="190" y="96"/>
                  </a:lnTo>
                  <a:lnTo>
                    <a:pt x="190" y="98"/>
                  </a:lnTo>
                  <a:lnTo>
                    <a:pt x="186" y="100"/>
                  </a:lnTo>
                  <a:lnTo>
                    <a:pt x="182" y="102"/>
                  </a:lnTo>
                  <a:lnTo>
                    <a:pt x="180" y="104"/>
                  </a:lnTo>
                  <a:lnTo>
                    <a:pt x="170" y="112"/>
                  </a:lnTo>
                  <a:lnTo>
                    <a:pt x="164" y="114"/>
                  </a:lnTo>
                  <a:lnTo>
                    <a:pt x="160" y="116"/>
                  </a:lnTo>
                  <a:lnTo>
                    <a:pt x="160" y="120"/>
                  </a:lnTo>
                  <a:lnTo>
                    <a:pt x="158" y="122"/>
                  </a:lnTo>
                  <a:lnTo>
                    <a:pt x="154" y="126"/>
                  </a:lnTo>
                  <a:lnTo>
                    <a:pt x="144" y="132"/>
                  </a:lnTo>
                  <a:lnTo>
                    <a:pt x="132" y="142"/>
                  </a:lnTo>
                  <a:lnTo>
                    <a:pt x="130" y="144"/>
                  </a:lnTo>
                  <a:lnTo>
                    <a:pt x="128" y="144"/>
                  </a:lnTo>
                  <a:lnTo>
                    <a:pt x="128" y="146"/>
                  </a:lnTo>
                  <a:lnTo>
                    <a:pt x="128" y="152"/>
                  </a:lnTo>
                  <a:lnTo>
                    <a:pt x="124" y="152"/>
                  </a:lnTo>
                  <a:lnTo>
                    <a:pt x="120" y="152"/>
                  </a:lnTo>
                  <a:lnTo>
                    <a:pt x="114" y="154"/>
                  </a:lnTo>
                  <a:lnTo>
                    <a:pt x="106" y="162"/>
                  </a:lnTo>
                  <a:lnTo>
                    <a:pt x="98" y="166"/>
                  </a:lnTo>
                  <a:lnTo>
                    <a:pt x="94" y="168"/>
                  </a:lnTo>
                  <a:lnTo>
                    <a:pt x="90" y="166"/>
                  </a:lnTo>
                  <a:lnTo>
                    <a:pt x="86" y="156"/>
                  </a:lnTo>
                  <a:lnTo>
                    <a:pt x="86" y="146"/>
                  </a:lnTo>
                  <a:lnTo>
                    <a:pt x="88" y="136"/>
                  </a:lnTo>
                  <a:lnTo>
                    <a:pt x="90" y="128"/>
                  </a:lnTo>
                  <a:lnTo>
                    <a:pt x="98" y="112"/>
                  </a:lnTo>
                  <a:lnTo>
                    <a:pt x="106" y="96"/>
                  </a:lnTo>
                  <a:lnTo>
                    <a:pt x="104" y="92"/>
                  </a:lnTo>
                  <a:lnTo>
                    <a:pt x="102" y="94"/>
                  </a:lnTo>
                  <a:lnTo>
                    <a:pt x="98" y="98"/>
                  </a:lnTo>
                  <a:lnTo>
                    <a:pt x="94" y="100"/>
                  </a:lnTo>
                  <a:lnTo>
                    <a:pt x="90" y="102"/>
                  </a:lnTo>
                  <a:lnTo>
                    <a:pt x="86" y="104"/>
                  </a:lnTo>
                  <a:lnTo>
                    <a:pt x="78" y="114"/>
                  </a:lnTo>
                  <a:lnTo>
                    <a:pt x="68" y="124"/>
                  </a:lnTo>
                  <a:lnTo>
                    <a:pt x="60" y="132"/>
                  </a:lnTo>
                  <a:lnTo>
                    <a:pt x="58" y="134"/>
                  </a:lnTo>
                  <a:lnTo>
                    <a:pt x="56" y="134"/>
                  </a:lnTo>
                  <a:lnTo>
                    <a:pt x="48" y="138"/>
                  </a:lnTo>
                  <a:lnTo>
                    <a:pt x="46" y="142"/>
                  </a:lnTo>
                  <a:lnTo>
                    <a:pt x="44" y="146"/>
                  </a:lnTo>
                  <a:lnTo>
                    <a:pt x="32" y="158"/>
                  </a:lnTo>
                  <a:lnTo>
                    <a:pt x="24" y="166"/>
                  </a:lnTo>
                  <a:lnTo>
                    <a:pt x="18" y="170"/>
                  </a:lnTo>
                  <a:lnTo>
                    <a:pt x="12" y="170"/>
                  </a:lnTo>
                  <a:lnTo>
                    <a:pt x="10" y="168"/>
                  </a:lnTo>
                  <a:lnTo>
                    <a:pt x="6" y="166"/>
                  </a:lnTo>
                  <a:lnTo>
                    <a:pt x="2" y="166"/>
                  </a:lnTo>
                  <a:lnTo>
                    <a:pt x="0" y="154"/>
                  </a:lnTo>
                  <a:lnTo>
                    <a:pt x="2" y="144"/>
                  </a:lnTo>
                  <a:lnTo>
                    <a:pt x="10" y="128"/>
                  </a:lnTo>
                  <a:lnTo>
                    <a:pt x="10" y="124"/>
                  </a:lnTo>
                  <a:lnTo>
                    <a:pt x="10" y="120"/>
                  </a:lnTo>
                  <a:lnTo>
                    <a:pt x="14" y="120"/>
                  </a:lnTo>
                  <a:lnTo>
                    <a:pt x="14" y="116"/>
                  </a:lnTo>
                  <a:lnTo>
                    <a:pt x="14" y="112"/>
                  </a:lnTo>
                  <a:lnTo>
                    <a:pt x="18" y="112"/>
                  </a:lnTo>
                  <a:lnTo>
                    <a:pt x="18" y="108"/>
                  </a:lnTo>
                  <a:lnTo>
                    <a:pt x="18" y="104"/>
                  </a:lnTo>
                  <a:lnTo>
                    <a:pt x="18" y="102"/>
                  </a:lnTo>
                  <a:lnTo>
                    <a:pt x="22" y="100"/>
                  </a:lnTo>
                  <a:lnTo>
                    <a:pt x="24" y="100"/>
                  </a:lnTo>
                  <a:lnTo>
                    <a:pt x="22" y="96"/>
                  </a:lnTo>
                  <a:lnTo>
                    <a:pt x="22" y="92"/>
                  </a:lnTo>
                  <a:lnTo>
                    <a:pt x="22" y="88"/>
                  </a:lnTo>
                  <a:lnTo>
                    <a:pt x="24" y="88"/>
                  </a:lnTo>
                  <a:lnTo>
                    <a:pt x="26" y="84"/>
                  </a:lnTo>
                  <a:lnTo>
                    <a:pt x="28" y="80"/>
                  </a:lnTo>
                  <a:lnTo>
                    <a:pt x="28" y="78"/>
                  </a:lnTo>
                  <a:lnTo>
                    <a:pt x="32" y="74"/>
                  </a:lnTo>
                  <a:lnTo>
                    <a:pt x="36" y="70"/>
                  </a:lnTo>
                  <a:lnTo>
                    <a:pt x="40" y="66"/>
                  </a:lnTo>
                  <a:lnTo>
                    <a:pt x="42" y="62"/>
                  </a:lnTo>
                  <a:lnTo>
                    <a:pt x="42" y="58"/>
                  </a:lnTo>
                  <a:lnTo>
                    <a:pt x="44" y="50"/>
                  </a:lnTo>
                  <a:lnTo>
                    <a:pt x="50" y="46"/>
                  </a:lnTo>
                  <a:lnTo>
                    <a:pt x="52" y="44"/>
                  </a:lnTo>
                  <a:lnTo>
                    <a:pt x="52" y="38"/>
                  </a:lnTo>
                  <a:lnTo>
                    <a:pt x="56" y="38"/>
                  </a:lnTo>
                  <a:lnTo>
                    <a:pt x="60" y="40"/>
                  </a:lnTo>
                  <a:lnTo>
                    <a:pt x="62" y="46"/>
                  </a:lnTo>
                  <a:lnTo>
                    <a:pt x="66" y="52"/>
                  </a:lnTo>
                  <a:lnTo>
                    <a:pt x="68" y="54"/>
                  </a:lnTo>
                  <a:lnTo>
                    <a:pt x="70" y="54"/>
                  </a:lnTo>
                  <a:lnTo>
                    <a:pt x="70" y="62"/>
                  </a:lnTo>
                  <a:lnTo>
                    <a:pt x="66" y="68"/>
                  </a:lnTo>
                  <a:lnTo>
                    <a:pt x="60" y="78"/>
                  </a:lnTo>
                  <a:lnTo>
                    <a:pt x="54" y="88"/>
                  </a:lnTo>
                  <a:lnTo>
                    <a:pt x="52" y="92"/>
                  </a:lnTo>
                  <a:lnTo>
                    <a:pt x="48" y="96"/>
                  </a:lnTo>
                  <a:close/>
                  <a:moveTo>
                    <a:pt x="316" y="70"/>
                  </a:moveTo>
                  <a:lnTo>
                    <a:pt x="316" y="70"/>
                  </a:lnTo>
                  <a:lnTo>
                    <a:pt x="316" y="72"/>
                  </a:lnTo>
                  <a:lnTo>
                    <a:pt x="314" y="72"/>
                  </a:lnTo>
                  <a:lnTo>
                    <a:pt x="312" y="74"/>
                  </a:lnTo>
                  <a:lnTo>
                    <a:pt x="306" y="76"/>
                  </a:lnTo>
                  <a:lnTo>
                    <a:pt x="300" y="84"/>
                  </a:lnTo>
                  <a:lnTo>
                    <a:pt x="296" y="92"/>
                  </a:lnTo>
                  <a:lnTo>
                    <a:pt x="294" y="96"/>
                  </a:lnTo>
                  <a:lnTo>
                    <a:pt x="294" y="98"/>
                  </a:lnTo>
                  <a:lnTo>
                    <a:pt x="292" y="100"/>
                  </a:lnTo>
                  <a:lnTo>
                    <a:pt x="290" y="100"/>
                  </a:lnTo>
                  <a:lnTo>
                    <a:pt x="288" y="106"/>
                  </a:lnTo>
                  <a:lnTo>
                    <a:pt x="288" y="110"/>
                  </a:lnTo>
                  <a:lnTo>
                    <a:pt x="286" y="120"/>
                  </a:lnTo>
                  <a:lnTo>
                    <a:pt x="282" y="122"/>
                  </a:lnTo>
                  <a:lnTo>
                    <a:pt x="278" y="126"/>
                  </a:lnTo>
                  <a:lnTo>
                    <a:pt x="276" y="126"/>
                  </a:lnTo>
                  <a:lnTo>
                    <a:pt x="276" y="128"/>
                  </a:lnTo>
                  <a:lnTo>
                    <a:pt x="282" y="132"/>
                  </a:lnTo>
                  <a:lnTo>
                    <a:pt x="284" y="128"/>
                  </a:lnTo>
                  <a:lnTo>
                    <a:pt x="288" y="126"/>
                  </a:lnTo>
                  <a:lnTo>
                    <a:pt x="294" y="124"/>
                  </a:lnTo>
                  <a:lnTo>
                    <a:pt x="298" y="124"/>
                  </a:lnTo>
                  <a:lnTo>
                    <a:pt x="304" y="118"/>
                  </a:lnTo>
                  <a:lnTo>
                    <a:pt x="310" y="112"/>
                  </a:lnTo>
                  <a:lnTo>
                    <a:pt x="322" y="102"/>
                  </a:lnTo>
                  <a:lnTo>
                    <a:pt x="336" y="92"/>
                  </a:lnTo>
                  <a:lnTo>
                    <a:pt x="336" y="88"/>
                  </a:lnTo>
                  <a:lnTo>
                    <a:pt x="336" y="84"/>
                  </a:lnTo>
                  <a:lnTo>
                    <a:pt x="340" y="76"/>
                  </a:lnTo>
                  <a:lnTo>
                    <a:pt x="340" y="72"/>
                  </a:lnTo>
                  <a:lnTo>
                    <a:pt x="340" y="68"/>
                  </a:lnTo>
                  <a:lnTo>
                    <a:pt x="338" y="66"/>
                  </a:lnTo>
                  <a:lnTo>
                    <a:pt x="332" y="66"/>
                  </a:lnTo>
                  <a:lnTo>
                    <a:pt x="332" y="72"/>
                  </a:lnTo>
                  <a:lnTo>
                    <a:pt x="330" y="72"/>
                  </a:lnTo>
                  <a:lnTo>
                    <a:pt x="328" y="72"/>
                  </a:lnTo>
                  <a:lnTo>
                    <a:pt x="324" y="70"/>
                  </a:lnTo>
                  <a:lnTo>
                    <a:pt x="316" y="70"/>
                  </a:lnTo>
                  <a:close/>
                </a:path>
              </a:pathLst>
            </a:custGeom>
            <a:solidFill>
              <a:schemeClr val="tx1"/>
            </a:solidFill>
            <a:ln w="9525">
              <a:noFill/>
              <a:round/>
              <a:headEnd/>
              <a:tailEnd/>
            </a:ln>
          </p:spPr>
          <p:txBody>
            <a:bodyPr/>
            <a:lstStyle/>
            <a:p>
              <a:endParaRPr lang="es-ES_tradnl"/>
            </a:p>
          </p:txBody>
        </p:sp>
        <p:sp>
          <p:nvSpPr>
            <p:cNvPr id="77" name="Freeform 112"/>
            <p:cNvSpPr>
              <a:spLocks/>
            </p:cNvSpPr>
            <p:nvPr/>
          </p:nvSpPr>
          <p:spPr bwMode="auto">
            <a:xfrm>
              <a:off x="3806" y="426"/>
              <a:ext cx="42" cy="28"/>
            </a:xfrm>
            <a:custGeom>
              <a:avLst/>
              <a:gdLst>
                <a:gd name="T0" fmla="*/ 40 w 42"/>
                <a:gd name="T1" fmla="*/ 4 h 28"/>
                <a:gd name="T2" fmla="*/ 40 w 42"/>
                <a:gd name="T3" fmla="*/ 4 h 28"/>
                <a:gd name="T4" fmla="*/ 42 w 42"/>
                <a:gd name="T5" fmla="*/ 10 h 28"/>
                <a:gd name="T6" fmla="*/ 38 w 42"/>
                <a:gd name="T7" fmla="*/ 16 h 28"/>
                <a:gd name="T8" fmla="*/ 36 w 42"/>
                <a:gd name="T9" fmla="*/ 20 h 28"/>
                <a:gd name="T10" fmla="*/ 38 w 42"/>
                <a:gd name="T11" fmla="*/ 28 h 28"/>
                <a:gd name="T12" fmla="*/ 38 w 42"/>
                <a:gd name="T13" fmla="*/ 28 h 28"/>
                <a:gd name="T14" fmla="*/ 2 w 42"/>
                <a:gd name="T15" fmla="*/ 28 h 28"/>
                <a:gd name="T16" fmla="*/ 2 w 42"/>
                <a:gd name="T17" fmla="*/ 28 h 28"/>
                <a:gd name="T18" fmla="*/ 0 w 42"/>
                <a:gd name="T19" fmla="*/ 20 h 28"/>
                <a:gd name="T20" fmla="*/ 0 w 42"/>
                <a:gd name="T21" fmla="*/ 14 h 28"/>
                <a:gd name="T22" fmla="*/ 2 w 42"/>
                <a:gd name="T23" fmla="*/ 8 h 28"/>
                <a:gd name="T24" fmla="*/ 6 w 42"/>
                <a:gd name="T25" fmla="*/ 0 h 28"/>
                <a:gd name="T26" fmla="*/ 6 w 42"/>
                <a:gd name="T27" fmla="*/ 0 h 28"/>
                <a:gd name="T28" fmla="*/ 26 w 42"/>
                <a:gd name="T29" fmla="*/ 0 h 28"/>
                <a:gd name="T30" fmla="*/ 34 w 42"/>
                <a:gd name="T31" fmla="*/ 0 h 28"/>
                <a:gd name="T32" fmla="*/ 40 w 42"/>
                <a:gd name="T33" fmla="*/ 4 h 28"/>
                <a:gd name="T34" fmla="*/ 40 w 42"/>
                <a:gd name="T35" fmla="*/ 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8"/>
                <a:gd name="T56" fmla="*/ 42 w 42"/>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8">
                  <a:moveTo>
                    <a:pt x="40" y="4"/>
                  </a:moveTo>
                  <a:lnTo>
                    <a:pt x="40" y="4"/>
                  </a:lnTo>
                  <a:lnTo>
                    <a:pt x="42" y="10"/>
                  </a:lnTo>
                  <a:lnTo>
                    <a:pt x="38" y="16"/>
                  </a:lnTo>
                  <a:lnTo>
                    <a:pt x="36" y="20"/>
                  </a:lnTo>
                  <a:lnTo>
                    <a:pt x="38" y="28"/>
                  </a:lnTo>
                  <a:lnTo>
                    <a:pt x="2" y="28"/>
                  </a:lnTo>
                  <a:lnTo>
                    <a:pt x="0" y="20"/>
                  </a:lnTo>
                  <a:lnTo>
                    <a:pt x="0" y="14"/>
                  </a:lnTo>
                  <a:lnTo>
                    <a:pt x="2" y="8"/>
                  </a:lnTo>
                  <a:lnTo>
                    <a:pt x="6" y="0"/>
                  </a:lnTo>
                  <a:lnTo>
                    <a:pt x="26" y="0"/>
                  </a:lnTo>
                  <a:lnTo>
                    <a:pt x="34" y="0"/>
                  </a:lnTo>
                  <a:lnTo>
                    <a:pt x="40" y="4"/>
                  </a:lnTo>
                  <a:close/>
                </a:path>
              </a:pathLst>
            </a:custGeom>
            <a:solidFill>
              <a:schemeClr val="tx1"/>
            </a:solidFill>
            <a:ln w="9525">
              <a:noFill/>
              <a:round/>
              <a:headEnd/>
              <a:tailEnd/>
            </a:ln>
          </p:spPr>
          <p:txBody>
            <a:bodyPr/>
            <a:lstStyle/>
            <a:p>
              <a:endParaRPr lang="es-ES_tradnl"/>
            </a:p>
          </p:txBody>
        </p:sp>
        <p:sp>
          <p:nvSpPr>
            <p:cNvPr id="78" name="Freeform 113"/>
            <p:cNvSpPr>
              <a:spLocks noEditPoints="1"/>
            </p:cNvSpPr>
            <p:nvPr/>
          </p:nvSpPr>
          <p:spPr bwMode="auto">
            <a:xfrm>
              <a:off x="5360" y="430"/>
              <a:ext cx="218" cy="146"/>
            </a:xfrm>
            <a:custGeom>
              <a:avLst/>
              <a:gdLst>
                <a:gd name="T0" fmla="*/ 58 w 218"/>
                <a:gd name="T1" fmla="*/ 0 h 146"/>
                <a:gd name="T2" fmla="*/ 68 w 218"/>
                <a:gd name="T3" fmla="*/ 4 h 146"/>
                <a:gd name="T4" fmla="*/ 72 w 218"/>
                <a:gd name="T5" fmla="*/ 0 h 146"/>
                <a:gd name="T6" fmla="*/ 76 w 218"/>
                <a:gd name="T7" fmla="*/ 2 h 146"/>
                <a:gd name="T8" fmla="*/ 80 w 218"/>
                <a:gd name="T9" fmla="*/ 0 h 146"/>
                <a:gd name="T10" fmla="*/ 84 w 218"/>
                <a:gd name="T11" fmla="*/ 4 h 146"/>
                <a:gd name="T12" fmla="*/ 104 w 218"/>
                <a:gd name="T13" fmla="*/ 0 h 146"/>
                <a:gd name="T14" fmla="*/ 162 w 218"/>
                <a:gd name="T15" fmla="*/ 0 h 146"/>
                <a:gd name="T16" fmla="*/ 164 w 218"/>
                <a:gd name="T17" fmla="*/ 4 h 146"/>
                <a:gd name="T18" fmla="*/ 166 w 218"/>
                <a:gd name="T19" fmla="*/ 0 h 146"/>
                <a:gd name="T20" fmla="*/ 178 w 218"/>
                <a:gd name="T21" fmla="*/ 2 h 146"/>
                <a:gd name="T22" fmla="*/ 184 w 218"/>
                <a:gd name="T23" fmla="*/ 8 h 146"/>
                <a:gd name="T24" fmla="*/ 208 w 218"/>
                <a:gd name="T25" fmla="*/ 4 h 146"/>
                <a:gd name="T26" fmla="*/ 210 w 218"/>
                <a:gd name="T27" fmla="*/ 6 h 146"/>
                <a:gd name="T28" fmla="*/ 216 w 218"/>
                <a:gd name="T29" fmla="*/ 8 h 146"/>
                <a:gd name="T30" fmla="*/ 214 w 218"/>
                <a:gd name="T31" fmla="*/ 12 h 146"/>
                <a:gd name="T32" fmla="*/ 214 w 218"/>
                <a:gd name="T33" fmla="*/ 20 h 146"/>
                <a:gd name="T34" fmla="*/ 208 w 218"/>
                <a:gd name="T35" fmla="*/ 18 h 146"/>
                <a:gd name="T36" fmla="*/ 176 w 218"/>
                <a:gd name="T37" fmla="*/ 22 h 146"/>
                <a:gd name="T38" fmla="*/ 92 w 218"/>
                <a:gd name="T39" fmla="*/ 30 h 146"/>
                <a:gd name="T40" fmla="*/ 92 w 218"/>
                <a:gd name="T41" fmla="*/ 40 h 146"/>
                <a:gd name="T42" fmla="*/ 96 w 218"/>
                <a:gd name="T43" fmla="*/ 58 h 146"/>
                <a:gd name="T44" fmla="*/ 92 w 218"/>
                <a:gd name="T45" fmla="*/ 62 h 146"/>
                <a:gd name="T46" fmla="*/ 92 w 218"/>
                <a:gd name="T47" fmla="*/ 70 h 146"/>
                <a:gd name="T48" fmla="*/ 92 w 218"/>
                <a:gd name="T49" fmla="*/ 80 h 146"/>
                <a:gd name="T50" fmla="*/ 88 w 218"/>
                <a:gd name="T51" fmla="*/ 84 h 146"/>
                <a:gd name="T52" fmla="*/ 84 w 218"/>
                <a:gd name="T53" fmla="*/ 96 h 146"/>
                <a:gd name="T54" fmla="*/ 74 w 218"/>
                <a:gd name="T55" fmla="*/ 110 h 146"/>
                <a:gd name="T56" fmla="*/ 70 w 218"/>
                <a:gd name="T57" fmla="*/ 116 h 146"/>
                <a:gd name="T58" fmla="*/ 62 w 218"/>
                <a:gd name="T59" fmla="*/ 116 h 146"/>
                <a:gd name="T60" fmla="*/ 62 w 218"/>
                <a:gd name="T61" fmla="*/ 122 h 146"/>
                <a:gd name="T62" fmla="*/ 54 w 218"/>
                <a:gd name="T63" fmla="*/ 124 h 146"/>
                <a:gd name="T64" fmla="*/ 52 w 218"/>
                <a:gd name="T65" fmla="*/ 130 h 146"/>
                <a:gd name="T66" fmla="*/ 32 w 218"/>
                <a:gd name="T67" fmla="*/ 138 h 146"/>
                <a:gd name="T68" fmla="*/ 26 w 218"/>
                <a:gd name="T69" fmla="*/ 146 h 146"/>
                <a:gd name="T70" fmla="*/ 4 w 218"/>
                <a:gd name="T71" fmla="*/ 138 h 146"/>
                <a:gd name="T72" fmla="*/ 0 w 218"/>
                <a:gd name="T73" fmla="*/ 104 h 146"/>
                <a:gd name="T74" fmla="*/ 6 w 218"/>
                <a:gd name="T75" fmla="*/ 84 h 146"/>
                <a:gd name="T76" fmla="*/ 12 w 218"/>
                <a:gd name="T77" fmla="*/ 66 h 146"/>
                <a:gd name="T78" fmla="*/ 22 w 218"/>
                <a:gd name="T79" fmla="*/ 56 h 146"/>
                <a:gd name="T80" fmla="*/ 30 w 218"/>
                <a:gd name="T81" fmla="*/ 52 h 146"/>
                <a:gd name="T82" fmla="*/ 28 w 218"/>
                <a:gd name="T83" fmla="*/ 44 h 146"/>
                <a:gd name="T84" fmla="*/ 44 w 218"/>
                <a:gd name="T85" fmla="*/ 34 h 146"/>
                <a:gd name="T86" fmla="*/ 54 w 218"/>
                <a:gd name="T87" fmla="*/ 24 h 146"/>
                <a:gd name="T88" fmla="*/ 58 w 218"/>
                <a:gd name="T89" fmla="*/ 42 h 146"/>
                <a:gd name="T90" fmla="*/ 56 w 218"/>
                <a:gd name="T91" fmla="*/ 50 h 146"/>
                <a:gd name="T92" fmla="*/ 54 w 218"/>
                <a:gd name="T93" fmla="*/ 62 h 146"/>
                <a:gd name="T94" fmla="*/ 42 w 218"/>
                <a:gd name="T95" fmla="*/ 72 h 146"/>
                <a:gd name="T96" fmla="*/ 34 w 218"/>
                <a:gd name="T97" fmla="*/ 78 h 146"/>
                <a:gd name="T98" fmla="*/ 30 w 218"/>
                <a:gd name="T99" fmla="*/ 80 h 146"/>
                <a:gd name="T100" fmla="*/ 28 w 218"/>
                <a:gd name="T101" fmla="*/ 94 h 146"/>
                <a:gd name="T102" fmla="*/ 20 w 218"/>
                <a:gd name="T103" fmla="*/ 112 h 146"/>
                <a:gd name="T104" fmla="*/ 52 w 218"/>
                <a:gd name="T105" fmla="*/ 98 h 146"/>
                <a:gd name="T106" fmla="*/ 72 w 218"/>
                <a:gd name="T107" fmla="*/ 72 h 146"/>
                <a:gd name="T108" fmla="*/ 76 w 218"/>
                <a:gd name="T109" fmla="*/ 46 h 146"/>
                <a:gd name="T110" fmla="*/ 66 w 218"/>
                <a:gd name="T111" fmla="*/ 34 h 146"/>
                <a:gd name="T112" fmla="*/ 64 w 218"/>
                <a:gd name="T113" fmla="*/ 44 h 146"/>
                <a:gd name="T114" fmla="*/ 58 w 218"/>
                <a:gd name="T115" fmla="*/ 42 h 1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8"/>
                <a:gd name="T175" fmla="*/ 0 h 146"/>
                <a:gd name="T176" fmla="*/ 218 w 218"/>
                <a:gd name="T177" fmla="*/ 146 h 1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8" h="146">
                  <a:moveTo>
                    <a:pt x="54" y="0"/>
                  </a:moveTo>
                  <a:lnTo>
                    <a:pt x="54" y="0"/>
                  </a:lnTo>
                  <a:lnTo>
                    <a:pt x="58" y="0"/>
                  </a:lnTo>
                  <a:lnTo>
                    <a:pt x="62" y="0"/>
                  </a:lnTo>
                  <a:lnTo>
                    <a:pt x="68" y="4"/>
                  </a:lnTo>
                  <a:lnTo>
                    <a:pt x="70" y="2"/>
                  </a:lnTo>
                  <a:lnTo>
                    <a:pt x="72" y="0"/>
                  </a:lnTo>
                  <a:lnTo>
                    <a:pt x="74" y="2"/>
                  </a:lnTo>
                  <a:lnTo>
                    <a:pt x="76" y="2"/>
                  </a:lnTo>
                  <a:lnTo>
                    <a:pt x="78" y="0"/>
                  </a:lnTo>
                  <a:lnTo>
                    <a:pt x="80" y="0"/>
                  </a:lnTo>
                  <a:lnTo>
                    <a:pt x="82" y="2"/>
                  </a:lnTo>
                  <a:lnTo>
                    <a:pt x="84" y="4"/>
                  </a:lnTo>
                  <a:lnTo>
                    <a:pt x="92" y="2"/>
                  </a:lnTo>
                  <a:lnTo>
                    <a:pt x="104" y="0"/>
                  </a:lnTo>
                  <a:lnTo>
                    <a:pt x="130" y="0"/>
                  </a:lnTo>
                  <a:lnTo>
                    <a:pt x="162" y="0"/>
                  </a:lnTo>
                  <a:lnTo>
                    <a:pt x="162" y="2"/>
                  </a:lnTo>
                  <a:lnTo>
                    <a:pt x="162" y="4"/>
                  </a:lnTo>
                  <a:lnTo>
                    <a:pt x="164" y="4"/>
                  </a:lnTo>
                  <a:lnTo>
                    <a:pt x="166" y="2"/>
                  </a:lnTo>
                  <a:lnTo>
                    <a:pt x="166" y="0"/>
                  </a:lnTo>
                  <a:lnTo>
                    <a:pt x="168" y="0"/>
                  </a:lnTo>
                  <a:lnTo>
                    <a:pt x="178" y="2"/>
                  </a:lnTo>
                  <a:lnTo>
                    <a:pt x="182" y="4"/>
                  </a:lnTo>
                  <a:lnTo>
                    <a:pt x="184" y="8"/>
                  </a:lnTo>
                  <a:lnTo>
                    <a:pt x="188" y="6"/>
                  </a:lnTo>
                  <a:lnTo>
                    <a:pt x="194" y="4"/>
                  </a:lnTo>
                  <a:lnTo>
                    <a:pt x="208" y="4"/>
                  </a:lnTo>
                  <a:lnTo>
                    <a:pt x="208" y="6"/>
                  </a:lnTo>
                  <a:lnTo>
                    <a:pt x="210" y="6"/>
                  </a:lnTo>
                  <a:lnTo>
                    <a:pt x="214" y="8"/>
                  </a:lnTo>
                  <a:lnTo>
                    <a:pt x="216" y="8"/>
                  </a:lnTo>
                  <a:lnTo>
                    <a:pt x="218" y="10"/>
                  </a:lnTo>
                  <a:lnTo>
                    <a:pt x="214" y="12"/>
                  </a:lnTo>
                  <a:lnTo>
                    <a:pt x="218" y="16"/>
                  </a:lnTo>
                  <a:lnTo>
                    <a:pt x="218" y="18"/>
                  </a:lnTo>
                  <a:lnTo>
                    <a:pt x="214" y="20"/>
                  </a:lnTo>
                  <a:lnTo>
                    <a:pt x="212" y="18"/>
                  </a:lnTo>
                  <a:lnTo>
                    <a:pt x="208" y="18"/>
                  </a:lnTo>
                  <a:lnTo>
                    <a:pt x="200" y="20"/>
                  </a:lnTo>
                  <a:lnTo>
                    <a:pt x="176" y="22"/>
                  </a:lnTo>
                  <a:lnTo>
                    <a:pt x="148" y="26"/>
                  </a:lnTo>
                  <a:lnTo>
                    <a:pt x="92" y="30"/>
                  </a:lnTo>
                  <a:lnTo>
                    <a:pt x="90" y="32"/>
                  </a:lnTo>
                  <a:lnTo>
                    <a:pt x="90" y="34"/>
                  </a:lnTo>
                  <a:lnTo>
                    <a:pt x="92" y="40"/>
                  </a:lnTo>
                  <a:lnTo>
                    <a:pt x="94" y="50"/>
                  </a:lnTo>
                  <a:lnTo>
                    <a:pt x="96" y="58"/>
                  </a:lnTo>
                  <a:lnTo>
                    <a:pt x="94" y="58"/>
                  </a:lnTo>
                  <a:lnTo>
                    <a:pt x="92" y="62"/>
                  </a:lnTo>
                  <a:lnTo>
                    <a:pt x="92" y="66"/>
                  </a:lnTo>
                  <a:lnTo>
                    <a:pt x="92" y="70"/>
                  </a:lnTo>
                  <a:lnTo>
                    <a:pt x="94" y="74"/>
                  </a:lnTo>
                  <a:lnTo>
                    <a:pt x="94" y="76"/>
                  </a:lnTo>
                  <a:lnTo>
                    <a:pt x="92" y="80"/>
                  </a:lnTo>
                  <a:lnTo>
                    <a:pt x="88" y="84"/>
                  </a:lnTo>
                  <a:lnTo>
                    <a:pt x="86" y="90"/>
                  </a:lnTo>
                  <a:lnTo>
                    <a:pt x="84" y="96"/>
                  </a:lnTo>
                  <a:lnTo>
                    <a:pt x="76" y="104"/>
                  </a:lnTo>
                  <a:lnTo>
                    <a:pt x="74" y="110"/>
                  </a:lnTo>
                  <a:lnTo>
                    <a:pt x="72" y="116"/>
                  </a:lnTo>
                  <a:lnTo>
                    <a:pt x="70" y="116"/>
                  </a:lnTo>
                  <a:lnTo>
                    <a:pt x="68" y="116"/>
                  </a:lnTo>
                  <a:lnTo>
                    <a:pt x="62" y="116"/>
                  </a:lnTo>
                  <a:lnTo>
                    <a:pt x="62" y="120"/>
                  </a:lnTo>
                  <a:lnTo>
                    <a:pt x="62" y="122"/>
                  </a:lnTo>
                  <a:lnTo>
                    <a:pt x="58" y="124"/>
                  </a:lnTo>
                  <a:lnTo>
                    <a:pt x="56" y="124"/>
                  </a:lnTo>
                  <a:lnTo>
                    <a:pt x="54" y="124"/>
                  </a:lnTo>
                  <a:lnTo>
                    <a:pt x="54" y="126"/>
                  </a:lnTo>
                  <a:lnTo>
                    <a:pt x="52" y="130"/>
                  </a:lnTo>
                  <a:lnTo>
                    <a:pt x="50" y="132"/>
                  </a:lnTo>
                  <a:lnTo>
                    <a:pt x="42" y="136"/>
                  </a:lnTo>
                  <a:lnTo>
                    <a:pt x="32" y="138"/>
                  </a:lnTo>
                  <a:lnTo>
                    <a:pt x="30" y="142"/>
                  </a:lnTo>
                  <a:lnTo>
                    <a:pt x="26" y="146"/>
                  </a:lnTo>
                  <a:lnTo>
                    <a:pt x="16" y="142"/>
                  </a:lnTo>
                  <a:lnTo>
                    <a:pt x="4" y="138"/>
                  </a:lnTo>
                  <a:lnTo>
                    <a:pt x="2" y="120"/>
                  </a:lnTo>
                  <a:lnTo>
                    <a:pt x="0" y="112"/>
                  </a:lnTo>
                  <a:lnTo>
                    <a:pt x="0" y="104"/>
                  </a:lnTo>
                  <a:lnTo>
                    <a:pt x="2" y="94"/>
                  </a:lnTo>
                  <a:lnTo>
                    <a:pt x="6" y="84"/>
                  </a:lnTo>
                  <a:lnTo>
                    <a:pt x="10" y="76"/>
                  </a:lnTo>
                  <a:lnTo>
                    <a:pt x="12" y="66"/>
                  </a:lnTo>
                  <a:lnTo>
                    <a:pt x="16" y="64"/>
                  </a:lnTo>
                  <a:lnTo>
                    <a:pt x="20" y="60"/>
                  </a:lnTo>
                  <a:lnTo>
                    <a:pt x="22" y="56"/>
                  </a:lnTo>
                  <a:lnTo>
                    <a:pt x="26" y="54"/>
                  </a:lnTo>
                  <a:lnTo>
                    <a:pt x="30" y="52"/>
                  </a:lnTo>
                  <a:lnTo>
                    <a:pt x="28" y="50"/>
                  </a:lnTo>
                  <a:lnTo>
                    <a:pt x="28" y="46"/>
                  </a:lnTo>
                  <a:lnTo>
                    <a:pt x="28" y="44"/>
                  </a:lnTo>
                  <a:lnTo>
                    <a:pt x="30" y="42"/>
                  </a:lnTo>
                  <a:lnTo>
                    <a:pt x="44" y="34"/>
                  </a:lnTo>
                  <a:lnTo>
                    <a:pt x="50" y="30"/>
                  </a:lnTo>
                  <a:lnTo>
                    <a:pt x="54" y="24"/>
                  </a:lnTo>
                  <a:lnTo>
                    <a:pt x="54" y="0"/>
                  </a:lnTo>
                  <a:close/>
                  <a:moveTo>
                    <a:pt x="58" y="42"/>
                  </a:moveTo>
                  <a:lnTo>
                    <a:pt x="58" y="42"/>
                  </a:lnTo>
                  <a:lnTo>
                    <a:pt x="56" y="46"/>
                  </a:lnTo>
                  <a:lnTo>
                    <a:pt x="56" y="50"/>
                  </a:lnTo>
                  <a:lnTo>
                    <a:pt x="56" y="56"/>
                  </a:lnTo>
                  <a:lnTo>
                    <a:pt x="54" y="62"/>
                  </a:lnTo>
                  <a:lnTo>
                    <a:pt x="48" y="64"/>
                  </a:lnTo>
                  <a:lnTo>
                    <a:pt x="46" y="68"/>
                  </a:lnTo>
                  <a:lnTo>
                    <a:pt x="42" y="72"/>
                  </a:lnTo>
                  <a:lnTo>
                    <a:pt x="38" y="76"/>
                  </a:lnTo>
                  <a:lnTo>
                    <a:pt x="34" y="78"/>
                  </a:lnTo>
                  <a:lnTo>
                    <a:pt x="32" y="78"/>
                  </a:lnTo>
                  <a:lnTo>
                    <a:pt x="30" y="80"/>
                  </a:lnTo>
                  <a:lnTo>
                    <a:pt x="32" y="84"/>
                  </a:lnTo>
                  <a:lnTo>
                    <a:pt x="32" y="86"/>
                  </a:lnTo>
                  <a:lnTo>
                    <a:pt x="28" y="94"/>
                  </a:lnTo>
                  <a:lnTo>
                    <a:pt x="22" y="104"/>
                  </a:lnTo>
                  <a:lnTo>
                    <a:pt x="20" y="112"/>
                  </a:lnTo>
                  <a:lnTo>
                    <a:pt x="32" y="108"/>
                  </a:lnTo>
                  <a:lnTo>
                    <a:pt x="42" y="104"/>
                  </a:lnTo>
                  <a:lnTo>
                    <a:pt x="52" y="98"/>
                  </a:lnTo>
                  <a:lnTo>
                    <a:pt x="60" y="90"/>
                  </a:lnTo>
                  <a:lnTo>
                    <a:pt x="66" y="82"/>
                  </a:lnTo>
                  <a:lnTo>
                    <a:pt x="72" y="72"/>
                  </a:lnTo>
                  <a:lnTo>
                    <a:pt x="80" y="50"/>
                  </a:lnTo>
                  <a:lnTo>
                    <a:pt x="76" y="46"/>
                  </a:lnTo>
                  <a:lnTo>
                    <a:pt x="74" y="42"/>
                  </a:lnTo>
                  <a:lnTo>
                    <a:pt x="70" y="38"/>
                  </a:lnTo>
                  <a:lnTo>
                    <a:pt x="66" y="34"/>
                  </a:lnTo>
                  <a:lnTo>
                    <a:pt x="66" y="44"/>
                  </a:lnTo>
                  <a:lnTo>
                    <a:pt x="64" y="44"/>
                  </a:lnTo>
                  <a:lnTo>
                    <a:pt x="60" y="42"/>
                  </a:lnTo>
                  <a:lnTo>
                    <a:pt x="58" y="42"/>
                  </a:lnTo>
                  <a:close/>
                </a:path>
              </a:pathLst>
            </a:custGeom>
            <a:solidFill>
              <a:schemeClr val="tx1"/>
            </a:solidFill>
            <a:ln w="9525">
              <a:noFill/>
              <a:round/>
              <a:headEnd/>
              <a:tailEnd/>
            </a:ln>
          </p:spPr>
          <p:txBody>
            <a:bodyPr/>
            <a:lstStyle/>
            <a:p>
              <a:endParaRPr lang="es-ES_tradnl"/>
            </a:p>
          </p:txBody>
        </p:sp>
        <p:sp>
          <p:nvSpPr>
            <p:cNvPr id="79" name="Freeform 114"/>
            <p:cNvSpPr>
              <a:spLocks/>
            </p:cNvSpPr>
            <p:nvPr/>
          </p:nvSpPr>
          <p:spPr bwMode="auto">
            <a:xfrm>
              <a:off x="4804" y="456"/>
              <a:ext cx="164" cy="156"/>
            </a:xfrm>
            <a:custGeom>
              <a:avLst/>
              <a:gdLst>
                <a:gd name="T0" fmla="*/ 150 w 164"/>
                <a:gd name="T1" fmla="*/ 10 h 156"/>
                <a:gd name="T2" fmla="*/ 164 w 164"/>
                <a:gd name="T3" fmla="*/ 36 h 156"/>
                <a:gd name="T4" fmla="*/ 160 w 164"/>
                <a:gd name="T5" fmla="*/ 40 h 156"/>
                <a:gd name="T6" fmla="*/ 156 w 164"/>
                <a:gd name="T7" fmla="*/ 50 h 156"/>
                <a:gd name="T8" fmla="*/ 156 w 164"/>
                <a:gd name="T9" fmla="*/ 54 h 156"/>
                <a:gd name="T10" fmla="*/ 144 w 164"/>
                <a:gd name="T11" fmla="*/ 62 h 156"/>
                <a:gd name="T12" fmla="*/ 138 w 164"/>
                <a:gd name="T13" fmla="*/ 70 h 156"/>
                <a:gd name="T14" fmla="*/ 132 w 164"/>
                <a:gd name="T15" fmla="*/ 74 h 156"/>
                <a:gd name="T16" fmla="*/ 110 w 164"/>
                <a:gd name="T17" fmla="*/ 86 h 156"/>
                <a:gd name="T18" fmla="*/ 82 w 164"/>
                <a:gd name="T19" fmla="*/ 98 h 156"/>
                <a:gd name="T20" fmla="*/ 48 w 164"/>
                <a:gd name="T21" fmla="*/ 100 h 156"/>
                <a:gd name="T22" fmla="*/ 44 w 164"/>
                <a:gd name="T23" fmla="*/ 90 h 156"/>
                <a:gd name="T24" fmla="*/ 42 w 164"/>
                <a:gd name="T25" fmla="*/ 86 h 156"/>
                <a:gd name="T26" fmla="*/ 64 w 164"/>
                <a:gd name="T27" fmla="*/ 84 h 156"/>
                <a:gd name="T28" fmla="*/ 72 w 164"/>
                <a:gd name="T29" fmla="*/ 82 h 156"/>
                <a:gd name="T30" fmla="*/ 106 w 164"/>
                <a:gd name="T31" fmla="*/ 70 h 156"/>
                <a:gd name="T32" fmla="*/ 130 w 164"/>
                <a:gd name="T33" fmla="*/ 52 h 156"/>
                <a:gd name="T34" fmla="*/ 148 w 164"/>
                <a:gd name="T35" fmla="*/ 28 h 156"/>
                <a:gd name="T36" fmla="*/ 142 w 164"/>
                <a:gd name="T37" fmla="*/ 22 h 156"/>
                <a:gd name="T38" fmla="*/ 114 w 164"/>
                <a:gd name="T39" fmla="*/ 24 h 156"/>
                <a:gd name="T40" fmla="*/ 76 w 164"/>
                <a:gd name="T41" fmla="*/ 44 h 156"/>
                <a:gd name="T42" fmla="*/ 68 w 164"/>
                <a:gd name="T43" fmla="*/ 50 h 156"/>
                <a:gd name="T44" fmla="*/ 48 w 164"/>
                <a:gd name="T45" fmla="*/ 66 h 156"/>
                <a:gd name="T46" fmla="*/ 44 w 164"/>
                <a:gd name="T47" fmla="*/ 70 h 156"/>
                <a:gd name="T48" fmla="*/ 36 w 164"/>
                <a:gd name="T49" fmla="*/ 78 h 156"/>
                <a:gd name="T50" fmla="*/ 28 w 164"/>
                <a:gd name="T51" fmla="*/ 90 h 156"/>
                <a:gd name="T52" fmla="*/ 22 w 164"/>
                <a:gd name="T53" fmla="*/ 100 h 156"/>
                <a:gd name="T54" fmla="*/ 18 w 164"/>
                <a:gd name="T55" fmla="*/ 104 h 156"/>
                <a:gd name="T56" fmla="*/ 18 w 164"/>
                <a:gd name="T57" fmla="*/ 122 h 156"/>
                <a:gd name="T58" fmla="*/ 20 w 164"/>
                <a:gd name="T59" fmla="*/ 130 h 156"/>
                <a:gd name="T60" fmla="*/ 30 w 164"/>
                <a:gd name="T61" fmla="*/ 132 h 156"/>
                <a:gd name="T62" fmla="*/ 72 w 164"/>
                <a:gd name="T63" fmla="*/ 136 h 156"/>
                <a:gd name="T64" fmla="*/ 92 w 164"/>
                <a:gd name="T65" fmla="*/ 132 h 156"/>
                <a:gd name="T66" fmla="*/ 100 w 164"/>
                <a:gd name="T67" fmla="*/ 136 h 156"/>
                <a:gd name="T68" fmla="*/ 104 w 164"/>
                <a:gd name="T69" fmla="*/ 134 h 156"/>
                <a:gd name="T70" fmla="*/ 110 w 164"/>
                <a:gd name="T71" fmla="*/ 128 h 156"/>
                <a:gd name="T72" fmla="*/ 112 w 164"/>
                <a:gd name="T73" fmla="*/ 132 h 156"/>
                <a:gd name="T74" fmla="*/ 116 w 164"/>
                <a:gd name="T75" fmla="*/ 130 h 156"/>
                <a:gd name="T76" fmla="*/ 118 w 164"/>
                <a:gd name="T77" fmla="*/ 128 h 156"/>
                <a:gd name="T78" fmla="*/ 122 w 164"/>
                <a:gd name="T79" fmla="*/ 132 h 156"/>
                <a:gd name="T80" fmla="*/ 152 w 164"/>
                <a:gd name="T81" fmla="*/ 128 h 156"/>
                <a:gd name="T82" fmla="*/ 150 w 164"/>
                <a:gd name="T83" fmla="*/ 132 h 156"/>
                <a:gd name="T84" fmla="*/ 130 w 164"/>
                <a:gd name="T85" fmla="*/ 140 h 156"/>
                <a:gd name="T86" fmla="*/ 126 w 164"/>
                <a:gd name="T87" fmla="*/ 144 h 156"/>
                <a:gd name="T88" fmla="*/ 118 w 164"/>
                <a:gd name="T89" fmla="*/ 144 h 156"/>
                <a:gd name="T90" fmla="*/ 96 w 164"/>
                <a:gd name="T91" fmla="*/ 152 h 156"/>
                <a:gd name="T92" fmla="*/ 60 w 164"/>
                <a:gd name="T93" fmla="*/ 156 h 156"/>
                <a:gd name="T94" fmla="*/ 12 w 164"/>
                <a:gd name="T95" fmla="*/ 148 h 156"/>
                <a:gd name="T96" fmla="*/ 0 w 164"/>
                <a:gd name="T97" fmla="*/ 136 h 156"/>
                <a:gd name="T98" fmla="*/ 2 w 164"/>
                <a:gd name="T99" fmla="*/ 82 h 156"/>
                <a:gd name="T100" fmla="*/ 10 w 164"/>
                <a:gd name="T101" fmla="*/ 82 h 156"/>
                <a:gd name="T102" fmla="*/ 12 w 164"/>
                <a:gd name="T103" fmla="*/ 72 h 156"/>
                <a:gd name="T104" fmla="*/ 20 w 164"/>
                <a:gd name="T105" fmla="*/ 64 h 156"/>
                <a:gd name="T106" fmla="*/ 34 w 164"/>
                <a:gd name="T107" fmla="*/ 54 h 156"/>
                <a:gd name="T108" fmla="*/ 38 w 164"/>
                <a:gd name="T109" fmla="*/ 50 h 156"/>
                <a:gd name="T110" fmla="*/ 52 w 164"/>
                <a:gd name="T111" fmla="*/ 48 h 156"/>
                <a:gd name="T112" fmla="*/ 50 w 164"/>
                <a:gd name="T113" fmla="*/ 44 h 156"/>
                <a:gd name="T114" fmla="*/ 46 w 164"/>
                <a:gd name="T115" fmla="*/ 40 h 156"/>
                <a:gd name="T116" fmla="*/ 64 w 164"/>
                <a:gd name="T117" fmla="*/ 36 h 156"/>
                <a:gd name="T118" fmla="*/ 76 w 164"/>
                <a:gd name="T119" fmla="*/ 24 h 156"/>
                <a:gd name="T120" fmla="*/ 86 w 164"/>
                <a:gd name="T121" fmla="*/ 16 h 156"/>
                <a:gd name="T122" fmla="*/ 106 w 164"/>
                <a:gd name="T123" fmla="*/ 10 h 156"/>
                <a:gd name="T124" fmla="*/ 144 w 164"/>
                <a:gd name="T125" fmla="*/ 0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4"/>
                <a:gd name="T190" fmla="*/ 0 h 156"/>
                <a:gd name="T191" fmla="*/ 164 w 164"/>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4" h="156">
                  <a:moveTo>
                    <a:pt x="144" y="0"/>
                  </a:moveTo>
                  <a:lnTo>
                    <a:pt x="144" y="0"/>
                  </a:lnTo>
                  <a:lnTo>
                    <a:pt x="150" y="10"/>
                  </a:lnTo>
                  <a:lnTo>
                    <a:pt x="154" y="18"/>
                  </a:lnTo>
                  <a:lnTo>
                    <a:pt x="158" y="28"/>
                  </a:lnTo>
                  <a:lnTo>
                    <a:pt x="164" y="36"/>
                  </a:lnTo>
                  <a:lnTo>
                    <a:pt x="164" y="38"/>
                  </a:lnTo>
                  <a:lnTo>
                    <a:pt x="160" y="40"/>
                  </a:lnTo>
                  <a:lnTo>
                    <a:pt x="156" y="44"/>
                  </a:lnTo>
                  <a:lnTo>
                    <a:pt x="156" y="50"/>
                  </a:lnTo>
                  <a:lnTo>
                    <a:pt x="158" y="52"/>
                  </a:lnTo>
                  <a:lnTo>
                    <a:pt x="156" y="54"/>
                  </a:lnTo>
                  <a:lnTo>
                    <a:pt x="152" y="58"/>
                  </a:lnTo>
                  <a:lnTo>
                    <a:pt x="144" y="62"/>
                  </a:lnTo>
                  <a:lnTo>
                    <a:pt x="142" y="70"/>
                  </a:lnTo>
                  <a:lnTo>
                    <a:pt x="138" y="70"/>
                  </a:lnTo>
                  <a:lnTo>
                    <a:pt x="134" y="70"/>
                  </a:lnTo>
                  <a:lnTo>
                    <a:pt x="132" y="74"/>
                  </a:lnTo>
                  <a:lnTo>
                    <a:pt x="130" y="78"/>
                  </a:lnTo>
                  <a:lnTo>
                    <a:pt x="110" y="86"/>
                  </a:lnTo>
                  <a:lnTo>
                    <a:pt x="96" y="92"/>
                  </a:lnTo>
                  <a:lnTo>
                    <a:pt x="82" y="98"/>
                  </a:lnTo>
                  <a:lnTo>
                    <a:pt x="66" y="100"/>
                  </a:lnTo>
                  <a:lnTo>
                    <a:pt x="48" y="100"/>
                  </a:lnTo>
                  <a:lnTo>
                    <a:pt x="46" y="98"/>
                  </a:lnTo>
                  <a:lnTo>
                    <a:pt x="46" y="94"/>
                  </a:lnTo>
                  <a:lnTo>
                    <a:pt x="44" y="90"/>
                  </a:lnTo>
                  <a:lnTo>
                    <a:pt x="42" y="90"/>
                  </a:lnTo>
                  <a:lnTo>
                    <a:pt x="42" y="86"/>
                  </a:lnTo>
                  <a:lnTo>
                    <a:pt x="44" y="84"/>
                  </a:lnTo>
                  <a:lnTo>
                    <a:pt x="54" y="84"/>
                  </a:lnTo>
                  <a:lnTo>
                    <a:pt x="64" y="84"/>
                  </a:lnTo>
                  <a:lnTo>
                    <a:pt x="68" y="84"/>
                  </a:lnTo>
                  <a:lnTo>
                    <a:pt x="72" y="82"/>
                  </a:lnTo>
                  <a:lnTo>
                    <a:pt x="72" y="78"/>
                  </a:lnTo>
                  <a:lnTo>
                    <a:pt x="106" y="70"/>
                  </a:lnTo>
                  <a:lnTo>
                    <a:pt x="118" y="60"/>
                  </a:lnTo>
                  <a:lnTo>
                    <a:pt x="130" y="52"/>
                  </a:lnTo>
                  <a:lnTo>
                    <a:pt x="140" y="42"/>
                  </a:lnTo>
                  <a:lnTo>
                    <a:pt x="146" y="34"/>
                  </a:lnTo>
                  <a:lnTo>
                    <a:pt x="148" y="28"/>
                  </a:lnTo>
                  <a:lnTo>
                    <a:pt x="146" y="24"/>
                  </a:lnTo>
                  <a:lnTo>
                    <a:pt x="142" y="22"/>
                  </a:lnTo>
                  <a:lnTo>
                    <a:pt x="132" y="20"/>
                  </a:lnTo>
                  <a:lnTo>
                    <a:pt x="124" y="22"/>
                  </a:lnTo>
                  <a:lnTo>
                    <a:pt x="114" y="24"/>
                  </a:lnTo>
                  <a:lnTo>
                    <a:pt x="98" y="30"/>
                  </a:lnTo>
                  <a:lnTo>
                    <a:pt x="76" y="44"/>
                  </a:lnTo>
                  <a:lnTo>
                    <a:pt x="68" y="50"/>
                  </a:lnTo>
                  <a:lnTo>
                    <a:pt x="60" y="60"/>
                  </a:lnTo>
                  <a:lnTo>
                    <a:pt x="54" y="64"/>
                  </a:lnTo>
                  <a:lnTo>
                    <a:pt x="48" y="66"/>
                  </a:lnTo>
                  <a:lnTo>
                    <a:pt x="46" y="68"/>
                  </a:lnTo>
                  <a:lnTo>
                    <a:pt x="44" y="70"/>
                  </a:lnTo>
                  <a:lnTo>
                    <a:pt x="42" y="74"/>
                  </a:lnTo>
                  <a:lnTo>
                    <a:pt x="36" y="78"/>
                  </a:lnTo>
                  <a:lnTo>
                    <a:pt x="30" y="86"/>
                  </a:lnTo>
                  <a:lnTo>
                    <a:pt x="28" y="90"/>
                  </a:lnTo>
                  <a:lnTo>
                    <a:pt x="26" y="96"/>
                  </a:lnTo>
                  <a:lnTo>
                    <a:pt x="22" y="100"/>
                  </a:lnTo>
                  <a:lnTo>
                    <a:pt x="20" y="102"/>
                  </a:lnTo>
                  <a:lnTo>
                    <a:pt x="18" y="104"/>
                  </a:lnTo>
                  <a:lnTo>
                    <a:pt x="18" y="112"/>
                  </a:lnTo>
                  <a:lnTo>
                    <a:pt x="18" y="116"/>
                  </a:lnTo>
                  <a:lnTo>
                    <a:pt x="18" y="122"/>
                  </a:lnTo>
                  <a:lnTo>
                    <a:pt x="18" y="128"/>
                  </a:lnTo>
                  <a:lnTo>
                    <a:pt x="20" y="130"/>
                  </a:lnTo>
                  <a:lnTo>
                    <a:pt x="22" y="132"/>
                  </a:lnTo>
                  <a:lnTo>
                    <a:pt x="30" y="132"/>
                  </a:lnTo>
                  <a:lnTo>
                    <a:pt x="48" y="134"/>
                  </a:lnTo>
                  <a:lnTo>
                    <a:pt x="72" y="136"/>
                  </a:lnTo>
                  <a:lnTo>
                    <a:pt x="82" y="134"/>
                  </a:lnTo>
                  <a:lnTo>
                    <a:pt x="92" y="132"/>
                  </a:lnTo>
                  <a:lnTo>
                    <a:pt x="94" y="132"/>
                  </a:lnTo>
                  <a:lnTo>
                    <a:pt x="98" y="134"/>
                  </a:lnTo>
                  <a:lnTo>
                    <a:pt x="100" y="136"/>
                  </a:lnTo>
                  <a:lnTo>
                    <a:pt x="102" y="136"/>
                  </a:lnTo>
                  <a:lnTo>
                    <a:pt x="104" y="134"/>
                  </a:lnTo>
                  <a:lnTo>
                    <a:pt x="106" y="132"/>
                  </a:lnTo>
                  <a:lnTo>
                    <a:pt x="108" y="128"/>
                  </a:lnTo>
                  <a:lnTo>
                    <a:pt x="110" y="128"/>
                  </a:lnTo>
                  <a:lnTo>
                    <a:pt x="112" y="130"/>
                  </a:lnTo>
                  <a:lnTo>
                    <a:pt x="112" y="132"/>
                  </a:lnTo>
                  <a:lnTo>
                    <a:pt x="114" y="132"/>
                  </a:lnTo>
                  <a:lnTo>
                    <a:pt x="116" y="130"/>
                  </a:lnTo>
                  <a:lnTo>
                    <a:pt x="116" y="128"/>
                  </a:lnTo>
                  <a:lnTo>
                    <a:pt x="118" y="128"/>
                  </a:lnTo>
                  <a:lnTo>
                    <a:pt x="118" y="130"/>
                  </a:lnTo>
                  <a:lnTo>
                    <a:pt x="122" y="132"/>
                  </a:lnTo>
                  <a:lnTo>
                    <a:pt x="132" y="128"/>
                  </a:lnTo>
                  <a:lnTo>
                    <a:pt x="142" y="126"/>
                  </a:lnTo>
                  <a:lnTo>
                    <a:pt x="152" y="128"/>
                  </a:lnTo>
                  <a:lnTo>
                    <a:pt x="152" y="130"/>
                  </a:lnTo>
                  <a:lnTo>
                    <a:pt x="150" y="132"/>
                  </a:lnTo>
                  <a:lnTo>
                    <a:pt x="144" y="136"/>
                  </a:lnTo>
                  <a:lnTo>
                    <a:pt x="130" y="140"/>
                  </a:lnTo>
                  <a:lnTo>
                    <a:pt x="128" y="142"/>
                  </a:lnTo>
                  <a:lnTo>
                    <a:pt x="126" y="144"/>
                  </a:lnTo>
                  <a:lnTo>
                    <a:pt x="122" y="142"/>
                  </a:lnTo>
                  <a:lnTo>
                    <a:pt x="118" y="144"/>
                  </a:lnTo>
                  <a:lnTo>
                    <a:pt x="110" y="150"/>
                  </a:lnTo>
                  <a:lnTo>
                    <a:pt x="96" y="152"/>
                  </a:lnTo>
                  <a:lnTo>
                    <a:pt x="80" y="154"/>
                  </a:lnTo>
                  <a:lnTo>
                    <a:pt x="60" y="156"/>
                  </a:lnTo>
                  <a:lnTo>
                    <a:pt x="40" y="156"/>
                  </a:lnTo>
                  <a:lnTo>
                    <a:pt x="20" y="152"/>
                  </a:lnTo>
                  <a:lnTo>
                    <a:pt x="12" y="148"/>
                  </a:lnTo>
                  <a:lnTo>
                    <a:pt x="2" y="144"/>
                  </a:lnTo>
                  <a:lnTo>
                    <a:pt x="0" y="136"/>
                  </a:lnTo>
                  <a:lnTo>
                    <a:pt x="0" y="128"/>
                  </a:lnTo>
                  <a:lnTo>
                    <a:pt x="0" y="112"/>
                  </a:lnTo>
                  <a:lnTo>
                    <a:pt x="2" y="82"/>
                  </a:lnTo>
                  <a:lnTo>
                    <a:pt x="6" y="82"/>
                  </a:lnTo>
                  <a:lnTo>
                    <a:pt x="10" y="82"/>
                  </a:lnTo>
                  <a:lnTo>
                    <a:pt x="12" y="80"/>
                  </a:lnTo>
                  <a:lnTo>
                    <a:pt x="12" y="78"/>
                  </a:lnTo>
                  <a:lnTo>
                    <a:pt x="12" y="72"/>
                  </a:lnTo>
                  <a:lnTo>
                    <a:pt x="14" y="66"/>
                  </a:lnTo>
                  <a:lnTo>
                    <a:pt x="20" y="64"/>
                  </a:lnTo>
                  <a:lnTo>
                    <a:pt x="26" y="62"/>
                  </a:lnTo>
                  <a:lnTo>
                    <a:pt x="34" y="54"/>
                  </a:lnTo>
                  <a:lnTo>
                    <a:pt x="34" y="52"/>
                  </a:lnTo>
                  <a:lnTo>
                    <a:pt x="38" y="50"/>
                  </a:lnTo>
                  <a:lnTo>
                    <a:pt x="44" y="48"/>
                  </a:lnTo>
                  <a:lnTo>
                    <a:pt x="52" y="48"/>
                  </a:lnTo>
                  <a:lnTo>
                    <a:pt x="52" y="44"/>
                  </a:lnTo>
                  <a:lnTo>
                    <a:pt x="50" y="44"/>
                  </a:lnTo>
                  <a:lnTo>
                    <a:pt x="46" y="44"/>
                  </a:lnTo>
                  <a:lnTo>
                    <a:pt x="46" y="40"/>
                  </a:lnTo>
                  <a:lnTo>
                    <a:pt x="52" y="38"/>
                  </a:lnTo>
                  <a:lnTo>
                    <a:pt x="58" y="36"/>
                  </a:lnTo>
                  <a:lnTo>
                    <a:pt x="64" y="36"/>
                  </a:lnTo>
                  <a:lnTo>
                    <a:pt x="70" y="30"/>
                  </a:lnTo>
                  <a:lnTo>
                    <a:pt x="76" y="24"/>
                  </a:lnTo>
                  <a:lnTo>
                    <a:pt x="82" y="20"/>
                  </a:lnTo>
                  <a:lnTo>
                    <a:pt x="86" y="16"/>
                  </a:lnTo>
                  <a:lnTo>
                    <a:pt x="88" y="12"/>
                  </a:lnTo>
                  <a:lnTo>
                    <a:pt x="106" y="10"/>
                  </a:lnTo>
                  <a:lnTo>
                    <a:pt x="120" y="6"/>
                  </a:lnTo>
                  <a:lnTo>
                    <a:pt x="132" y="2"/>
                  </a:lnTo>
                  <a:lnTo>
                    <a:pt x="144" y="0"/>
                  </a:lnTo>
                  <a:close/>
                </a:path>
              </a:pathLst>
            </a:custGeom>
            <a:solidFill>
              <a:schemeClr val="tx1"/>
            </a:solidFill>
            <a:ln w="9525">
              <a:noFill/>
              <a:round/>
              <a:headEnd/>
              <a:tailEnd/>
            </a:ln>
          </p:spPr>
          <p:txBody>
            <a:bodyPr/>
            <a:lstStyle/>
            <a:p>
              <a:endParaRPr lang="es-ES_tradnl"/>
            </a:p>
          </p:txBody>
        </p:sp>
        <p:sp>
          <p:nvSpPr>
            <p:cNvPr id="80" name="Freeform 115"/>
            <p:cNvSpPr>
              <a:spLocks noEditPoints="1"/>
            </p:cNvSpPr>
            <p:nvPr/>
          </p:nvSpPr>
          <p:spPr bwMode="auto">
            <a:xfrm>
              <a:off x="3986" y="460"/>
              <a:ext cx="134" cy="154"/>
            </a:xfrm>
            <a:custGeom>
              <a:avLst/>
              <a:gdLst>
                <a:gd name="T0" fmla="*/ 114 w 134"/>
                <a:gd name="T1" fmla="*/ 142 h 154"/>
                <a:gd name="T2" fmla="*/ 110 w 134"/>
                <a:gd name="T3" fmla="*/ 148 h 154"/>
                <a:gd name="T4" fmla="*/ 100 w 134"/>
                <a:gd name="T5" fmla="*/ 152 h 154"/>
                <a:gd name="T6" fmla="*/ 84 w 134"/>
                <a:gd name="T7" fmla="*/ 150 h 154"/>
                <a:gd name="T8" fmla="*/ 76 w 134"/>
                <a:gd name="T9" fmla="*/ 124 h 154"/>
                <a:gd name="T10" fmla="*/ 68 w 134"/>
                <a:gd name="T11" fmla="*/ 116 h 154"/>
                <a:gd name="T12" fmla="*/ 56 w 134"/>
                <a:gd name="T13" fmla="*/ 122 h 154"/>
                <a:gd name="T14" fmla="*/ 46 w 134"/>
                <a:gd name="T15" fmla="*/ 128 h 154"/>
                <a:gd name="T16" fmla="*/ 34 w 134"/>
                <a:gd name="T17" fmla="*/ 140 h 154"/>
                <a:gd name="T18" fmla="*/ 22 w 134"/>
                <a:gd name="T19" fmla="*/ 146 h 154"/>
                <a:gd name="T20" fmla="*/ 0 w 134"/>
                <a:gd name="T21" fmla="*/ 140 h 154"/>
                <a:gd name="T22" fmla="*/ 0 w 134"/>
                <a:gd name="T23" fmla="*/ 116 h 154"/>
                <a:gd name="T24" fmla="*/ 8 w 134"/>
                <a:gd name="T25" fmla="*/ 90 h 154"/>
                <a:gd name="T26" fmla="*/ 22 w 134"/>
                <a:gd name="T27" fmla="*/ 70 h 154"/>
                <a:gd name="T28" fmla="*/ 36 w 134"/>
                <a:gd name="T29" fmla="*/ 54 h 154"/>
                <a:gd name="T30" fmla="*/ 50 w 134"/>
                <a:gd name="T31" fmla="*/ 36 h 154"/>
                <a:gd name="T32" fmla="*/ 64 w 134"/>
                <a:gd name="T33" fmla="*/ 30 h 154"/>
                <a:gd name="T34" fmla="*/ 72 w 134"/>
                <a:gd name="T35" fmla="*/ 28 h 154"/>
                <a:gd name="T36" fmla="*/ 104 w 134"/>
                <a:gd name="T37" fmla="*/ 2 h 154"/>
                <a:gd name="T38" fmla="*/ 126 w 134"/>
                <a:gd name="T39" fmla="*/ 8 h 154"/>
                <a:gd name="T40" fmla="*/ 134 w 134"/>
                <a:gd name="T41" fmla="*/ 24 h 154"/>
                <a:gd name="T42" fmla="*/ 130 w 134"/>
                <a:gd name="T43" fmla="*/ 40 h 154"/>
                <a:gd name="T44" fmla="*/ 118 w 134"/>
                <a:gd name="T45" fmla="*/ 62 h 154"/>
                <a:gd name="T46" fmla="*/ 110 w 134"/>
                <a:gd name="T47" fmla="*/ 70 h 154"/>
                <a:gd name="T48" fmla="*/ 106 w 134"/>
                <a:gd name="T49" fmla="*/ 82 h 154"/>
                <a:gd name="T50" fmla="*/ 94 w 134"/>
                <a:gd name="T51" fmla="*/ 104 h 154"/>
                <a:gd name="T52" fmla="*/ 98 w 134"/>
                <a:gd name="T53" fmla="*/ 116 h 154"/>
                <a:gd name="T54" fmla="*/ 96 w 134"/>
                <a:gd name="T55" fmla="*/ 124 h 154"/>
                <a:gd name="T56" fmla="*/ 98 w 134"/>
                <a:gd name="T57" fmla="*/ 128 h 154"/>
                <a:gd name="T58" fmla="*/ 106 w 134"/>
                <a:gd name="T59" fmla="*/ 128 h 154"/>
                <a:gd name="T60" fmla="*/ 112 w 134"/>
                <a:gd name="T61" fmla="*/ 136 h 154"/>
                <a:gd name="T62" fmla="*/ 102 w 134"/>
                <a:gd name="T63" fmla="*/ 28 h 154"/>
                <a:gd name="T64" fmla="*/ 96 w 134"/>
                <a:gd name="T65" fmla="*/ 36 h 154"/>
                <a:gd name="T66" fmla="*/ 80 w 134"/>
                <a:gd name="T67" fmla="*/ 40 h 154"/>
                <a:gd name="T68" fmla="*/ 76 w 134"/>
                <a:gd name="T69" fmla="*/ 50 h 154"/>
                <a:gd name="T70" fmla="*/ 64 w 134"/>
                <a:gd name="T71" fmla="*/ 54 h 154"/>
                <a:gd name="T72" fmla="*/ 52 w 134"/>
                <a:gd name="T73" fmla="*/ 74 h 154"/>
                <a:gd name="T74" fmla="*/ 40 w 134"/>
                <a:gd name="T75" fmla="*/ 84 h 154"/>
                <a:gd name="T76" fmla="*/ 30 w 134"/>
                <a:gd name="T77" fmla="*/ 100 h 154"/>
                <a:gd name="T78" fmla="*/ 26 w 134"/>
                <a:gd name="T79" fmla="*/ 104 h 154"/>
                <a:gd name="T80" fmla="*/ 30 w 134"/>
                <a:gd name="T81" fmla="*/ 112 h 154"/>
                <a:gd name="T82" fmla="*/ 46 w 134"/>
                <a:gd name="T83" fmla="*/ 106 h 154"/>
                <a:gd name="T84" fmla="*/ 46 w 134"/>
                <a:gd name="T85" fmla="*/ 104 h 154"/>
                <a:gd name="T86" fmla="*/ 56 w 134"/>
                <a:gd name="T87" fmla="*/ 96 h 154"/>
                <a:gd name="T88" fmla="*/ 68 w 134"/>
                <a:gd name="T89" fmla="*/ 86 h 154"/>
                <a:gd name="T90" fmla="*/ 88 w 134"/>
                <a:gd name="T91" fmla="*/ 68 h 154"/>
                <a:gd name="T92" fmla="*/ 110 w 134"/>
                <a:gd name="T93" fmla="*/ 32 h 154"/>
                <a:gd name="T94" fmla="*/ 118 w 134"/>
                <a:gd name="T95" fmla="*/ 24 h 154"/>
                <a:gd name="T96" fmla="*/ 124 w 134"/>
                <a:gd name="T97" fmla="*/ 26 h 154"/>
                <a:gd name="T98" fmla="*/ 116 w 134"/>
                <a:gd name="T99" fmla="*/ 22 h 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
                <a:gd name="T151" fmla="*/ 0 h 154"/>
                <a:gd name="T152" fmla="*/ 134 w 134"/>
                <a:gd name="T153" fmla="*/ 154 h 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 h="154">
                  <a:moveTo>
                    <a:pt x="118" y="140"/>
                  </a:moveTo>
                  <a:lnTo>
                    <a:pt x="118" y="140"/>
                  </a:lnTo>
                  <a:lnTo>
                    <a:pt x="116" y="142"/>
                  </a:lnTo>
                  <a:lnTo>
                    <a:pt x="114" y="142"/>
                  </a:lnTo>
                  <a:lnTo>
                    <a:pt x="112" y="144"/>
                  </a:lnTo>
                  <a:lnTo>
                    <a:pt x="110" y="146"/>
                  </a:lnTo>
                  <a:lnTo>
                    <a:pt x="110" y="148"/>
                  </a:lnTo>
                  <a:lnTo>
                    <a:pt x="108" y="150"/>
                  </a:lnTo>
                  <a:lnTo>
                    <a:pt x="102" y="150"/>
                  </a:lnTo>
                  <a:lnTo>
                    <a:pt x="100" y="152"/>
                  </a:lnTo>
                  <a:lnTo>
                    <a:pt x="98" y="154"/>
                  </a:lnTo>
                  <a:lnTo>
                    <a:pt x="92" y="152"/>
                  </a:lnTo>
                  <a:lnTo>
                    <a:pt x="84" y="150"/>
                  </a:lnTo>
                  <a:lnTo>
                    <a:pt x="80" y="144"/>
                  </a:lnTo>
                  <a:lnTo>
                    <a:pt x="76" y="134"/>
                  </a:lnTo>
                  <a:lnTo>
                    <a:pt x="76" y="124"/>
                  </a:lnTo>
                  <a:lnTo>
                    <a:pt x="76" y="112"/>
                  </a:lnTo>
                  <a:lnTo>
                    <a:pt x="68" y="116"/>
                  </a:lnTo>
                  <a:lnTo>
                    <a:pt x="64" y="116"/>
                  </a:lnTo>
                  <a:lnTo>
                    <a:pt x="60" y="116"/>
                  </a:lnTo>
                  <a:lnTo>
                    <a:pt x="56" y="122"/>
                  </a:lnTo>
                  <a:lnTo>
                    <a:pt x="54" y="126"/>
                  </a:lnTo>
                  <a:lnTo>
                    <a:pt x="50" y="128"/>
                  </a:lnTo>
                  <a:lnTo>
                    <a:pt x="46" y="128"/>
                  </a:lnTo>
                  <a:lnTo>
                    <a:pt x="40" y="134"/>
                  </a:lnTo>
                  <a:lnTo>
                    <a:pt x="34" y="140"/>
                  </a:lnTo>
                  <a:lnTo>
                    <a:pt x="28" y="142"/>
                  </a:lnTo>
                  <a:lnTo>
                    <a:pt x="24" y="144"/>
                  </a:lnTo>
                  <a:lnTo>
                    <a:pt x="22" y="146"/>
                  </a:lnTo>
                  <a:lnTo>
                    <a:pt x="18" y="144"/>
                  </a:lnTo>
                  <a:lnTo>
                    <a:pt x="10" y="142"/>
                  </a:lnTo>
                  <a:lnTo>
                    <a:pt x="4" y="142"/>
                  </a:lnTo>
                  <a:lnTo>
                    <a:pt x="0" y="140"/>
                  </a:lnTo>
                  <a:lnTo>
                    <a:pt x="0" y="126"/>
                  </a:lnTo>
                  <a:lnTo>
                    <a:pt x="0" y="116"/>
                  </a:lnTo>
                  <a:lnTo>
                    <a:pt x="2" y="108"/>
                  </a:lnTo>
                  <a:lnTo>
                    <a:pt x="6" y="100"/>
                  </a:lnTo>
                  <a:lnTo>
                    <a:pt x="8" y="90"/>
                  </a:lnTo>
                  <a:lnTo>
                    <a:pt x="10" y="82"/>
                  </a:lnTo>
                  <a:lnTo>
                    <a:pt x="16" y="76"/>
                  </a:lnTo>
                  <a:lnTo>
                    <a:pt x="22" y="70"/>
                  </a:lnTo>
                  <a:lnTo>
                    <a:pt x="30" y="58"/>
                  </a:lnTo>
                  <a:lnTo>
                    <a:pt x="36" y="54"/>
                  </a:lnTo>
                  <a:lnTo>
                    <a:pt x="42" y="48"/>
                  </a:lnTo>
                  <a:lnTo>
                    <a:pt x="46" y="44"/>
                  </a:lnTo>
                  <a:lnTo>
                    <a:pt x="48" y="40"/>
                  </a:lnTo>
                  <a:lnTo>
                    <a:pt x="50" y="36"/>
                  </a:lnTo>
                  <a:lnTo>
                    <a:pt x="54" y="36"/>
                  </a:lnTo>
                  <a:lnTo>
                    <a:pt x="58" y="36"/>
                  </a:lnTo>
                  <a:lnTo>
                    <a:pt x="64" y="30"/>
                  </a:lnTo>
                  <a:lnTo>
                    <a:pt x="68" y="26"/>
                  </a:lnTo>
                  <a:lnTo>
                    <a:pt x="70" y="26"/>
                  </a:lnTo>
                  <a:lnTo>
                    <a:pt x="72" y="28"/>
                  </a:lnTo>
                  <a:lnTo>
                    <a:pt x="82" y="18"/>
                  </a:lnTo>
                  <a:lnTo>
                    <a:pt x="92" y="8"/>
                  </a:lnTo>
                  <a:lnTo>
                    <a:pt x="98" y="6"/>
                  </a:lnTo>
                  <a:lnTo>
                    <a:pt x="104" y="2"/>
                  </a:lnTo>
                  <a:lnTo>
                    <a:pt x="112" y="0"/>
                  </a:lnTo>
                  <a:lnTo>
                    <a:pt x="122" y="0"/>
                  </a:lnTo>
                  <a:lnTo>
                    <a:pt x="126" y="8"/>
                  </a:lnTo>
                  <a:lnTo>
                    <a:pt x="130" y="16"/>
                  </a:lnTo>
                  <a:lnTo>
                    <a:pt x="132" y="20"/>
                  </a:lnTo>
                  <a:lnTo>
                    <a:pt x="134" y="24"/>
                  </a:lnTo>
                  <a:lnTo>
                    <a:pt x="132" y="32"/>
                  </a:lnTo>
                  <a:lnTo>
                    <a:pt x="130" y="40"/>
                  </a:lnTo>
                  <a:lnTo>
                    <a:pt x="124" y="48"/>
                  </a:lnTo>
                  <a:lnTo>
                    <a:pt x="120" y="56"/>
                  </a:lnTo>
                  <a:lnTo>
                    <a:pt x="118" y="62"/>
                  </a:lnTo>
                  <a:lnTo>
                    <a:pt x="118" y="66"/>
                  </a:lnTo>
                  <a:lnTo>
                    <a:pt x="114" y="66"/>
                  </a:lnTo>
                  <a:lnTo>
                    <a:pt x="110" y="70"/>
                  </a:lnTo>
                  <a:lnTo>
                    <a:pt x="110" y="74"/>
                  </a:lnTo>
                  <a:lnTo>
                    <a:pt x="110" y="78"/>
                  </a:lnTo>
                  <a:lnTo>
                    <a:pt x="106" y="82"/>
                  </a:lnTo>
                  <a:lnTo>
                    <a:pt x="102" y="90"/>
                  </a:lnTo>
                  <a:lnTo>
                    <a:pt x="98" y="98"/>
                  </a:lnTo>
                  <a:lnTo>
                    <a:pt x="94" y="104"/>
                  </a:lnTo>
                  <a:lnTo>
                    <a:pt x="96" y="112"/>
                  </a:lnTo>
                  <a:lnTo>
                    <a:pt x="98" y="116"/>
                  </a:lnTo>
                  <a:lnTo>
                    <a:pt x="96" y="120"/>
                  </a:lnTo>
                  <a:lnTo>
                    <a:pt x="96" y="122"/>
                  </a:lnTo>
                  <a:lnTo>
                    <a:pt x="96" y="124"/>
                  </a:lnTo>
                  <a:lnTo>
                    <a:pt x="100" y="126"/>
                  </a:lnTo>
                  <a:lnTo>
                    <a:pt x="102" y="126"/>
                  </a:lnTo>
                  <a:lnTo>
                    <a:pt x="98" y="128"/>
                  </a:lnTo>
                  <a:lnTo>
                    <a:pt x="100" y="130"/>
                  </a:lnTo>
                  <a:lnTo>
                    <a:pt x="102" y="128"/>
                  </a:lnTo>
                  <a:lnTo>
                    <a:pt x="106" y="128"/>
                  </a:lnTo>
                  <a:lnTo>
                    <a:pt x="106" y="132"/>
                  </a:lnTo>
                  <a:lnTo>
                    <a:pt x="110" y="132"/>
                  </a:lnTo>
                  <a:lnTo>
                    <a:pt x="112" y="136"/>
                  </a:lnTo>
                  <a:lnTo>
                    <a:pt x="114" y="138"/>
                  </a:lnTo>
                  <a:lnTo>
                    <a:pt x="118" y="140"/>
                  </a:lnTo>
                  <a:close/>
                  <a:moveTo>
                    <a:pt x="102" y="28"/>
                  </a:moveTo>
                  <a:lnTo>
                    <a:pt x="102" y="28"/>
                  </a:lnTo>
                  <a:lnTo>
                    <a:pt x="98" y="32"/>
                  </a:lnTo>
                  <a:lnTo>
                    <a:pt x="96" y="36"/>
                  </a:lnTo>
                  <a:lnTo>
                    <a:pt x="92" y="36"/>
                  </a:lnTo>
                  <a:lnTo>
                    <a:pt x="88" y="38"/>
                  </a:lnTo>
                  <a:lnTo>
                    <a:pt x="84" y="38"/>
                  </a:lnTo>
                  <a:lnTo>
                    <a:pt x="80" y="40"/>
                  </a:lnTo>
                  <a:lnTo>
                    <a:pt x="78" y="44"/>
                  </a:lnTo>
                  <a:lnTo>
                    <a:pt x="76" y="50"/>
                  </a:lnTo>
                  <a:lnTo>
                    <a:pt x="70" y="52"/>
                  </a:lnTo>
                  <a:lnTo>
                    <a:pt x="66" y="54"/>
                  </a:lnTo>
                  <a:lnTo>
                    <a:pt x="64" y="54"/>
                  </a:lnTo>
                  <a:lnTo>
                    <a:pt x="62" y="60"/>
                  </a:lnTo>
                  <a:lnTo>
                    <a:pt x="60" y="66"/>
                  </a:lnTo>
                  <a:lnTo>
                    <a:pt x="52" y="74"/>
                  </a:lnTo>
                  <a:lnTo>
                    <a:pt x="46" y="82"/>
                  </a:lnTo>
                  <a:lnTo>
                    <a:pt x="40" y="84"/>
                  </a:lnTo>
                  <a:lnTo>
                    <a:pt x="34" y="86"/>
                  </a:lnTo>
                  <a:lnTo>
                    <a:pt x="32" y="94"/>
                  </a:lnTo>
                  <a:lnTo>
                    <a:pt x="30" y="100"/>
                  </a:lnTo>
                  <a:lnTo>
                    <a:pt x="28" y="102"/>
                  </a:lnTo>
                  <a:lnTo>
                    <a:pt x="26" y="104"/>
                  </a:lnTo>
                  <a:lnTo>
                    <a:pt x="26" y="110"/>
                  </a:lnTo>
                  <a:lnTo>
                    <a:pt x="28" y="112"/>
                  </a:lnTo>
                  <a:lnTo>
                    <a:pt x="30" y="112"/>
                  </a:lnTo>
                  <a:lnTo>
                    <a:pt x="32" y="108"/>
                  </a:lnTo>
                  <a:lnTo>
                    <a:pt x="34" y="106"/>
                  </a:lnTo>
                  <a:lnTo>
                    <a:pt x="40" y="106"/>
                  </a:lnTo>
                  <a:lnTo>
                    <a:pt x="46" y="106"/>
                  </a:lnTo>
                  <a:lnTo>
                    <a:pt x="48" y="106"/>
                  </a:lnTo>
                  <a:lnTo>
                    <a:pt x="50" y="104"/>
                  </a:lnTo>
                  <a:lnTo>
                    <a:pt x="46" y="104"/>
                  </a:lnTo>
                  <a:lnTo>
                    <a:pt x="46" y="102"/>
                  </a:lnTo>
                  <a:lnTo>
                    <a:pt x="50" y="96"/>
                  </a:lnTo>
                  <a:lnTo>
                    <a:pt x="56" y="96"/>
                  </a:lnTo>
                  <a:lnTo>
                    <a:pt x="60" y="92"/>
                  </a:lnTo>
                  <a:lnTo>
                    <a:pt x="64" y="86"/>
                  </a:lnTo>
                  <a:lnTo>
                    <a:pt x="68" y="86"/>
                  </a:lnTo>
                  <a:lnTo>
                    <a:pt x="72" y="86"/>
                  </a:lnTo>
                  <a:lnTo>
                    <a:pt x="80" y="78"/>
                  </a:lnTo>
                  <a:lnTo>
                    <a:pt x="88" y="68"/>
                  </a:lnTo>
                  <a:lnTo>
                    <a:pt x="98" y="50"/>
                  </a:lnTo>
                  <a:lnTo>
                    <a:pt x="104" y="40"/>
                  </a:lnTo>
                  <a:lnTo>
                    <a:pt x="110" y="32"/>
                  </a:lnTo>
                  <a:lnTo>
                    <a:pt x="114" y="26"/>
                  </a:lnTo>
                  <a:lnTo>
                    <a:pt x="116" y="24"/>
                  </a:lnTo>
                  <a:lnTo>
                    <a:pt x="118" y="24"/>
                  </a:lnTo>
                  <a:lnTo>
                    <a:pt x="120" y="26"/>
                  </a:lnTo>
                  <a:lnTo>
                    <a:pt x="122" y="28"/>
                  </a:lnTo>
                  <a:lnTo>
                    <a:pt x="124" y="26"/>
                  </a:lnTo>
                  <a:lnTo>
                    <a:pt x="126" y="24"/>
                  </a:lnTo>
                  <a:lnTo>
                    <a:pt x="120" y="20"/>
                  </a:lnTo>
                  <a:lnTo>
                    <a:pt x="116" y="22"/>
                  </a:lnTo>
                  <a:lnTo>
                    <a:pt x="102" y="28"/>
                  </a:lnTo>
                  <a:close/>
                </a:path>
              </a:pathLst>
            </a:custGeom>
            <a:solidFill>
              <a:schemeClr val="tx1"/>
            </a:solidFill>
            <a:ln w="9525">
              <a:noFill/>
              <a:round/>
              <a:headEnd/>
              <a:tailEnd/>
            </a:ln>
          </p:spPr>
          <p:txBody>
            <a:bodyPr/>
            <a:lstStyle/>
            <a:p>
              <a:endParaRPr lang="es-ES_tradnl"/>
            </a:p>
          </p:txBody>
        </p:sp>
        <p:sp>
          <p:nvSpPr>
            <p:cNvPr id="81" name="Freeform 116"/>
            <p:cNvSpPr>
              <a:spLocks/>
            </p:cNvSpPr>
            <p:nvPr/>
          </p:nvSpPr>
          <p:spPr bwMode="auto">
            <a:xfrm>
              <a:off x="3650" y="472"/>
              <a:ext cx="156" cy="162"/>
            </a:xfrm>
            <a:custGeom>
              <a:avLst/>
              <a:gdLst>
                <a:gd name="T0" fmla="*/ 100 w 156"/>
                <a:gd name="T1" fmla="*/ 2 h 162"/>
                <a:gd name="T2" fmla="*/ 104 w 156"/>
                <a:gd name="T3" fmla="*/ 32 h 162"/>
                <a:gd name="T4" fmla="*/ 102 w 156"/>
                <a:gd name="T5" fmla="*/ 26 h 162"/>
                <a:gd name="T6" fmla="*/ 98 w 156"/>
                <a:gd name="T7" fmla="*/ 24 h 162"/>
                <a:gd name="T8" fmla="*/ 90 w 156"/>
                <a:gd name="T9" fmla="*/ 32 h 162"/>
                <a:gd name="T10" fmla="*/ 78 w 156"/>
                <a:gd name="T11" fmla="*/ 42 h 162"/>
                <a:gd name="T12" fmla="*/ 58 w 156"/>
                <a:gd name="T13" fmla="*/ 62 h 162"/>
                <a:gd name="T14" fmla="*/ 50 w 156"/>
                <a:gd name="T15" fmla="*/ 70 h 162"/>
                <a:gd name="T16" fmla="*/ 50 w 156"/>
                <a:gd name="T17" fmla="*/ 78 h 162"/>
                <a:gd name="T18" fmla="*/ 40 w 156"/>
                <a:gd name="T19" fmla="*/ 92 h 162"/>
                <a:gd name="T20" fmla="*/ 36 w 156"/>
                <a:gd name="T21" fmla="*/ 96 h 162"/>
                <a:gd name="T22" fmla="*/ 32 w 156"/>
                <a:gd name="T23" fmla="*/ 104 h 162"/>
                <a:gd name="T24" fmla="*/ 16 w 156"/>
                <a:gd name="T25" fmla="*/ 134 h 162"/>
                <a:gd name="T26" fmla="*/ 20 w 156"/>
                <a:gd name="T27" fmla="*/ 136 h 162"/>
                <a:gd name="T28" fmla="*/ 28 w 156"/>
                <a:gd name="T29" fmla="*/ 138 h 162"/>
                <a:gd name="T30" fmla="*/ 74 w 156"/>
                <a:gd name="T31" fmla="*/ 116 h 162"/>
                <a:gd name="T32" fmla="*/ 76 w 156"/>
                <a:gd name="T33" fmla="*/ 112 h 162"/>
                <a:gd name="T34" fmla="*/ 82 w 156"/>
                <a:gd name="T35" fmla="*/ 110 h 162"/>
                <a:gd name="T36" fmla="*/ 94 w 156"/>
                <a:gd name="T37" fmla="*/ 100 h 162"/>
                <a:gd name="T38" fmla="*/ 106 w 156"/>
                <a:gd name="T39" fmla="*/ 90 h 162"/>
                <a:gd name="T40" fmla="*/ 114 w 156"/>
                <a:gd name="T41" fmla="*/ 86 h 162"/>
                <a:gd name="T42" fmla="*/ 120 w 156"/>
                <a:gd name="T43" fmla="*/ 80 h 162"/>
                <a:gd name="T44" fmla="*/ 128 w 156"/>
                <a:gd name="T45" fmla="*/ 60 h 162"/>
                <a:gd name="T46" fmla="*/ 140 w 156"/>
                <a:gd name="T47" fmla="*/ 42 h 162"/>
                <a:gd name="T48" fmla="*/ 146 w 156"/>
                <a:gd name="T49" fmla="*/ 38 h 162"/>
                <a:gd name="T50" fmla="*/ 156 w 156"/>
                <a:gd name="T51" fmla="*/ 42 h 162"/>
                <a:gd name="T52" fmla="*/ 152 w 156"/>
                <a:gd name="T53" fmla="*/ 64 h 162"/>
                <a:gd name="T54" fmla="*/ 140 w 156"/>
                <a:gd name="T55" fmla="*/ 86 h 162"/>
                <a:gd name="T56" fmla="*/ 132 w 156"/>
                <a:gd name="T57" fmla="*/ 110 h 162"/>
                <a:gd name="T58" fmla="*/ 134 w 156"/>
                <a:gd name="T59" fmla="*/ 126 h 162"/>
                <a:gd name="T60" fmla="*/ 134 w 156"/>
                <a:gd name="T61" fmla="*/ 136 h 162"/>
                <a:gd name="T62" fmla="*/ 128 w 156"/>
                <a:gd name="T63" fmla="*/ 142 h 162"/>
                <a:gd name="T64" fmla="*/ 116 w 156"/>
                <a:gd name="T65" fmla="*/ 158 h 162"/>
                <a:gd name="T66" fmla="*/ 110 w 156"/>
                <a:gd name="T67" fmla="*/ 148 h 162"/>
                <a:gd name="T68" fmla="*/ 112 w 156"/>
                <a:gd name="T69" fmla="*/ 112 h 162"/>
                <a:gd name="T70" fmla="*/ 102 w 156"/>
                <a:gd name="T71" fmla="*/ 114 h 162"/>
                <a:gd name="T72" fmla="*/ 90 w 156"/>
                <a:gd name="T73" fmla="*/ 124 h 162"/>
                <a:gd name="T74" fmla="*/ 86 w 156"/>
                <a:gd name="T75" fmla="*/ 128 h 162"/>
                <a:gd name="T76" fmla="*/ 82 w 156"/>
                <a:gd name="T77" fmla="*/ 130 h 162"/>
                <a:gd name="T78" fmla="*/ 72 w 156"/>
                <a:gd name="T79" fmla="*/ 134 h 162"/>
                <a:gd name="T80" fmla="*/ 66 w 156"/>
                <a:gd name="T81" fmla="*/ 142 h 162"/>
                <a:gd name="T82" fmla="*/ 62 w 156"/>
                <a:gd name="T83" fmla="*/ 148 h 162"/>
                <a:gd name="T84" fmla="*/ 50 w 156"/>
                <a:gd name="T85" fmla="*/ 150 h 162"/>
                <a:gd name="T86" fmla="*/ 48 w 156"/>
                <a:gd name="T87" fmla="*/ 158 h 162"/>
                <a:gd name="T88" fmla="*/ 16 w 156"/>
                <a:gd name="T89" fmla="*/ 162 h 162"/>
                <a:gd name="T90" fmla="*/ 2 w 156"/>
                <a:gd name="T91" fmla="*/ 152 h 162"/>
                <a:gd name="T92" fmla="*/ 6 w 156"/>
                <a:gd name="T93" fmla="*/ 116 h 162"/>
                <a:gd name="T94" fmla="*/ 20 w 156"/>
                <a:gd name="T95" fmla="*/ 88 h 162"/>
                <a:gd name="T96" fmla="*/ 28 w 156"/>
                <a:gd name="T97" fmla="*/ 80 h 162"/>
                <a:gd name="T98" fmla="*/ 28 w 156"/>
                <a:gd name="T99" fmla="*/ 74 h 162"/>
                <a:gd name="T100" fmla="*/ 54 w 156"/>
                <a:gd name="T101" fmla="*/ 38 h 162"/>
                <a:gd name="T102" fmla="*/ 70 w 156"/>
                <a:gd name="T103" fmla="*/ 24 h 162"/>
                <a:gd name="T104" fmla="*/ 82 w 156"/>
                <a:gd name="T105" fmla="*/ 8 h 162"/>
                <a:gd name="T106" fmla="*/ 94 w 156"/>
                <a:gd name="T107" fmla="*/ 4 h 1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6"/>
                <a:gd name="T163" fmla="*/ 0 h 162"/>
                <a:gd name="T164" fmla="*/ 156 w 156"/>
                <a:gd name="T165" fmla="*/ 162 h 1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6" h="162">
                  <a:moveTo>
                    <a:pt x="98" y="0"/>
                  </a:moveTo>
                  <a:lnTo>
                    <a:pt x="98" y="0"/>
                  </a:lnTo>
                  <a:lnTo>
                    <a:pt x="100" y="2"/>
                  </a:lnTo>
                  <a:lnTo>
                    <a:pt x="104" y="4"/>
                  </a:lnTo>
                  <a:lnTo>
                    <a:pt x="104" y="12"/>
                  </a:lnTo>
                  <a:lnTo>
                    <a:pt x="104" y="32"/>
                  </a:lnTo>
                  <a:lnTo>
                    <a:pt x="102" y="30"/>
                  </a:lnTo>
                  <a:lnTo>
                    <a:pt x="102" y="26"/>
                  </a:lnTo>
                  <a:lnTo>
                    <a:pt x="100" y="24"/>
                  </a:lnTo>
                  <a:lnTo>
                    <a:pt x="98" y="24"/>
                  </a:lnTo>
                  <a:lnTo>
                    <a:pt x="94" y="28"/>
                  </a:lnTo>
                  <a:lnTo>
                    <a:pt x="90" y="32"/>
                  </a:lnTo>
                  <a:lnTo>
                    <a:pt x="86" y="32"/>
                  </a:lnTo>
                  <a:lnTo>
                    <a:pt x="82" y="36"/>
                  </a:lnTo>
                  <a:lnTo>
                    <a:pt x="78" y="42"/>
                  </a:lnTo>
                  <a:lnTo>
                    <a:pt x="68" y="52"/>
                  </a:lnTo>
                  <a:lnTo>
                    <a:pt x="58" y="62"/>
                  </a:lnTo>
                  <a:lnTo>
                    <a:pt x="50" y="70"/>
                  </a:lnTo>
                  <a:lnTo>
                    <a:pt x="52" y="74"/>
                  </a:lnTo>
                  <a:lnTo>
                    <a:pt x="50" y="78"/>
                  </a:lnTo>
                  <a:lnTo>
                    <a:pt x="46" y="84"/>
                  </a:lnTo>
                  <a:lnTo>
                    <a:pt x="40" y="92"/>
                  </a:lnTo>
                  <a:lnTo>
                    <a:pt x="38" y="94"/>
                  </a:lnTo>
                  <a:lnTo>
                    <a:pt x="36" y="94"/>
                  </a:lnTo>
                  <a:lnTo>
                    <a:pt x="36" y="96"/>
                  </a:lnTo>
                  <a:lnTo>
                    <a:pt x="32" y="104"/>
                  </a:lnTo>
                  <a:lnTo>
                    <a:pt x="24" y="116"/>
                  </a:lnTo>
                  <a:lnTo>
                    <a:pt x="20" y="124"/>
                  </a:lnTo>
                  <a:lnTo>
                    <a:pt x="16" y="134"/>
                  </a:lnTo>
                  <a:lnTo>
                    <a:pt x="18" y="138"/>
                  </a:lnTo>
                  <a:lnTo>
                    <a:pt x="20" y="136"/>
                  </a:lnTo>
                  <a:lnTo>
                    <a:pt x="24" y="136"/>
                  </a:lnTo>
                  <a:lnTo>
                    <a:pt x="26" y="136"/>
                  </a:lnTo>
                  <a:lnTo>
                    <a:pt x="28" y="138"/>
                  </a:lnTo>
                  <a:lnTo>
                    <a:pt x="52" y="126"/>
                  </a:lnTo>
                  <a:lnTo>
                    <a:pt x="74" y="116"/>
                  </a:lnTo>
                  <a:lnTo>
                    <a:pt x="76" y="114"/>
                  </a:lnTo>
                  <a:lnTo>
                    <a:pt x="76" y="112"/>
                  </a:lnTo>
                  <a:lnTo>
                    <a:pt x="78" y="112"/>
                  </a:lnTo>
                  <a:lnTo>
                    <a:pt x="82" y="110"/>
                  </a:lnTo>
                  <a:lnTo>
                    <a:pt x="86" y="108"/>
                  </a:lnTo>
                  <a:lnTo>
                    <a:pt x="94" y="100"/>
                  </a:lnTo>
                  <a:lnTo>
                    <a:pt x="100" y="92"/>
                  </a:lnTo>
                  <a:lnTo>
                    <a:pt x="106" y="90"/>
                  </a:lnTo>
                  <a:lnTo>
                    <a:pt x="112" y="88"/>
                  </a:lnTo>
                  <a:lnTo>
                    <a:pt x="114" y="86"/>
                  </a:lnTo>
                  <a:lnTo>
                    <a:pt x="114" y="82"/>
                  </a:lnTo>
                  <a:lnTo>
                    <a:pt x="116" y="80"/>
                  </a:lnTo>
                  <a:lnTo>
                    <a:pt x="120" y="80"/>
                  </a:lnTo>
                  <a:lnTo>
                    <a:pt x="124" y="70"/>
                  </a:lnTo>
                  <a:lnTo>
                    <a:pt x="128" y="60"/>
                  </a:lnTo>
                  <a:lnTo>
                    <a:pt x="134" y="52"/>
                  </a:lnTo>
                  <a:lnTo>
                    <a:pt x="140" y="42"/>
                  </a:lnTo>
                  <a:lnTo>
                    <a:pt x="144" y="38"/>
                  </a:lnTo>
                  <a:lnTo>
                    <a:pt x="146" y="36"/>
                  </a:lnTo>
                  <a:lnTo>
                    <a:pt x="146" y="38"/>
                  </a:lnTo>
                  <a:lnTo>
                    <a:pt x="152" y="40"/>
                  </a:lnTo>
                  <a:lnTo>
                    <a:pt x="156" y="42"/>
                  </a:lnTo>
                  <a:lnTo>
                    <a:pt x="156" y="48"/>
                  </a:lnTo>
                  <a:lnTo>
                    <a:pt x="156" y="52"/>
                  </a:lnTo>
                  <a:lnTo>
                    <a:pt x="152" y="64"/>
                  </a:lnTo>
                  <a:lnTo>
                    <a:pt x="146" y="74"/>
                  </a:lnTo>
                  <a:lnTo>
                    <a:pt x="140" y="86"/>
                  </a:lnTo>
                  <a:lnTo>
                    <a:pt x="132" y="100"/>
                  </a:lnTo>
                  <a:lnTo>
                    <a:pt x="132" y="110"/>
                  </a:lnTo>
                  <a:lnTo>
                    <a:pt x="132" y="120"/>
                  </a:lnTo>
                  <a:lnTo>
                    <a:pt x="134" y="126"/>
                  </a:lnTo>
                  <a:lnTo>
                    <a:pt x="136" y="130"/>
                  </a:lnTo>
                  <a:lnTo>
                    <a:pt x="134" y="136"/>
                  </a:lnTo>
                  <a:lnTo>
                    <a:pt x="132" y="138"/>
                  </a:lnTo>
                  <a:lnTo>
                    <a:pt x="128" y="142"/>
                  </a:lnTo>
                  <a:lnTo>
                    <a:pt x="124" y="152"/>
                  </a:lnTo>
                  <a:lnTo>
                    <a:pt x="120" y="158"/>
                  </a:lnTo>
                  <a:lnTo>
                    <a:pt x="116" y="158"/>
                  </a:lnTo>
                  <a:lnTo>
                    <a:pt x="112" y="158"/>
                  </a:lnTo>
                  <a:lnTo>
                    <a:pt x="110" y="148"/>
                  </a:lnTo>
                  <a:lnTo>
                    <a:pt x="108" y="134"/>
                  </a:lnTo>
                  <a:lnTo>
                    <a:pt x="110" y="122"/>
                  </a:lnTo>
                  <a:lnTo>
                    <a:pt x="112" y="112"/>
                  </a:lnTo>
                  <a:lnTo>
                    <a:pt x="106" y="112"/>
                  </a:lnTo>
                  <a:lnTo>
                    <a:pt x="102" y="114"/>
                  </a:lnTo>
                  <a:lnTo>
                    <a:pt x="94" y="124"/>
                  </a:lnTo>
                  <a:lnTo>
                    <a:pt x="90" y="124"/>
                  </a:lnTo>
                  <a:lnTo>
                    <a:pt x="86" y="124"/>
                  </a:lnTo>
                  <a:lnTo>
                    <a:pt x="86" y="128"/>
                  </a:lnTo>
                  <a:lnTo>
                    <a:pt x="86" y="130"/>
                  </a:lnTo>
                  <a:lnTo>
                    <a:pt x="82" y="130"/>
                  </a:lnTo>
                  <a:lnTo>
                    <a:pt x="78" y="130"/>
                  </a:lnTo>
                  <a:lnTo>
                    <a:pt x="72" y="134"/>
                  </a:lnTo>
                  <a:lnTo>
                    <a:pt x="66" y="138"/>
                  </a:lnTo>
                  <a:lnTo>
                    <a:pt x="66" y="142"/>
                  </a:lnTo>
                  <a:lnTo>
                    <a:pt x="66" y="146"/>
                  </a:lnTo>
                  <a:lnTo>
                    <a:pt x="62" y="148"/>
                  </a:lnTo>
                  <a:lnTo>
                    <a:pt x="58" y="148"/>
                  </a:lnTo>
                  <a:lnTo>
                    <a:pt x="54" y="148"/>
                  </a:lnTo>
                  <a:lnTo>
                    <a:pt x="50" y="150"/>
                  </a:lnTo>
                  <a:lnTo>
                    <a:pt x="48" y="158"/>
                  </a:lnTo>
                  <a:lnTo>
                    <a:pt x="38" y="160"/>
                  </a:lnTo>
                  <a:lnTo>
                    <a:pt x="28" y="162"/>
                  </a:lnTo>
                  <a:lnTo>
                    <a:pt x="16" y="162"/>
                  </a:lnTo>
                  <a:lnTo>
                    <a:pt x="4" y="158"/>
                  </a:lnTo>
                  <a:lnTo>
                    <a:pt x="2" y="152"/>
                  </a:lnTo>
                  <a:lnTo>
                    <a:pt x="0" y="144"/>
                  </a:lnTo>
                  <a:lnTo>
                    <a:pt x="2" y="130"/>
                  </a:lnTo>
                  <a:lnTo>
                    <a:pt x="6" y="116"/>
                  </a:lnTo>
                  <a:lnTo>
                    <a:pt x="12" y="104"/>
                  </a:lnTo>
                  <a:lnTo>
                    <a:pt x="20" y="88"/>
                  </a:lnTo>
                  <a:lnTo>
                    <a:pt x="28" y="80"/>
                  </a:lnTo>
                  <a:lnTo>
                    <a:pt x="28" y="76"/>
                  </a:lnTo>
                  <a:lnTo>
                    <a:pt x="28" y="74"/>
                  </a:lnTo>
                  <a:lnTo>
                    <a:pt x="34" y="68"/>
                  </a:lnTo>
                  <a:lnTo>
                    <a:pt x="40" y="58"/>
                  </a:lnTo>
                  <a:lnTo>
                    <a:pt x="54" y="38"/>
                  </a:lnTo>
                  <a:lnTo>
                    <a:pt x="70" y="24"/>
                  </a:lnTo>
                  <a:lnTo>
                    <a:pt x="76" y="14"/>
                  </a:lnTo>
                  <a:lnTo>
                    <a:pt x="82" y="8"/>
                  </a:lnTo>
                  <a:lnTo>
                    <a:pt x="86" y="6"/>
                  </a:lnTo>
                  <a:lnTo>
                    <a:pt x="90" y="6"/>
                  </a:lnTo>
                  <a:lnTo>
                    <a:pt x="94" y="4"/>
                  </a:lnTo>
                  <a:lnTo>
                    <a:pt x="98" y="0"/>
                  </a:lnTo>
                  <a:close/>
                </a:path>
              </a:pathLst>
            </a:custGeom>
            <a:solidFill>
              <a:schemeClr val="tx1"/>
            </a:solidFill>
            <a:ln w="9525">
              <a:noFill/>
              <a:round/>
              <a:headEnd/>
              <a:tailEnd/>
            </a:ln>
          </p:spPr>
          <p:txBody>
            <a:bodyPr/>
            <a:lstStyle/>
            <a:p>
              <a:endParaRPr lang="es-ES_tradnl"/>
            </a:p>
          </p:txBody>
        </p:sp>
        <p:sp>
          <p:nvSpPr>
            <p:cNvPr id="82" name="Freeform 117"/>
            <p:cNvSpPr>
              <a:spLocks/>
            </p:cNvSpPr>
            <p:nvPr/>
          </p:nvSpPr>
          <p:spPr bwMode="auto">
            <a:xfrm>
              <a:off x="4706" y="488"/>
              <a:ext cx="86" cy="154"/>
            </a:xfrm>
            <a:custGeom>
              <a:avLst/>
              <a:gdLst>
                <a:gd name="T0" fmla="*/ 20 w 86"/>
                <a:gd name="T1" fmla="*/ 154 h 154"/>
                <a:gd name="T2" fmla="*/ 8 w 86"/>
                <a:gd name="T3" fmla="*/ 150 h 154"/>
                <a:gd name="T4" fmla="*/ 2 w 86"/>
                <a:gd name="T5" fmla="*/ 142 h 154"/>
                <a:gd name="T6" fmla="*/ 0 w 86"/>
                <a:gd name="T7" fmla="*/ 136 h 154"/>
                <a:gd name="T8" fmla="*/ 4 w 86"/>
                <a:gd name="T9" fmla="*/ 118 h 154"/>
                <a:gd name="T10" fmla="*/ 8 w 86"/>
                <a:gd name="T11" fmla="*/ 110 h 154"/>
                <a:gd name="T12" fmla="*/ 12 w 86"/>
                <a:gd name="T13" fmla="*/ 100 h 154"/>
                <a:gd name="T14" fmla="*/ 24 w 86"/>
                <a:gd name="T15" fmla="*/ 76 h 154"/>
                <a:gd name="T16" fmla="*/ 30 w 86"/>
                <a:gd name="T17" fmla="*/ 66 h 154"/>
                <a:gd name="T18" fmla="*/ 36 w 86"/>
                <a:gd name="T19" fmla="*/ 54 h 154"/>
                <a:gd name="T20" fmla="*/ 36 w 86"/>
                <a:gd name="T21" fmla="*/ 46 h 154"/>
                <a:gd name="T22" fmla="*/ 40 w 86"/>
                <a:gd name="T23" fmla="*/ 46 h 154"/>
                <a:gd name="T24" fmla="*/ 48 w 86"/>
                <a:gd name="T25" fmla="*/ 26 h 154"/>
                <a:gd name="T26" fmla="*/ 58 w 86"/>
                <a:gd name="T27" fmla="*/ 12 h 154"/>
                <a:gd name="T28" fmla="*/ 60 w 86"/>
                <a:gd name="T29" fmla="*/ 8 h 154"/>
                <a:gd name="T30" fmla="*/ 64 w 86"/>
                <a:gd name="T31" fmla="*/ 4 h 154"/>
                <a:gd name="T32" fmla="*/ 66 w 86"/>
                <a:gd name="T33" fmla="*/ 0 h 154"/>
                <a:gd name="T34" fmla="*/ 78 w 86"/>
                <a:gd name="T35" fmla="*/ 4 h 154"/>
                <a:gd name="T36" fmla="*/ 86 w 86"/>
                <a:gd name="T37" fmla="*/ 12 h 154"/>
                <a:gd name="T38" fmla="*/ 86 w 86"/>
                <a:gd name="T39" fmla="*/ 14 h 154"/>
                <a:gd name="T40" fmla="*/ 82 w 86"/>
                <a:gd name="T41" fmla="*/ 16 h 154"/>
                <a:gd name="T42" fmla="*/ 82 w 86"/>
                <a:gd name="T43" fmla="*/ 18 h 154"/>
                <a:gd name="T44" fmla="*/ 86 w 86"/>
                <a:gd name="T45" fmla="*/ 18 h 154"/>
                <a:gd name="T46" fmla="*/ 84 w 86"/>
                <a:gd name="T47" fmla="*/ 24 h 154"/>
                <a:gd name="T48" fmla="*/ 80 w 86"/>
                <a:gd name="T49" fmla="*/ 34 h 154"/>
                <a:gd name="T50" fmla="*/ 78 w 86"/>
                <a:gd name="T51" fmla="*/ 38 h 154"/>
                <a:gd name="T52" fmla="*/ 74 w 86"/>
                <a:gd name="T53" fmla="*/ 46 h 154"/>
                <a:gd name="T54" fmla="*/ 72 w 86"/>
                <a:gd name="T55" fmla="*/ 54 h 154"/>
                <a:gd name="T56" fmla="*/ 70 w 86"/>
                <a:gd name="T57" fmla="*/ 62 h 154"/>
                <a:gd name="T58" fmla="*/ 62 w 86"/>
                <a:gd name="T59" fmla="*/ 64 h 154"/>
                <a:gd name="T60" fmla="*/ 54 w 86"/>
                <a:gd name="T61" fmla="*/ 84 h 154"/>
                <a:gd name="T62" fmla="*/ 48 w 86"/>
                <a:gd name="T63" fmla="*/ 102 h 154"/>
                <a:gd name="T64" fmla="*/ 36 w 86"/>
                <a:gd name="T65" fmla="*/ 118 h 154"/>
                <a:gd name="T66" fmla="*/ 32 w 86"/>
                <a:gd name="T67" fmla="*/ 128 h 154"/>
                <a:gd name="T68" fmla="*/ 26 w 86"/>
                <a:gd name="T69" fmla="*/ 146 h 154"/>
                <a:gd name="T70" fmla="*/ 20 w 86"/>
                <a:gd name="T71" fmla="*/ 154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
                <a:gd name="T109" fmla="*/ 0 h 154"/>
                <a:gd name="T110" fmla="*/ 86 w 86"/>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 h="154">
                  <a:moveTo>
                    <a:pt x="20" y="154"/>
                  </a:moveTo>
                  <a:lnTo>
                    <a:pt x="20" y="154"/>
                  </a:lnTo>
                  <a:lnTo>
                    <a:pt x="14" y="152"/>
                  </a:lnTo>
                  <a:lnTo>
                    <a:pt x="8" y="150"/>
                  </a:lnTo>
                  <a:lnTo>
                    <a:pt x="2" y="142"/>
                  </a:lnTo>
                  <a:lnTo>
                    <a:pt x="0" y="136"/>
                  </a:lnTo>
                  <a:lnTo>
                    <a:pt x="2" y="130"/>
                  </a:lnTo>
                  <a:lnTo>
                    <a:pt x="4" y="118"/>
                  </a:lnTo>
                  <a:lnTo>
                    <a:pt x="8" y="110"/>
                  </a:lnTo>
                  <a:lnTo>
                    <a:pt x="12" y="100"/>
                  </a:lnTo>
                  <a:lnTo>
                    <a:pt x="18" y="88"/>
                  </a:lnTo>
                  <a:lnTo>
                    <a:pt x="24" y="76"/>
                  </a:lnTo>
                  <a:lnTo>
                    <a:pt x="30" y="66"/>
                  </a:lnTo>
                  <a:lnTo>
                    <a:pt x="36" y="54"/>
                  </a:lnTo>
                  <a:lnTo>
                    <a:pt x="36" y="50"/>
                  </a:lnTo>
                  <a:lnTo>
                    <a:pt x="36" y="46"/>
                  </a:lnTo>
                  <a:lnTo>
                    <a:pt x="40" y="46"/>
                  </a:lnTo>
                  <a:lnTo>
                    <a:pt x="48" y="26"/>
                  </a:lnTo>
                  <a:lnTo>
                    <a:pt x="54" y="18"/>
                  </a:lnTo>
                  <a:lnTo>
                    <a:pt x="58" y="12"/>
                  </a:lnTo>
                  <a:lnTo>
                    <a:pt x="60" y="8"/>
                  </a:lnTo>
                  <a:lnTo>
                    <a:pt x="62" y="6"/>
                  </a:lnTo>
                  <a:lnTo>
                    <a:pt x="64" y="4"/>
                  </a:lnTo>
                  <a:lnTo>
                    <a:pt x="66" y="0"/>
                  </a:lnTo>
                  <a:lnTo>
                    <a:pt x="72" y="0"/>
                  </a:lnTo>
                  <a:lnTo>
                    <a:pt x="78" y="4"/>
                  </a:lnTo>
                  <a:lnTo>
                    <a:pt x="86" y="12"/>
                  </a:lnTo>
                  <a:lnTo>
                    <a:pt x="86" y="14"/>
                  </a:lnTo>
                  <a:lnTo>
                    <a:pt x="84" y="14"/>
                  </a:lnTo>
                  <a:lnTo>
                    <a:pt x="82" y="16"/>
                  </a:lnTo>
                  <a:lnTo>
                    <a:pt x="82" y="18"/>
                  </a:lnTo>
                  <a:lnTo>
                    <a:pt x="84" y="18"/>
                  </a:lnTo>
                  <a:lnTo>
                    <a:pt x="86" y="18"/>
                  </a:lnTo>
                  <a:lnTo>
                    <a:pt x="84" y="24"/>
                  </a:lnTo>
                  <a:lnTo>
                    <a:pt x="82" y="28"/>
                  </a:lnTo>
                  <a:lnTo>
                    <a:pt x="80" y="34"/>
                  </a:lnTo>
                  <a:lnTo>
                    <a:pt x="78" y="38"/>
                  </a:lnTo>
                  <a:lnTo>
                    <a:pt x="76" y="44"/>
                  </a:lnTo>
                  <a:lnTo>
                    <a:pt x="74" y="46"/>
                  </a:lnTo>
                  <a:lnTo>
                    <a:pt x="72" y="54"/>
                  </a:lnTo>
                  <a:lnTo>
                    <a:pt x="70" y="62"/>
                  </a:lnTo>
                  <a:lnTo>
                    <a:pt x="66" y="64"/>
                  </a:lnTo>
                  <a:lnTo>
                    <a:pt x="62" y="64"/>
                  </a:lnTo>
                  <a:lnTo>
                    <a:pt x="54" y="84"/>
                  </a:lnTo>
                  <a:lnTo>
                    <a:pt x="48" y="102"/>
                  </a:lnTo>
                  <a:lnTo>
                    <a:pt x="42" y="112"/>
                  </a:lnTo>
                  <a:lnTo>
                    <a:pt x="36" y="118"/>
                  </a:lnTo>
                  <a:lnTo>
                    <a:pt x="32" y="128"/>
                  </a:lnTo>
                  <a:lnTo>
                    <a:pt x="30" y="138"/>
                  </a:lnTo>
                  <a:lnTo>
                    <a:pt x="26" y="146"/>
                  </a:lnTo>
                  <a:lnTo>
                    <a:pt x="24" y="150"/>
                  </a:lnTo>
                  <a:lnTo>
                    <a:pt x="20" y="154"/>
                  </a:lnTo>
                  <a:close/>
                </a:path>
              </a:pathLst>
            </a:custGeom>
            <a:solidFill>
              <a:schemeClr val="tx1"/>
            </a:solidFill>
            <a:ln w="9525">
              <a:noFill/>
              <a:round/>
              <a:headEnd/>
              <a:tailEnd/>
            </a:ln>
          </p:spPr>
          <p:txBody>
            <a:bodyPr/>
            <a:lstStyle/>
            <a:p>
              <a:endParaRPr lang="es-ES_tradnl"/>
            </a:p>
          </p:txBody>
        </p:sp>
        <p:sp>
          <p:nvSpPr>
            <p:cNvPr id="83" name="Freeform 118"/>
            <p:cNvSpPr>
              <a:spLocks/>
            </p:cNvSpPr>
            <p:nvPr/>
          </p:nvSpPr>
          <p:spPr bwMode="auto">
            <a:xfrm>
              <a:off x="4324" y="336"/>
              <a:ext cx="222" cy="378"/>
            </a:xfrm>
            <a:custGeom>
              <a:avLst/>
              <a:gdLst>
                <a:gd name="T0" fmla="*/ 216 w 222"/>
                <a:gd name="T1" fmla="*/ 32 h 378"/>
                <a:gd name="T2" fmla="*/ 206 w 222"/>
                <a:gd name="T3" fmla="*/ 44 h 378"/>
                <a:gd name="T4" fmla="*/ 202 w 222"/>
                <a:gd name="T5" fmla="*/ 60 h 378"/>
                <a:gd name="T6" fmla="*/ 192 w 222"/>
                <a:gd name="T7" fmla="*/ 68 h 378"/>
                <a:gd name="T8" fmla="*/ 188 w 222"/>
                <a:gd name="T9" fmla="*/ 82 h 378"/>
                <a:gd name="T10" fmla="*/ 176 w 222"/>
                <a:gd name="T11" fmla="*/ 90 h 378"/>
                <a:gd name="T12" fmla="*/ 172 w 222"/>
                <a:gd name="T13" fmla="*/ 106 h 378"/>
                <a:gd name="T14" fmla="*/ 168 w 222"/>
                <a:gd name="T15" fmla="*/ 110 h 378"/>
                <a:gd name="T16" fmla="*/ 156 w 222"/>
                <a:gd name="T17" fmla="*/ 130 h 378"/>
                <a:gd name="T18" fmla="*/ 144 w 222"/>
                <a:gd name="T19" fmla="*/ 148 h 378"/>
                <a:gd name="T20" fmla="*/ 138 w 222"/>
                <a:gd name="T21" fmla="*/ 160 h 378"/>
                <a:gd name="T22" fmla="*/ 118 w 222"/>
                <a:gd name="T23" fmla="*/ 186 h 378"/>
                <a:gd name="T24" fmla="*/ 110 w 222"/>
                <a:gd name="T25" fmla="*/ 198 h 378"/>
                <a:gd name="T26" fmla="*/ 106 w 222"/>
                <a:gd name="T27" fmla="*/ 214 h 378"/>
                <a:gd name="T28" fmla="*/ 98 w 222"/>
                <a:gd name="T29" fmla="*/ 220 h 378"/>
                <a:gd name="T30" fmla="*/ 92 w 222"/>
                <a:gd name="T31" fmla="*/ 228 h 378"/>
                <a:gd name="T32" fmla="*/ 92 w 222"/>
                <a:gd name="T33" fmla="*/ 236 h 378"/>
                <a:gd name="T34" fmla="*/ 84 w 222"/>
                <a:gd name="T35" fmla="*/ 244 h 378"/>
                <a:gd name="T36" fmla="*/ 76 w 222"/>
                <a:gd name="T37" fmla="*/ 252 h 378"/>
                <a:gd name="T38" fmla="*/ 76 w 222"/>
                <a:gd name="T39" fmla="*/ 260 h 378"/>
                <a:gd name="T40" fmla="*/ 68 w 222"/>
                <a:gd name="T41" fmla="*/ 266 h 378"/>
                <a:gd name="T42" fmla="*/ 42 w 222"/>
                <a:gd name="T43" fmla="*/ 312 h 378"/>
                <a:gd name="T44" fmla="*/ 30 w 222"/>
                <a:gd name="T45" fmla="*/ 330 h 378"/>
                <a:gd name="T46" fmla="*/ 26 w 222"/>
                <a:gd name="T47" fmla="*/ 342 h 378"/>
                <a:gd name="T48" fmla="*/ 22 w 222"/>
                <a:gd name="T49" fmla="*/ 348 h 378"/>
                <a:gd name="T50" fmla="*/ 14 w 222"/>
                <a:gd name="T51" fmla="*/ 362 h 378"/>
                <a:gd name="T52" fmla="*/ 8 w 222"/>
                <a:gd name="T53" fmla="*/ 364 h 378"/>
                <a:gd name="T54" fmla="*/ 10 w 222"/>
                <a:gd name="T55" fmla="*/ 368 h 378"/>
                <a:gd name="T56" fmla="*/ 4 w 222"/>
                <a:gd name="T57" fmla="*/ 376 h 378"/>
                <a:gd name="T58" fmla="*/ 0 w 222"/>
                <a:gd name="T59" fmla="*/ 376 h 378"/>
                <a:gd name="T60" fmla="*/ 6 w 222"/>
                <a:gd name="T61" fmla="*/ 360 h 378"/>
                <a:gd name="T62" fmla="*/ 16 w 222"/>
                <a:gd name="T63" fmla="*/ 338 h 378"/>
                <a:gd name="T64" fmla="*/ 22 w 222"/>
                <a:gd name="T65" fmla="*/ 322 h 378"/>
                <a:gd name="T66" fmla="*/ 42 w 222"/>
                <a:gd name="T67" fmla="*/ 278 h 378"/>
                <a:gd name="T68" fmla="*/ 58 w 222"/>
                <a:gd name="T69" fmla="*/ 246 h 378"/>
                <a:gd name="T70" fmla="*/ 62 w 222"/>
                <a:gd name="T71" fmla="*/ 240 h 378"/>
                <a:gd name="T72" fmla="*/ 76 w 222"/>
                <a:gd name="T73" fmla="*/ 216 h 378"/>
                <a:gd name="T74" fmla="*/ 84 w 222"/>
                <a:gd name="T75" fmla="*/ 206 h 378"/>
                <a:gd name="T76" fmla="*/ 96 w 222"/>
                <a:gd name="T77" fmla="*/ 182 h 378"/>
                <a:gd name="T78" fmla="*/ 98 w 222"/>
                <a:gd name="T79" fmla="*/ 170 h 378"/>
                <a:gd name="T80" fmla="*/ 108 w 222"/>
                <a:gd name="T81" fmla="*/ 160 h 378"/>
                <a:gd name="T82" fmla="*/ 116 w 222"/>
                <a:gd name="T83" fmla="*/ 148 h 378"/>
                <a:gd name="T84" fmla="*/ 122 w 222"/>
                <a:gd name="T85" fmla="*/ 136 h 378"/>
                <a:gd name="T86" fmla="*/ 132 w 222"/>
                <a:gd name="T87" fmla="*/ 128 h 378"/>
                <a:gd name="T88" fmla="*/ 136 w 222"/>
                <a:gd name="T89" fmla="*/ 116 h 378"/>
                <a:gd name="T90" fmla="*/ 138 w 222"/>
                <a:gd name="T91" fmla="*/ 110 h 378"/>
                <a:gd name="T92" fmla="*/ 144 w 222"/>
                <a:gd name="T93" fmla="*/ 102 h 378"/>
                <a:gd name="T94" fmla="*/ 156 w 222"/>
                <a:gd name="T95" fmla="*/ 86 h 378"/>
                <a:gd name="T96" fmla="*/ 160 w 222"/>
                <a:gd name="T97" fmla="*/ 72 h 378"/>
                <a:gd name="T98" fmla="*/ 168 w 222"/>
                <a:gd name="T99" fmla="*/ 64 h 378"/>
                <a:gd name="T100" fmla="*/ 180 w 222"/>
                <a:gd name="T101" fmla="*/ 52 h 378"/>
                <a:gd name="T102" fmla="*/ 182 w 222"/>
                <a:gd name="T103" fmla="*/ 40 h 378"/>
                <a:gd name="T104" fmla="*/ 194 w 222"/>
                <a:gd name="T105" fmla="*/ 26 h 378"/>
                <a:gd name="T106" fmla="*/ 202 w 222"/>
                <a:gd name="T107" fmla="*/ 8 h 378"/>
                <a:gd name="T108" fmla="*/ 222 w 222"/>
                <a:gd name="T109" fmla="*/ 2 h 3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2"/>
                <a:gd name="T166" fmla="*/ 0 h 378"/>
                <a:gd name="T167" fmla="*/ 222 w 222"/>
                <a:gd name="T168" fmla="*/ 378 h 3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2" h="378">
                  <a:moveTo>
                    <a:pt x="222" y="2"/>
                  </a:moveTo>
                  <a:lnTo>
                    <a:pt x="222" y="2"/>
                  </a:lnTo>
                  <a:lnTo>
                    <a:pt x="218" y="22"/>
                  </a:lnTo>
                  <a:lnTo>
                    <a:pt x="216" y="32"/>
                  </a:lnTo>
                  <a:lnTo>
                    <a:pt x="210" y="40"/>
                  </a:lnTo>
                  <a:lnTo>
                    <a:pt x="206" y="44"/>
                  </a:lnTo>
                  <a:lnTo>
                    <a:pt x="204" y="52"/>
                  </a:lnTo>
                  <a:lnTo>
                    <a:pt x="204" y="56"/>
                  </a:lnTo>
                  <a:lnTo>
                    <a:pt x="202" y="60"/>
                  </a:lnTo>
                  <a:lnTo>
                    <a:pt x="200" y="62"/>
                  </a:lnTo>
                  <a:lnTo>
                    <a:pt x="196" y="64"/>
                  </a:lnTo>
                  <a:lnTo>
                    <a:pt x="192" y="68"/>
                  </a:lnTo>
                  <a:lnTo>
                    <a:pt x="190" y="70"/>
                  </a:lnTo>
                  <a:lnTo>
                    <a:pt x="190" y="74"/>
                  </a:lnTo>
                  <a:lnTo>
                    <a:pt x="188" y="78"/>
                  </a:lnTo>
                  <a:lnTo>
                    <a:pt x="188" y="82"/>
                  </a:lnTo>
                  <a:lnTo>
                    <a:pt x="182" y="86"/>
                  </a:lnTo>
                  <a:lnTo>
                    <a:pt x="176" y="90"/>
                  </a:lnTo>
                  <a:lnTo>
                    <a:pt x="174" y="94"/>
                  </a:lnTo>
                  <a:lnTo>
                    <a:pt x="174" y="98"/>
                  </a:lnTo>
                  <a:lnTo>
                    <a:pt x="172" y="106"/>
                  </a:lnTo>
                  <a:lnTo>
                    <a:pt x="170" y="106"/>
                  </a:lnTo>
                  <a:lnTo>
                    <a:pt x="168" y="108"/>
                  </a:lnTo>
                  <a:lnTo>
                    <a:pt x="168" y="110"/>
                  </a:lnTo>
                  <a:lnTo>
                    <a:pt x="166" y="116"/>
                  </a:lnTo>
                  <a:lnTo>
                    <a:pt x="160" y="124"/>
                  </a:lnTo>
                  <a:lnTo>
                    <a:pt x="156" y="130"/>
                  </a:lnTo>
                  <a:lnTo>
                    <a:pt x="152" y="136"/>
                  </a:lnTo>
                  <a:lnTo>
                    <a:pt x="148" y="142"/>
                  </a:lnTo>
                  <a:lnTo>
                    <a:pt x="144" y="148"/>
                  </a:lnTo>
                  <a:lnTo>
                    <a:pt x="142" y="154"/>
                  </a:lnTo>
                  <a:lnTo>
                    <a:pt x="138" y="160"/>
                  </a:lnTo>
                  <a:lnTo>
                    <a:pt x="134" y="164"/>
                  </a:lnTo>
                  <a:lnTo>
                    <a:pt x="130" y="170"/>
                  </a:lnTo>
                  <a:lnTo>
                    <a:pt x="118" y="186"/>
                  </a:lnTo>
                  <a:lnTo>
                    <a:pt x="114" y="194"/>
                  </a:lnTo>
                  <a:lnTo>
                    <a:pt x="110" y="198"/>
                  </a:lnTo>
                  <a:lnTo>
                    <a:pt x="108" y="204"/>
                  </a:lnTo>
                  <a:lnTo>
                    <a:pt x="106" y="214"/>
                  </a:lnTo>
                  <a:lnTo>
                    <a:pt x="102" y="216"/>
                  </a:lnTo>
                  <a:lnTo>
                    <a:pt x="98" y="216"/>
                  </a:lnTo>
                  <a:lnTo>
                    <a:pt x="98" y="220"/>
                  </a:lnTo>
                  <a:lnTo>
                    <a:pt x="98" y="224"/>
                  </a:lnTo>
                  <a:lnTo>
                    <a:pt x="94" y="226"/>
                  </a:lnTo>
                  <a:lnTo>
                    <a:pt x="92" y="228"/>
                  </a:lnTo>
                  <a:lnTo>
                    <a:pt x="92" y="232"/>
                  </a:lnTo>
                  <a:lnTo>
                    <a:pt x="92" y="236"/>
                  </a:lnTo>
                  <a:lnTo>
                    <a:pt x="88" y="238"/>
                  </a:lnTo>
                  <a:lnTo>
                    <a:pt x="84" y="240"/>
                  </a:lnTo>
                  <a:lnTo>
                    <a:pt x="84" y="244"/>
                  </a:lnTo>
                  <a:lnTo>
                    <a:pt x="84" y="248"/>
                  </a:lnTo>
                  <a:lnTo>
                    <a:pt x="80" y="250"/>
                  </a:lnTo>
                  <a:lnTo>
                    <a:pt x="76" y="252"/>
                  </a:lnTo>
                  <a:lnTo>
                    <a:pt x="76" y="256"/>
                  </a:lnTo>
                  <a:lnTo>
                    <a:pt x="76" y="260"/>
                  </a:lnTo>
                  <a:lnTo>
                    <a:pt x="72" y="262"/>
                  </a:lnTo>
                  <a:lnTo>
                    <a:pt x="68" y="264"/>
                  </a:lnTo>
                  <a:lnTo>
                    <a:pt x="68" y="266"/>
                  </a:lnTo>
                  <a:lnTo>
                    <a:pt x="68" y="270"/>
                  </a:lnTo>
                  <a:lnTo>
                    <a:pt x="42" y="312"/>
                  </a:lnTo>
                  <a:lnTo>
                    <a:pt x="38" y="320"/>
                  </a:lnTo>
                  <a:lnTo>
                    <a:pt x="34" y="324"/>
                  </a:lnTo>
                  <a:lnTo>
                    <a:pt x="30" y="330"/>
                  </a:lnTo>
                  <a:lnTo>
                    <a:pt x="26" y="336"/>
                  </a:lnTo>
                  <a:lnTo>
                    <a:pt x="24" y="338"/>
                  </a:lnTo>
                  <a:lnTo>
                    <a:pt x="26" y="342"/>
                  </a:lnTo>
                  <a:lnTo>
                    <a:pt x="28" y="344"/>
                  </a:lnTo>
                  <a:lnTo>
                    <a:pt x="26" y="348"/>
                  </a:lnTo>
                  <a:lnTo>
                    <a:pt x="22" y="348"/>
                  </a:lnTo>
                  <a:lnTo>
                    <a:pt x="18" y="348"/>
                  </a:lnTo>
                  <a:lnTo>
                    <a:pt x="16" y="354"/>
                  </a:lnTo>
                  <a:lnTo>
                    <a:pt x="14" y="362"/>
                  </a:lnTo>
                  <a:lnTo>
                    <a:pt x="12" y="364"/>
                  </a:lnTo>
                  <a:lnTo>
                    <a:pt x="10" y="364"/>
                  </a:lnTo>
                  <a:lnTo>
                    <a:pt x="8" y="364"/>
                  </a:lnTo>
                  <a:lnTo>
                    <a:pt x="6" y="366"/>
                  </a:lnTo>
                  <a:lnTo>
                    <a:pt x="10" y="368"/>
                  </a:lnTo>
                  <a:lnTo>
                    <a:pt x="10" y="370"/>
                  </a:lnTo>
                  <a:lnTo>
                    <a:pt x="6" y="374"/>
                  </a:lnTo>
                  <a:lnTo>
                    <a:pt x="4" y="376"/>
                  </a:lnTo>
                  <a:lnTo>
                    <a:pt x="2" y="378"/>
                  </a:lnTo>
                  <a:lnTo>
                    <a:pt x="0" y="376"/>
                  </a:lnTo>
                  <a:lnTo>
                    <a:pt x="2" y="370"/>
                  </a:lnTo>
                  <a:lnTo>
                    <a:pt x="4" y="364"/>
                  </a:lnTo>
                  <a:lnTo>
                    <a:pt x="6" y="360"/>
                  </a:lnTo>
                  <a:lnTo>
                    <a:pt x="10" y="352"/>
                  </a:lnTo>
                  <a:lnTo>
                    <a:pt x="14" y="340"/>
                  </a:lnTo>
                  <a:lnTo>
                    <a:pt x="16" y="338"/>
                  </a:lnTo>
                  <a:lnTo>
                    <a:pt x="18" y="338"/>
                  </a:lnTo>
                  <a:lnTo>
                    <a:pt x="18" y="336"/>
                  </a:lnTo>
                  <a:lnTo>
                    <a:pt x="22" y="322"/>
                  </a:lnTo>
                  <a:lnTo>
                    <a:pt x="30" y="306"/>
                  </a:lnTo>
                  <a:lnTo>
                    <a:pt x="34" y="294"/>
                  </a:lnTo>
                  <a:lnTo>
                    <a:pt x="42" y="278"/>
                  </a:lnTo>
                  <a:lnTo>
                    <a:pt x="56" y="248"/>
                  </a:lnTo>
                  <a:lnTo>
                    <a:pt x="58" y="246"/>
                  </a:lnTo>
                  <a:lnTo>
                    <a:pt x="60" y="246"/>
                  </a:lnTo>
                  <a:lnTo>
                    <a:pt x="60" y="244"/>
                  </a:lnTo>
                  <a:lnTo>
                    <a:pt x="62" y="240"/>
                  </a:lnTo>
                  <a:lnTo>
                    <a:pt x="64" y="234"/>
                  </a:lnTo>
                  <a:lnTo>
                    <a:pt x="72" y="224"/>
                  </a:lnTo>
                  <a:lnTo>
                    <a:pt x="76" y="216"/>
                  </a:lnTo>
                  <a:lnTo>
                    <a:pt x="80" y="210"/>
                  </a:lnTo>
                  <a:lnTo>
                    <a:pt x="84" y="206"/>
                  </a:lnTo>
                  <a:lnTo>
                    <a:pt x="86" y="198"/>
                  </a:lnTo>
                  <a:lnTo>
                    <a:pt x="92" y="186"/>
                  </a:lnTo>
                  <a:lnTo>
                    <a:pt x="96" y="182"/>
                  </a:lnTo>
                  <a:lnTo>
                    <a:pt x="98" y="178"/>
                  </a:lnTo>
                  <a:lnTo>
                    <a:pt x="98" y="174"/>
                  </a:lnTo>
                  <a:lnTo>
                    <a:pt x="98" y="170"/>
                  </a:lnTo>
                  <a:lnTo>
                    <a:pt x="106" y="168"/>
                  </a:lnTo>
                  <a:lnTo>
                    <a:pt x="108" y="160"/>
                  </a:lnTo>
                  <a:lnTo>
                    <a:pt x="108" y="156"/>
                  </a:lnTo>
                  <a:lnTo>
                    <a:pt x="110" y="152"/>
                  </a:lnTo>
                  <a:lnTo>
                    <a:pt x="116" y="148"/>
                  </a:lnTo>
                  <a:lnTo>
                    <a:pt x="122" y="144"/>
                  </a:lnTo>
                  <a:lnTo>
                    <a:pt x="122" y="140"/>
                  </a:lnTo>
                  <a:lnTo>
                    <a:pt x="122" y="136"/>
                  </a:lnTo>
                  <a:lnTo>
                    <a:pt x="130" y="132"/>
                  </a:lnTo>
                  <a:lnTo>
                    <a:pt x="132" y="128"/>
                  </a:lnTo>
                  <a:lnTo>
                    <a:pt x="132" y="124"/>
                  </a:lnTo>
                  <a:lnTo>
                    <a:pt x="134" y="118"/>
                  </a:lnTo>
                  <a:lnTo>
                    <a:pt x="136" y="116"/>
                  </a:lnTo>
                  <a:lnTo>
                    <a:pt x="138" y="114"/>
                  </a:lnTo>
                  <a:lnTo>
                    <a:pt x="138" y="110"/>
                  </a:lnTo>
                  <a:lnTo>
                    <a:pt x="142" y="108"/>
                  </a:lnTo>
                  <a:lnTo>
                    <a:pt x="144" y="106"/>
                  </a:lnTo>
                  <a:lnTo>
                    <a:pt x="144" y="102"/>
                  </a:lnTo>
                  <a:lnTo>
                    <a:pt x="148" y="94"/>
                  </a:lnTo>
                  <a:lnTo>
                    <a:pt x="156" y="86"/>
                  </a:lnTo>
                  <a:lnTo>
                    <a:pt x="158" y="82"/>
                  </a:lnTo>
                  <a:lnTo>
                    <a:pt x="158" y="78"/>
                  </a:lnTo>
                  <a:lnTo>
                    <a:pt x="160" y="72"/>
                  </a:lnTo>
                  <a:lnTo>
                    <a:pt x="164" y="68"/>
                  </a:lnTo>
                  <a:lnTo>
                    <a:pt x="168" y="68"/>
                  </a:lnTo>
                  <a:lnTo>
                    <a:pt x="168" y="64"/>
                  </a:lnTo>
                  <a:lnTo>
                    <a:pt x="168" y="60"/>
                  </a:lnTo>
                  <a:lnTo>
                    <a:pt x="174" y="56"/>
                  </a:lnTo>
                  <a:lnTo>
                    <a:pt x="180" y="52"/>
                  </a:lnTo>
                  <a:lnTo>
                    <a:pt x="182" y="48"/>
                  </a:lnTo>
                  <a:lnTo>
                    <a:pt x="182" y="44"/>
                  </a:lnTo>
                  <a:lnTo>
                    <a:pt x="182" y="40"/>
                  </a:lnTo>
                  <a:lnTo>
                    <a:pt x="184" y="36"/>
                  </a:lnTo>
                  <a:lnTo>
                    <a:pt x="190" y="30"/>
                  </a:lnTo>
                  <a:lnTo>
                    <a:pt x="194" y="26"/>
                  </a:lnTo>
                  <a:lnTo>
                    <a:pt x="194" y="22"/>
                  </a:lnTo>
                  <a:lnTo>
                    <a:pt x="198" y="14"/>
                  </a:lnTo>
                  <a:lnTo>
                    <a:pt x="202" y="8"/>
                  </a:lnTo>
                  <a:lnTo>
                    <a:pt x="206" y="4"/>
                  </a:lnTo>
                  <a:lnTo>
                    <a:pt x="212" y="2"/>
                  </a:lnTo>
                  <a:lnTo>
                    <a:pt x="216" y="0"/>
                  </a:lnTo>
                  <a:lnTo>
                    <a:pt x="222" y="2"/>
                  </a:lnTo>
                  <a:close/>
                </a:path>
              </a:pathLst>
            </a:custGeom>
            <a:solidFill>
              <a:schemeClr val="tx1"/>
            </a:solidFill>
            <a:ln w="9525">
              <a:noFill/>
              <a:round/>
              <a:headEnd/>
              <a:tailEnd/>
            </a:ln>
          </p:spPr>
          <p:txBody>
            <a:bodyPr/>
            <a:lstStyle/>
            <a:p>
              <a:endParaRPr lang="es-ES_tradnl"/>
            </a:p>
          </p:txBody>
        </p:sp>
        <p:sp>
          <p:nvSpPr>
            <p:cNvPr id="84" name="Freeform 119"/>
            <p:cNvSpPr>
              <a:spLocks/>
            </p:cNvSpPr>
            <p:nvPr/>
          </p:nvSpPr>
          <p:spPr bwMode="auto">
            <a:xfrm>
              <a:off x="4584" y="346"/>
              <a:ext cx="372" cy="304"/>
            </a:xfrm>
            <a:custGeom>
              <a:avLst/>
              <a:gdLst>
                <a:gd name="T0" fmla="*/ 360 w 372"/>
                <a:gd name="T1" fmla="*/ 8 h 304"/>
                <a:gd name="T2" fmla="*/ 346 w 372"/>
                <a:gd name="T3" fmla="*/ 12 h 304"/>
                <a:gd name="T4" fmla="*/ 308 w 372"/>
                <a:gd name="T5" fmla="*/ 20 h 304"/>
                <a:gd name="T6" fmla="*/ 276 w 372"/>
                <a:gd name="T7" fmla="*/ 26 h 304"/>
                <a:gd name="T8" fmla="*/ 272 w 372"/>
                <a:gd name="T9" fmla="*/ 22 h 304"/>
                <a:gd name="T10" fmla="*/ 250 w 372"/>
                <a:gd name="T11" fmla="*/ 30 h 304"/>
                <a:gd name="T12" fmla="*/ 234 w 372"/>
                <a:gd name="T13" fmla="*/ 30 h 304"/>
                <a:gd name="T14" fmla="*/ 204 w 372"/>
                <a:gd name="T15" fmla="*/ 38 h 304"/>
                <a:gd name="T16" fmla="*/ 192 w 372"/>
                <a:gd name="T17" fmla="*/ 42 h 304"/>
                <a:gd name="T18" fmla="*/ 176 w 372"/>
                <a:gd name="T19" fmla="*/ 42 h 304"/>
                <a:gd name="T20" fmla="*/ 134 w 372"/>
                <a:gd name="T21" fmla="*/ 50 h 304"/>
                <a:gd name="T22" fmla="*/ 138 w 372"/>
                <a:gd name="T23" fmla="*/ 82 h 304"/>
                <a:gd name="T24" fmla="*/ 130 w 372"/>
                <a:gd name="T25" fmla="*/ 100 h 304"/>
                <a:gd name="T26" fmla="*/ 124 w 372"/>
                <a:gd name="T27" fmla="*/ 130 h 304"/>
                <a:gd name="T28" fmla="*/ 108 w 372"/>
                <a:gd name="T29" fmla="*/ 164 h 304"/>
                <a:gd name="T30" fmla="*/ 76 w 372"/>
                <a:gd name="T31" fmla="*/ 230 h 304"/>
                <a:gd name="T32" fmla="*/ 80 w 372"/>
                <a:gd name="T33" fmla="*/ 236 h 304"/>
                <a:gd name="T34" fmla="*/ 74 w 372"/>
                <a:gd name="T35" fmla="*/ 246 h 304"/>
                <a:gd name="T36" fmla="*/ 64 w 372"/>
                <a:gd name="T37" fmla="*/ 268 h 304"/>
                <a:gd name="T38" fmla="*/ 58 w 372"/>
                <a:gd name="T39" fmla="*/ 280 h 304"/>
                <a:gd name="T40" fmla="*/ 46 w 372"/>
                <a:gd name="T41" fmla="*/ 302 h 304"/>
                <a:gd name="T42" fmla="*/ 32 w 372"/>
                <a:gd name="T43" fmla="*/ 298 h 304"/>
                <a:gd name="T44" fmla="*/ 28 w 372"/>
                <a:gd name="T45" fmla="*/ 284 h 304"/>
                <a:gd name="T46" fmla="*/ 38 w 372"/>
                <a:gd name="T47" fmla="*/ 250 h 304"/>
                <a:gd name="T48" fmla="*/ 46 w 372"/>
                <a:gd name="T49" fmla="*/ 234 h 304"/>
                <a:gd name="T50" fmla="*/ 80 w 372"/>
                <a:gd name="T51" fmla="*/ 160 h 304"/>
                <a:gd name="T52" fmla="*/ 88 w 372"/>
                <a:gd name="T53" fmla="*/ 138 h 304"/>
                <a:gd name="T54" fmla="*/ 96 w 372"/>
                <a:gd name="T55" fmla="*/ 126 h 304"/>
                <a:gd name="T56" fmla="*/ 102 w 372"/>
                <a:gd name="T57" fmla="*/ 112 h 304"/>
                <a:gd name="T58" fmla="*/ 114 w 372"/>
                <a:gd name="T59" fmla="*/ 80 h 304"/>
                <a:gd name="T60" fmla="*/ 60 w 372"/>
                <a:gd name="T61" fmla="*/ 64 h 304"/>
                <a:gd name="T62" fmla="*/ 0 w 372"/>
                <a:gd name="T63" fmla="*/ 62 h 304"/>
                <a:gd name="T64" fmla="*/ 4 w 372"/>
                <a:gd name="T65" fmla="*/ 44 h 304"/>
                <a:gd name="T66" fmla="*/ 38 w 372"/>
                <a:gd name="T67" fmla="*/ 38 h 304"/>
                <a:gd name="T68" fmla="*/ 92 w 372"/>
                <a:gd name="T69" fmla="*/ 30 h 304"/>
                <a:gd name="T70" fmla="*/ 132 w 372"/>
                <a:gd name="T71" fmla="*/ 20 h 304"/>
                <a:gd name="T72" fmla="*/ 144 w 372"/>
                <a:gd name="T73" fmla="*/ 22 h 304"/>
                <a:gd name="T74" fmla="*/ 144 w 372"/>
                <a:gd name="T75" fmla="*/ 16 h 304"/>
                <a:gd name="T76" fmla="*/ 148 w 372"/>
                <a:gd name="T77" fmla="*/ 22 h 304"/>
                <a:gd name="T78" fmla="*/ 166 w 372"/>
                <a:gd name="T79" fmla="*/ 14 h 304"/>
                <a:gd name="T80" fmla="*/ 170 w 372"/>
                <a:gd name="T81" fmla="*/ 14 h 304"/>
                <a:gd name="T82" fmla="*/ 192 w 372"/>
                <a:gd name="T83" fmla="*/ 12 h 304"/>
                <a:gd name="T84" fmla="*/ 200 w 372"/>
                <a:gd name="T85" fmla="*/ 12 h 304"/>
                <a:gd name="T86" fmla="*/ 212 w 372"/>
                <a:gd name="T87" fmla="*/ 12 h 304"/>
                <a:gd name="T88" fmla="*/ 226 w 372"/>
                <a:gd name="T89" fmla="*/ 8 h 304"/>
                <a:gd name="T90" fmla="*/ 260 w 372"/>
                <a:gd name="T91" fmla="*/ 2 h 304"/>
                <a:gd name="T92" fmla="*/ 276 w 372"/>
                <a:gd name="T93" fmla="*/ 0 h 304"/>
                <a:gd name="T94" fmla="*/ 286 w 372"/>
                <a:gd name="T95" fmla="*/ 2 h 304"/>
                <a:gd name="T96" fmla="*/ 294 w 372"/>
                <a:gd name="T97" fmla="*/ 4 h 304"/>
                <a:gd name="T98" fmla="*/ 302 w 372"/>
                <a:gd name="T99" fmla="*/ 0 h 304"/>
                <a:gd name="T100" fmla="*/ 304 w 372"/>
                <a:gd name="T101" fmla="*/ 4 h 304"/>
                <a:gd name="T102" fmla="*/ 312 w 372"/>
                <a:gd name="T103" fmla="*/ 6 h 304"/>
                <a:gd name="T104" fmla="*/ 322 w 372"/>
                <a:gd name="T105" fmla="*/ 4 h 304"/>
                <a:gd name="T106" fmla="*/ 322 w 372"/>
                <a:gd name="T107" fmla="*/ 4 h 304"/>
                <a:gd name="T108" fmla="*/ 350 w 372"/>
                <a:gd name="T109" fmla="*/ 4 h 304"/>
                <a:gd name="T110" fmla="*/ 372 w 372"/>
                <a:gd name="T111" fmla="*/ 8 h 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2"/>
                <a:gd name="T169" fmla="*/ 0 h 304"/>
                <a:gd name="T170" fmla="*/ 372 w 372"/>
                <a:gd name="T171" fmla="*/ 304 h 3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2" h="304">
                  <a:moveTo>
                    <a:pt x="372" y="12"/>
                  </a:moveTo>
                  <a:lnTo>
                    <a:pt x="372" y="12"/>
                  </a:lnTo>
                  <a:lnTo>
                    <a:pt x="366" y="10"/>
                  </a:lnTo>
                  <a:lnTo>
                    <a:pt x="360" y="8"/>
                  </a:lnTo>
                  <a:lnTo>
                    <a:pt x="356" y="8"/>
                  </a:lnTo>
                  <a:lnTo>
                    <a:pt x="350" y="12"/>
                  </a:lnTo>
                  <a:lnTo>
                    <a:pt x="346" y="12"/>
                  </a:lnTo>
                  <a:lnTo>
                    <a:pt x="342" y="14"/>
                  </a:lnTo>
                  <a:lnTo>
                    <a:pt x="330" y="14"/>
                  </a:lnTo>
                  <a:lnTo>
                    <a:pt x="308" y="20"/>
                  </a:lnTo>
                  <a:lnTo>
                    <a:pt x="280" y="22"/>
                  </a:lnTo>
                  <a:lnTo>
                    <a:pt x="278" y="26"/>
                  </a:lnTo>
                  <a:lnTo>
                    <a:pt x="276" y="26"/>
                  </a:lnTo>
                  <a:lnTo>
                    <a:pt x="272" y="26"/>
                  </a:lnTo>
                  <a:lnTo>
                    <a:pt x="272" y="24"/>
                  </a:lnTo>
                  <a:lnTo>
                    <a:pt x="272" y="22"/>
                  </a:lnTo>
                  <a:lnTo>
                    <a:pt x="268" y="22"/>
                  </a:lnTo>
                  <a:lnTo>
                    <a:pt x="260" y="26"/>
                  </a:lnTo>
                  <a:lnTo>
                    <a:pt x="250" y="30"/>
                  </a:lnTo>
                  <a:lnTo>
                    <a:pt x="242" y="30"/>
                  </a:lnTo>
                  <a:lnTo>
                    <a:pt x="234" y="30"/>
                  </a:lnTo>
                  <a:lnTo>
                    <a:pt x="222" y="34"/>
                  </a:lnTo>
                  <a:lnTo>
                    <a:pt x="204" y="38"/>
                  </a:lnTo>
                  <a:lnTo>
                    <a:pt x="200" y="38"/>
                  </a:lnTo>
                  <a:lnTo>
                    <a:pt x="196" y="38"/>
                  </a:lnTo>
                  <a:lnTo>
                    <a:pt x="192" y="42"/>
                  </a:lnTo>
                  <a:lnTo>
                    <a:pt x="184" y="42"/>
                  </a:lnTo>
                  <a:lnTo>
                    <a:pt x="176" y="42"/>
                  </a:lnTo>
                  <a:lnTo>
                    <a:pt x="170" y="44"/>
                  </a:lnTo>
                  <a:lnTo>
                    <a:pt x="160" y="48"/>
                  </a:lnTo>
                  <a:lnTo>
                    <a:pt x="146" y="50"/>
                  </a:lnTo>
                  <a:lnTo>
                    <a:pt x="134" y="50"/>
                  </a:lnTo>
                  <a:lnTo>
                    <a:pt x="136" y="60"/>
                  </a:lnTo>
                  <a:lnTo>
                    <a:pt x="138" y="72"/>
                  </a:lnTo>
                  <a:lnTo>
                    <a:pt x="138" y="82"/>
                  </a:lnTo>
                  <a:lnTo>
                    <a:pt x="134" y="96"/>
                  </a:lnTo>
                  <a:lnTo>
                    <a:pt x="132" y="98"/>
                  </a:lnTo>
                  <a:lnTo>
                    <a:pt x="130" y="100"/>
                  </a:lnTo>
                  <a:lnTo>
                    <a:pt x="128" y="116"/>
                  </a:lnTo>
                  <a:lnTo>
                    <a:pt x="126" y="124"/>
                  </a:lnTo>
                  <a:lnTo>
                    <a:pt x="124" y="130"/>
                  </a:lnTo>
                  <a:lnTo>
                    <a:pt x="116" y="146"/>
                  </a:lnTo>
                  <a:lnTo>
                    <a:pt x="108" y="164"/>
                  </a:lnTo>
                  <a:lnTo>
                    <a:pt x="84" y="222"/>
                  </a:lnTo>
                  <a:lnTo>
                    <a:pt x="80" y="226"/>
                  </a:lnTo>
                  <a:lnTo>
                    <a:pt x="76" y="230"/>
                  </a:lnTo>
                  <a:lnTo>
                    <a:pt x="78" y="232"/>
                  </a:lnTo>
                  <a:lnTo>
                    <a:pt x="80" y="234"/>
                  </a:lnTo>
                  <a:lnTo>
                    <a:pt x="80" y="236"/>
                  </a:lnTo>
                  <a:lnTo>
                    <a:pt x="80" y="238"/>
                  </a:lnTo>
                  <a:lnTo>
                    <a:pt x="74" y="246"/>
                  </a:lnTo>
                  <a:lnTo>
                    <a:pt x="70" y="254"/>
                  </a:lnTo>
                  <a:lnTo>
                    <a:pt x="66" y="264"/>
                  </a:lnTo>
                  <a:lnTo>
                    <a:pt x="64" y="268"/>
                  </a:lnTo>
                  <a:lnTo>
                    <a:pt x="60" y="268"/>
                  </a:lnTo>
                  <a:lnTo>
                    <a:pt x="58" y="268"/>
                  </a:lnTo>
                  <a:lnTo>
                    <a:pt x="58" y="280"/>
                  </a:lnTo>
                  <a:lnTo>
                    <a:pt x="54" y="288"/>
                  </a:lnTo>
                  <a:lnTo>
                    <a:pt x="52" y="296"/>
                  </a:lnTo>
                  <a:lnTo>
                    <a:pt x="46" y="302"/>
                  </a:lnTo>
                  <a:lnTo>
                    <a:pt x="40" y="304"/>
                  </a:lnTo>
                  <a:lnTo>
                    <a:pt x="36" y="304"/>
                  </a:lnTo>
                  <a:lnTo>
                    <a:pt x="34" y="300"/>
                  </a:lnTo>
                  <a:lnTo>
                    <a:pt x="32" y="298"/>
                  </a:lnTo>
                  <a:lnTo>
                    <a:pt x="30" y="290"/>
                  </a:lnTo>
                  <a:lnTo>
                    <a:pt x="30" y="286"/>
                  </a:lnTo>
                  <a:lnTo>
                    <a:pt x="28" y="284"/>
                  </a:lnTo>
                  <a:lnTo>
                    <a:pt x="30" y="276"/>
                  </a:lnTo>
                  <a:lnTo>
                    <a:pt x="34" y="268"/>
                  </a:lnTo>
                  <a:lnTo>
                    <a:pt x="36" y="258"/>
                  </a:lnTo>
                  <a:lnTo>
                    <a:pt x="38" y="250"/>
                  </a:lnTo>
                  <a:lnTo>
                    <a:pt x="42" y="242"/>
                  </a:lnTo>
                  <a:lnTo>
                    <a:pt x="46" y="234"/>
                  </a:lnTo>
                  <a:lnTo>
                    <a:pt x="50" y="228"/>
                  </a:lnTo>
                  <a:lnTo>
                    <a:pt x="54" y="218"/>
                  </a:lnTo>
                  <a:lnTo>
                    <a:pt x="80" y="160"/>
                  </a:lnTo>
                  <a:lnTo>
                    <a:pt x="84" y="150"/>
                  </a:lnTo>
                  <a:lnTo>
                    <a:pt x="88" y="138"/>
                  </a:lnTo>
                  <a:lnTo>
                    <a:pt x="92" y="134"/>
                  </a:lnTo>
                  <a:lnTo>
                    <a:pt x="96" y="130"/>
                  </a:lnTo>
                  <a:lnTo>
                    <a:pt x="96" y="126"/>
                  </a:lnTo>
                  <a:lnTo>
                    <a:pt x="96" y="122"/>
                  </a:lnTo>
                  <a:lnTo>
                    <a:pt x="98" y="118"/>
                  </a:lnTo>
                  <a:lnTo>
                    <a:pt x="102" y="112"/>
                  </a:lnTo>
                  <a:lnTo>
                    <a:pt x="104" y="104"/>
                  </a:lnTo>
                  <a:lnTo>
                    <a:pt x="108" y="96"/>
                  </a:lnTo>
                  <a:lnTo>
                    <a:pt x="114" y="80"/>
                  </a:lnTo>
                  <a:lnTo>
                    <a:pt x="120" y="58"/>
                  </a:lnTo>
                  <a:lnTo>
                    <a:pt x="90" y="60"/>
                  </a:lnTo>
                  <a:lnTo>
                    <a:pt x="60" y="64"/>
                  </a:lnTo>
                  <a:lnTo>
                    <a:pt x="44" y="66"/>
                  </a:lnTo>
                  <a:lnTo>
                    <a:pt x="30" y="66"/>
                  </a:lnTo>
                  <a:lnTo>
                    <a:pt x="14" y="64"/>
                  </a:lnTo>
                  <a:lnTo>
                    <a:pt x="0" y="62"/>
                  </a:lnTo>
                  <a:lnTo>
                    <a:pt x="0" y="54"/>
                  </a:lnTo>
                  <a:lnTo>
                    <a:pt x="2" y="48"/>
                  </a:lnTo>
                  <a:lnTo>
                    <a:pt x="4" y="44"/>
                  </a:lnTo>
                  <a:lnTo>
                    <a:pt x="4" y="38"/>
                  </a:lnTo>
                  <a:lnTo>
                    <a:pt x="20" y="40"/>
                  </a:lnTo>
                  <a:lnTo>
                    <a:pt x="38" y="38"/>
                  </a:lnTo>
                  <a:lnTo>
                    <a:pt x="76" y="30"/>
                  </a:lnTo>
                  <a:lnTo>
                    <a:pt x="84" y="30"/>
                  </a:lnTo>
                  <a:lnTo>
                    <a:pt x="92" y="30"/>
                  </a:lnTo>
                  <a:lnTo>
                    <a:pt x="106" y="26"/>
                  </a:lnTo>
                  <a:lnTo>
                    <a:pt x="118" y="24"/>
                  </a:lnTo>
                  <a:lnTo>
                    <a:pt x="132" y="20"/>
                  </a:lnTo>
                  <a:lnTo>
                    <a:pt x="136" y="22"/>
                  </a:lnTo>
                  <a:lnTo>
                    <a:pt x="142" y="22"/>
                  </a:lnTo>
                  <a:lnTo>
                    <a:pt x="144" y="22"/>
                  </a:lnTo>
                  <a:lnTo>
                    <a:pt x="144" y="20"/>
                  </a:lnTo>
                  <a:lnTo>
                    <a:pt x="142" y="18"/>
                  </a:lnTo>
                  <a:lnTo>
                    <a:pt x="144" y="16"/>
                  </a:lnTo>
                  <a:lnTo>
                    <a:pt x="146" y="18"/>
                  </a:lnTo>
                  <a:lnTo>
                    <a:pt x="148" y="22"/>
                  </a:lnTo>
                  <a:lnTo>
                    <a:pt x="150" y="22"/>
                  </a:lnTo>
                  <a:lnTo>
                    <a:pt x="156" y="20"/>
                  </a:lnTo>
                  <a:lnTo>
                    <a:pt x="166" y="14"/>
                  </a:lnTo>
                  <a:lnTo>
                    <a:pt x="168" y="16"/>
                  </a:lnTo>
                  <a:lnTo>
                    <a:pt x="170" y="14"/>
                  </a:lnTo>
                  <a:lnTo>
                    <a:pt x="178" y="14"/>
                  </a:lnTo>
                  <a:lnTo>
                    <a:pt x="188" y="14"/>
                  </a:lnTo>
                  <a:lnTo>
                    <a:pt x="192" y="12"/>
                  </a:lnTo>
                  <a:lnTo>
                    <a:pt x="194" y="12"/>
                  </a:lnTo>
                  <a:lnTo>
                    <a:pt x="196" y="12"/>
                  </a:lnTo>
                  <a:lnTo>
                    <a:pt x="200" y="12"/>
                  </a:lnTo>
                  <a:lnTo>
                    <a:pt x="200" y="14"/>
                  </a:lnTo>
                  <a:lnTo>
                    <a:pt x="212" y="12"/>
                  </a:lnTo>
                  <a:lnTo>
                    <a:pt x="216" y="8"/>
                  </a:lnTo>
                  <a:lnTo>
                    <a:pt x="220" y="4"/>
                  </a:lnTo>
                  <a:lnTo>
                    <a:pt x="226" y="8"/>
                  </a:lnTo>
                  <a:lnTo>
                    <a:pt x="236" y="8"/>
                  </a:lnTo>
                  <a:lnTo>
                    <a:pt x="254" y="4"/>
                  </a:lnTo>
                  <a:lnTo>
                    <a:pt x="260" y="2"/>
                  </a:lnTo>
                  <a:lnTo>
                    <a:pt x="266" y="0"/>
                  </a:lnTo>
                  <a:lnTo>
                    <a:pt x="276" y="0"/>
                  </a:lnTo>
                  <a:lnTo>
                    <a:pt x="280" y="2"/>
                  </a:lnTo>
                  <a:lnTo>
                    <a:pt x="280" y="4"/>
                  </a:lnTo>
                  <a:lnTo>
                    <a:pt x="286" y="2"/>
                  </a:lnTo>
                  <a:lnTo>
                    <a:pt x="292" y="0"/>
                  </a:lnTo>
                  <a:lnTo>
                    <a:pt x="292" y="2"/>
                  </a:lnTo>
                  <a:lnTo>
                    <a:pt x="294" y="4"/>
                  </a:lnTo>
                  <a:lnTo>
                    <a:pt x="296" y="4"/>
                  </a:lnTo>
                  <a:lnTo>
                    <a:pt x="298" y="2"/>
                  </a:lnTo>
                  <a:lnTo>
                    <a:pt x="302" y="0"/>
                  </a:lnTo>
                  <a:lnTo>
                    <a:pt x="302" y="2"/>
                  </a:lnTo>
                  <a:lnTo>
                    <a:pt x="300" y="8"/>
                  </a:lnTo>
                  <a:lnTo>
                    <a:pt x="304" y="4"/>
                  </a:lnTo>
                  <a:lnTo>
                    <a:pt x="306" y="4"/>
                  </a:lnTo>
                  <a:lnTo>
                    <a:pt x="308" y="8"/>
                  </a:lnTo>
                  <a:lnTo>
                    <a:pt x="312" y="6"/>
                  </a:lnTo>
                  <a:lnTo>
                    <a:pt x="314" y="6"/>
                  </a:lnTo>
                  <a:lnTo>
                    <a:pt x="318" y="4"/>
                  </a:lnTo>
                  <a:lnTo>
                    <a:pt x="322" y="4"/>
                  </a:lnTo>
                  <a:lnTo>
                    <a:pt x="324" y="6"/>
                  </a:lnTo>
                  <a:lnTo>
                    <a:pt x="326" y="6"/>
                  </a:lnTo>
                  <a:lnTo>
                    <a:pt x="324" y="4"/>
                  </a:lnTo>
                  <a:lnTo>
                    <a:pt x="322" y="4"/>
                  </a:lnTo>
                  <a:lnTo>
                    <a:pt x="326" y="2"/>
                  </a:lnTo>
                  <a:lnTo>
                    <a:pt x="332" y="2"/>
                  </a:lnTo>
                  <a:lnTo>
                    <a:pt x="350" y="4"/>
                  </a:lnTo>
                  <a:lnTo>
                    <a:pt x="366" y="2"/>
                  </a:lnTo>
                  <a:lnTo>
                    <a:pt x="372" y="4"/>
                  </a:lnTo>
                  <a:lnTo>
                    <a:pt x="372" y="8"/>
                  </a:lnTo>
                  <a:lnTo>
                    <a:pt x="372" y="12"/>
                  </a:lnTo>
                  <a:close/>
                </a:path>
              </a:pathLst>
            </a:custGeom>
            <a:solidFill>
              <a:schemeClr val="tx1"/>
            </a:solidFill>
            <a:ln w="9525">
              <a:noFill/>
              <a:round/>
              <a:headEnd/>
              <a:tailEnd/>
            </a:ln>
          </p:spPr>
          <p:txBody>
            <a:bodyPr/>
            <a:lstStyle/>
            <a:p>
              <a:endParaRPr lang="es-ES_tradnl"/>
            </a:p>
          </p:txBody>
        </p:sp>
        <p:sp>
          <p:nvSpPr>
            <p:cNvPr id="85" name="Freeform 120"/>
            <p:cNvSpPr>
              <a:spLocks noEditPoints="1"/>
            </p:cNvSpPr>
            <p:nvPr/>
          </p:nvSpPr>
          <p:spPr bwMode="auto">
            <a:xfrm>
              <a:off x="3536" y="514"/>
              <a:ext cx="122" cy="118"/>
            </a:xfrm>
            <a:custGeom>
              <a:avLst/>
              <a:gdLst>
                <a:gd name="T0" fmla="*/ 30 w 122"/>
                <a:gd name="T1" fmla="*/ 4 h 118"/>
                <a:gd name="T2" fmla="*/ 38 w 122"/>
                <a:gd name="T3" fmla="*/ 8 h 118"/>
                <a:gd name="T4" fmla="*/ 46 w 122"/>
                <a:gd name="T5" fmla="*/ 8 h 118"/>
                <a:gd name="T6" fmla="*/ 50 w 122"/>
                <a:gd name="T7" fmla="*/ 6 h 118"/>
                <a:gd name="T8" fmla="*/ 54 w 122"/>
                <a:gd name="T9" fmla="*/ 4 h 118"/>
                <a:gd name="T10" fmla="*/ 54 w 122"/>
                <a:gd name="T11" fmla="*/ 6 h 118"/>
                <a:gd name="T12" fmla="*/ 58 w 122"/>
                <a:gd name="T13" fmla="*/ 8 h 118"/>
                <a:gd name="T14" fmla="*/ 62 w 122"/>
                <a:gd name="T15" fmla="*/ 6 h 118"/>
                <a:gd name="T16" fmla="*/ 66 w 122"/>
                <a:gd name="T17" fmla="*/ 4 h 118"/>
                <a:gd name="T18" fmla="*/ 76 w 122"/>
                <a:gd name="T19" fmla="*/ 4 h 118"/>
                <a:gd name="T20" fmla="*/ 108 w 122"/>
                <a:gd name="T21" fmla="*/ 0 h 118"/>
                <a:gd name="T22" fmla="*/ 122 w 122"/>
                <a:gd name="T23" fmla="*/ 0 h 118"/>
                <a:gd name="T24" fmla="*/ 108 w 122"/>
                <a:gd name="T25" fmla="*/ 12 h 118"/>
                <a:gd name="T26" fmla="*/ 88 w 122"/>
                <a:gd name="T27" fmla="*/ 20 h 118"/>
                <a:gd name="T28" fmla="*/ 80 w 122"/>
                <a:gd name="T29" fmla="*/ 20 h 118"/>
                <a:gd name="T30" fmla="*/ 76 w 122"/>
                <a:gd name="T31" fmla="*/ 26 h 118"/>
                <a:gd name="T32" fmla="*/ 66 w 122"/>
                <a:gd name="T33" fmla="*/ 28 h 118"/>
                <a:gd name="T34" fmla="*/ 70 w 122"/>
                <a:gd name="T35" fmla="*/ 42 h 118"/>
                <a:gd name="T36" fmla="*/ 74 w 122"/>
                <a:gd name="T37" fmla="*/ 74 h 118"/>
                <a:gd name="T38" fmla="*/ 72 w 122"/>
                <a:gd name="T39" fmla="*/ 88 h 118"/>
                <a:gd name="T40" fmla="*/ 70 w 122"/>
                <a:gd name="T41" fmla="*/ 90 h 118"/>
                <a:gd name="T42" fmla="*/ 68 w 122"/>
                <a:gd name="T43" fmla="*/ 92 h 118"/>
                <a:gd name="T44" fmla="*/ 64 w 122"/>
                <a:gd name="T45" fmla="*/ 104 h 118"/>
                <a:gd name="T46" fmla="*/ 50 w 122"/>
                <a:gd name="T47" fmla="*/ 112 h 118"/>
                <a:gd name="T48" fmla="*/ 38 w 122"/>
                <a:gd name="T49" fmla="*/ 116 h 118"/>
                <a:gd name="T50" fmla="*/ 32 w 122"/>
                <a:gd name="T51" fmla="*/ 118 h 118"/>
                <a:gd name="T52" fmla="*/ 20 w 122"/>
                <a:gd name="T53" fmla="*/ 116 h 118"/>
                <a:gd name="T54" fmla="*/ 8 w 122"/>
                <a:gd name="T55" fmla="*/ 112 h 118"/>
                <a:gd name="T56" fmla="*/ 10 w 122"/>
                <a:gd name="T57" fmla="*/ 108 h 118"/>
                <a:gd name="T58" fmla="*/ 12 w 122"/>
                <a:gd name="T59" fmla="*/ 104 h 118"/>
                <a:gd name="T60" fmla="*/ 4 w 122"/>
                <a:gd name="T61" fmla="*/ 100 h 118"/>
                <a:gd name="T62" fmla="*/ 2 w 122"/>
                <a:gd name="T63" fmla="*/ 90 h 118"/>
                <a:gd name="T64" fmla="*/ 0 w 122"/>
                <a:gd name="T65" fmla="*/ 82 h 118"/>
                <a:gd name="T66" fmla="*/ 6 w 122"/>
                <a:gd name="T67" fmla="*/ 68 h 118"/>
                <a:gd name="T68" fmla="*/ 16 w 122"/>
                <a:gd name="T69" fmla="*/ 54 h 118"/>
                <a:gd name="T70" fmla="*/ 16 w 122"/>
                <a:gd name="T71" fmla="*/ 36 h 118"/>
                <a:gd name="T72" fmla="*/ 18 w 122"/>
                <a:gd name="T73" fmla="*/ 36 h 118"/>
                <a:gd name="T74" fmla="*/ 20 w 122"/>
                <a:gd name="T75" fmla="*/ 38 h 118"/>
                <a:gd name="T76" fmla="*/ 22 w 122"/>
                <a:gd name="T77" fmla="*/ 36 h 118"/>
                <a:gd name="T78" fmla="*/ 22 w 122"/>
                <a:gd name="T79" fmla="*/ 30 h 118"/>
                <a:gd name="T80" fmla="*/ 26 w 122"/>
                <a:gd name="T81" fmla="*/ 28 h 118"/>
                <a:gd name="T82" fmla="*/ 30 w 122"/>
                <a:gd name="T83" fmla="*/ 28 h 118"/>
                <a:gd name="T84" fmla="*/ 30 w 122"/>
                <a:gd name="T85" fmla="*/ 4 h 118"/>
                <a:gd name="T86" fmla="*/ 30 w 122"/>
                <a:gd name="T87" fmla="*/ 66 h 118"/>
                <a:gd name="T88" fmla="*/ 30 w 122"/>
                <a:gd name="T89" fmla="*/ 78 h 118"/>
                <a:gd name="T90" fmla="*/ 26 w 122"/>
                <a:gd name="T91" fmla="*/ 80 h 118"/>
                <a:gd name="T92" fmla="*/ 22 w 122"/>
                <a:gd name="T93" fmla="*/ 82 h 118"/>
                <a:gd name="T94" fmla="*/ 24 w 122"/>
                <a:gd name="T95" fmla="*/ 86 h 118"/>
                <a:gd name="T96" fmla="*/ 26 w 122"/>
                <a:gd name="T97" fmla="*/ 88 h 118"/>
                <a:gd name="T98" fmla="*/ 24 w 122"/>
                <a:gd name="T99" fmla="*/ 92 h 118"/>
                <a:gd name="T100" fmla="*/ 22 w 122"/>
                <a:gd name="T101" fmla="*/ 96 h 118"/>
                <a:gd name="T102" fmla="*/ 30 w 122"/>
                <a:gd name="T103" fmla="*/ 94 h 118"/>
                <a:gd name="T104" fmla="*/ 42 w 122"/>
                <a:gd name="T105" fmla="*/ 86 h 118"/>
                <a:gd name="T106" fmla="*/ 46 w 122"/>
                <a:gd name="T107" fmla="*/ 72 h 118"/>
                <a:gd name="T108" fmla="*/ 50 w 122"/>
                <a:gd name="T109" fmla="*/ 54 h 118"/>
                <a:gd name="T110" fmla="*/ 50 w 122"/>
                <a:gd name="T111" fmla="*/ 38 h 118"/>
                <a:gd name="T112" fmla="*/ 46 w 122"/>
                <a:gd name="T113" fmla="*/ 36 h 118"/>
                <a:gd name="T114" fmla="*/ 30 w 122"/>
                <a:gd name="T115" fmla="*/ 66 h 1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
                <a:gd name="T175" fmla="*/ 0 h 118"/>
                <a:gd name="T176" fmla="*/ 122 w 122"/>
                <a:gd name="T177" fmla="*/ 118 h 1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 h="118">
                  <a:moveTo>
                    <a:pt x="30" y="4"/>
                  </a:moveTo>
                  <a:lnTo>
                    <a:pt x="30" y="4"/>
                  </a:lnTo>
                  <a:lnTo>
                    <a:pt x="34" y="6"/>
                  </a:lnTo>
                  <a:lnTo>
                    <a:pt x="38" y="8"/>
                  </a:lnTo>
                  <a:lnTo>
                    <a:pt x="46" y="8"/>
                  </a:lnTo>
                  <a:lnTo>
                    <a:pt x="48" y="8"/>
                  </a:lnTo>
                  <a:lnTo>
                    <a:pt x="50" y="6"/>
                  </a:lnTo>
                  <a:lnTo>
                    <a:pt x="52" y="4"/>
                  </a:lnTo>
                  <a:lnTo>
                    <a:pt x="54" y="4"/>
                  </a:lnTo>
                  <a:lnTo>
                    <a:pt x="54" y="6"/>
                  </a:lnTo>
                  <a:lnTo>
                    <a:pt x="56" y="8"/>
                  </a:lnTo>
                  <a:lnTo>
                    <a:pt x="58" y="8"/>
                  </a:lnTo>
                  <a:lnTo>
                    <a:pt x="62" y="6"/>
                  </a:lnTo>
                  <a:lnTo>
                    <a:pt x="66" y="4"/>
                  </a:lnTo>
                  <a:lnTo>
                    <a:pt x="76" y="4"/>
                  </a:lnTo>
                  <a:lnTo>
                    <a:pt x="96" y="0"/>
                  </a:lnTo>
                  <a:lnTo>
                    <a:pt x="108" y="0"/>
                  </a:lnTo>
                  <a:lnTo>
                    <a:pt x="122" y="0"/>
                  </a:lnTo>
                  <a:lnTo>
                    <a:pt x="116" y="6"/>
                  </a:lnTo>
                  <a:lnTo>
                    <a:pt x="108" y="12"/>
                  </a:lnTo>
                  <a:lnTo>
                    <a:pt x="88" y="20"/>
                  </a:lnTo>
                  <a:lnTo>
                    <a:pt x="84" y="20"/>
                  </a:lnTo>
                  <a:lnTo>
                    <a:pt x="80" y="20"/>
                  </a:lnTo>
                  <a:lnTo>
                    <a:pt x="76" y="26"/>
                  </a:lnTo>
                  <a:lnTo>
                    <a:pt x="72" y="28"/>
                  </a:lnTo>
                  <a:lnTo>
                    <a:pt x="66" y="28"/>
                  </a:lnTo>
                  <a:lnTo>
                    <a:pt x="70" y="42"/>
                  </a:lnTo>
                  <a:lnTo>
                    <a:pt x="74" y="58"/>
                  </a:lnTo>
                  <a:lnTo>
                    <a:pt x="74" y="74"/>
                  </a:lnTo>
                  <a:lnTo>
                    <a:pt x="72" y="88"/>
                  </a:lnTo>
                  <a:lnTo>
                    <a:pt x="70" y="90"/>
                  </a:lnTo>
                  <a:lnTo>
                    <a:pt x="68" y="92"/>
                  </a:lnTo>
                  <a:lnTo>
                    <a:pt x="68" y="98"/>
                  </a:lnTo>
                  <a:lnTo>
                    <a:pt x="64" y="104"/>
                  </a:lnTo>
                  <a:lnTo>
                    <a:pt x="56" y="108"/>
                  </a:lnTo>
                  <a:lnTo>
                    <a:pt x="50" y="112"/>
                  </a:lnTo>
                  <a:lnTo>
                    <a:pt x="38" y="116"/>
                  </a:lnTo>
                  <a:lnTo>
                    <a:pt x="32" y="118"/>
                  </a:lnTo>
                  <a:lnTo>
                    <a:pt x="26" y="118"/>
                  </a:lnTo>
                  <a:lnTo>
                    <a:pt x="20" y="116"/>
                  </a:lnTo>
                  <a:lnTo>
                    <a:pt x="8" y="112"/>
                  </a:lnTo>
                  <a:lnTo>
                    <a:pt x="10" y="108"/>
                  </a:lnTo>
                  <a:lnTo>
                    <a:pt x="12" y="104"/>
                  </a:lnTo>
                  <a:lnTo>
                    <a:pt x="8" y="102"/>
                  </a:lnTo>
                  <a:lnTo>
                    <a:pt x="4" y="100"/>
                  </a:lnTo>
                  <a:lnTo>
                    <a:pt x="2" y="90"/>
                  </a:lnTo>
                  <a:lnTo>
                    <a:pt x="0" y="82"/>
                  </a:lnTo>
                  <a:lnTo>
                    <a:pt x="4" y="76"/>
                  </a:lnTo>
                  <a:lnTo>
                    <a:pt x="6" y="68"/>
                  </a:lnTo>
                  <a:lnTo>
                    <a:pt x="10" y="60"/>
                  </a:lnTo>
                  <a:lnTo>
                    <a:pt x="16" y="54"/>
                  </a:lnTo>
                  <a:lnTo>
                    <a:pt x="16" y="36"/>
                  </a:lnTo>
                  <a:lnTo>
                    <a:pt x="18" y="36"/>
                  </a:lnTo>
                  <a:lnTo>
                    <a:pt x="20" y="38"/>
                  </a:lnTo>
                  <a:lnTo>
                    <a:pt x="22" y="36"/>
                  </a:lnTo>
                  <a:lnTo>
                    <a:pt x="22" y="32"/>
                  </a:lnTo>
                  <a:lnTo>
                    <a:pt x="22" y="30"/>
                  </a:lnTo>
                  <a:lnTo>
                    <a:pt x="22" y="28"/>
                  </a:lnTo>
                  <a:lnTo>
                    <a:pt x="26" y="28"/>
                  </a:lnTo>
                  <a:lnTo>
                    <a:pt x="30" y="28"/>
                  </a:lnTo>
                  <a:lnTo>
                    <a:pt x="30" y="4"/>
                  </a:lnTo>
                  <a:close/>
                  <a:moveTo>
                    <a:pt x="30" y="66"/>
                  </a:moveTo>
                  <a:lnTo>
                    <a:pt x="30" y="66"/>
                  </a:lnTo>
                  <a:lnTo>
                    <a:pt x="30" y="72"/>
                  </a:lnTo>
                  <a:lnTo>
                    <a:pt x="30" y="78"/>
                  </a:lnTo>
                  <a:lnTo>
                    <a:pt x="26" y="80"/>
                  </a:lnTo>
                  <a:lnTo>
                    <a:pt x="22" y="82"/>
                  </a:lnTo>
                  <a:lnTo>
                    <a:pt x="24" y="84"/>
                  </a:lnTo>
                  <a:lnTo>
                    <a:pt x="24" y="86"/>
                  </a:lnTo>
                  <a:lnTo>
                    <a:pt x="26" y="86"/>
                  </a:lnTo>
                  <a:lnTo>
                    <a:pt x="26" y="88"/>
                  </a:lnTo>
                  <a:lnTo>
                    <a:pt x="24" y="92"/>
                  </a:lnTo>
                  <a:lnTo>
                    <a:pt x="22" y="94"/>
                  </a:lnTo>
                  <a:lnTo>
                    <a:pt x="22" y="96"/>
                  </a:lnTo>
                  <a:lnTo>
                    <a:pt x="30" y="94"/>
                  </a:lnTo>
                  <a:lnTo>
                    <a:pt x="36" y="92"/>
                  </a:lnTo>
                  <a:lnTo>
                    <a:pt x="42" y="86"/>
                  </a:lnTo>
                  <a:lnTo>
                    <a:pt x="46" y="72"/>
                  </a:lnTo>
                  <a:lnTo>
                    <a:pt x="50" y="54"/>
                  </a:lnTo>
                  <a:lnTo>
                    <a:pt x="50" y="44"/>
                  </a:lnTo>
                  <a:lnTo>
                    <a:pt x="50" y="38"/>
                  </a:lnTo>
                  <a:lnTo>
                    <a:pt x="46" y="36"/>
                  </a:lnTo>
                  <a:lnTo>
                    <a:pt x="38" y="50"/>
                  </a:lnTo>
                  <a:lnTo>
                    <a:pt x="30" y="66"/>
                  </a:lnTo>
                  <a:close/>
                </a:path>
              </a:pathLst>
            </a:custGeom>
            <a:solidFill>
              <a:schemeClr val="tx1"/>
            </a:solidFill>
            <a:ln w="9525">
              <a:noFill/>
              <a:round/>
              <a:headEnd/>
              <a:tailEnd/>
            </a:ln>
          </p:spPr>
          <p:txBody>
            <a:bodyPr/>
            <a:lstStyle/>
            <a:p>
              <a:endParaRPr lang="es-ES_tradnl"/>
            </a:p>
          </p:txBody>
        </p:sp>
      </p:grpSp>
      <p:pic>
        <p:nvPicPr>
          <p:cNvPr id="66" name="Picture 126" descr="liderazgo"/>
          <p:cNvPicPr>
            <a:picLocks noChangeAspect="1" noChangeArrowheads="1"/>
          </p:cNvPicPr>
          <p:nvPr/>
        </p:nvPicPr>
        <p:blipFill>
          <a:blip r:embed="rId10" cstate="print">
            <a:lum bright="-42000"/>
          </a:blip>
          <a:srcRect/>
          <a:stretch>
            <a:fillRect/>
          </a:stretch>
        </p:blipFill>
        <p:spPr bwMode="auto">
          <a:xfrm rot="20757826">
            <a:off x="4232166" y="3023609"/>
            <a:ext cx="547463" cy="180515"/>
          </a:xfrm>
          <a:prstGeom prst="rect">
            <a:avLst/>
          </a:prstGeom>
          <a:noFill/>
          <a:ln w="9525">
            <a:noFill/>
            <a:miter lim="800000"/>
            <a:headEnd/>
            <a:tailEnd/>
          </a:ln>
        </p:spPr>
      </p:pic>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64456"/>
            <a:ext cx="5109028" cy="461665"/>
          </a:xfrm>
          <a:prstGeom prst="rect">
            <a:avLst/>
          </a:prstGeom>
          <a:noFill/>
        </p:spPr>
        <p:txBody>
          <a:bodyPr wrap="square" rtlCol="0">
            <a:spAutoFit/>
          </a:bodyPr>
          <a:lstStyle/>
          <a:p>
            <a:r>
              <a:rPr lang="es-ES_tradnl" sz="2400" b="1" dirty="0" smtClean="0">
                <a:solidFill>
                  <a:schemeClr val="accent1">
                    <a:lumMod val="75000"/>
                  </a:schemeClr>
                </a:solidFill>
              </a:rPr>
              <a:t>Nuestro contexto….el País Vasco</a:t>
            </a:r>
            <a:endParaRPr lang="es-ES" sz="2400" b="1" dirty="0">
              <a:solidFill>
                <a:schemeClr val="accent1">
                  <a:lumMod val="75000"/>
                </a:schemeClr>
              </a:solidFill>
            </a:endParaRPr>
          </a:p>
        </p:txBody>
      </p:sp>
      <p:pic>
        <p:nvPicPr>
          <p:cNvPr id="4" name="Picture 4" descr="http://tecnoartgijon2010.org/images/hitos/historia/h2007MapaUE.jpg"/>
          <p:cNvPicPr>
            <a:picLocks noChangeAspect="1" noChangeArrowheads="1"/>
          </p:cNvPicPr>
          <p:nvPr/>
        </p:nvPicPr>
        <p:blipFill>
          <a:blip r:embed="rId4" cstate="print"/>
          <a:srcRect/>
          <a:stretch>
            <a:fillRect/>
          </a:stretch>
        </p:blipFill>
        <p:spPr bwMode="auto">
          <a:xfrm>
            <a:off x="2555776" y="1268760"/>
            <a:ext cx="1536362" cy="1512168"/>
          </a:xfrm>
          <a:prstGeom prst="rect">
            <a:avLst/>
          </a:prstGeom>
          <a:noFill/>
          <a:ln>
            <a:solidFill>
              <a:schemeClr val="tx2">
                <a:lumMod val="75000"/>
              </a:schemeClr>
            </a:solidFill>
          </a:ln>
        </p:spPr>
      </p:pic>
      <p:pic>
        <p:nvPicPr>
          <p:cNvPr id="5" name="7 Marcador de contenido" descr="mapa_esp_paisvasco.gif"/>
          <p:cNvPicPr>
            <a:picLocks noChangeAspect="1"/>
          </p:cNvPicPr>
          <p:nvPr/>
        </p:nvPicPr>
        <p:blipFill>
          <a:blip r:embed="rId5" cstate="print"/>
          <a:stretch>
            <a:fillRect/>
          </a:stretch>
        </p:blipFill>
        <p:spPr>
          <a:xfrm>
            <a:off x="251520" y="2636912"/>
            <a:ext cx="2304256" cy="2139667"/>
          </a:xfrm>
          <a:prstGeom prst="rect">
            <a:avLst/>
          </a:prstGeom>
          <a:ln>
            <a:solidFill>
              <a:srgbClr val="002060"/>
            </a:solidFill>
          </a:ln>
        </p:spPr>
      </p:pic>
      <p:pic>
        <p:nvPicPr>
          <p:cNvPr id="6" name="Picture 8" descr="http://www.eneek.org/imgs/operadores/euskadi.jpg"/>
          <p:cNvPicPr>
            <a:picLocks noChangeAspect="1" noChangeArrowheads="1"/>
          </p:cNvPicPr>
          <p:nvPr/>
        </p:nvPicPr>
        <p:blipFill>
          <a:blip r:embed="rId6" cstate="print"/>
          <a:srcRect/>
          <a:stretch>
            <a:fillRect/>
          </a:stretch>
        </p:blipFill>
        <p:spPr bwMode="auto">
          <a:xfrm>
            <a:off x="1158594" y="4302034"/>
            <a:ext cx="3005552" cy="2304256"/>
          </a:xfrm>
          <a:prstGeom prst="rect">
            <a:avLst/>
          </a:prstGeom>
          <a:noFill/>
          <a:ln>
            <a:solidFill>
              <a:schemeClr val="accent3">
                <a:lumMod val="75000"/>
              </a:schemeClr>
            </a:solidFill>
          </a:ln>
        </p:spPr>
      </p:pic>
      <p:cxnSp>
        <p:nvCxnSpPr>
          <p:cNvPr id="7" name="25 Conector curvado"/>
          <p:cNvCxnSpPr>
            <a:endCxn id="6" idx="0"/>
          </p:cNvCxnSpPr>
          <p:nvPr/>
        </p:nvCxnSpPr>
        <p:spPr>
          <a:xfrm rot="16200000" flipH="1">
            <a:off x="1348433" y="2989097"/>
            <a:ext cx="1368152" cy="1257722"/>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 name="25 Conector curvado"/>
          <p:cNvCxnSpPr>
            <a:endCxn id="5" idx="0"/>
          </p:cNvCxnSpPr>
          <p:nvPr/>
        </p:nvCxnSpPr>
        <p:spPr>
          <a:xfrm rot="10800000" flipV="1">
            <a:off x="1403649" y="2420888"/>
            <a:ext cx="1391803" cy="216024"/>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sp>
        <p:nvSpPr>
          <p:cNvPr id="9" name="9 Marcador de contenido"/>
          <p:cNvSpPr txBox="1">
            <a:spLocks/>
          </p:cNvSpPr>
          <p:nvPr/>
        </p:nvSpPr>
        <p:spPr bwMode="auto">
          <a:xfrm>
            <a:off x="4635137" y="1649760"/>
            <a:ext cx="4401359" cy="5087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rgbClr val="376092"/>
                </a:solidFill>
                <a:effectLst/>
                <a:uLnTx/>
                <a:uFillTx/>
                <a:latin typeface="+mn-lt"/>
                <a:ea typeface="ＭＳ Ｐゴシック" charset="-128"/>
                <a:cs typeface="ＭＳ Ｐゴシック" charset="-128"/>
              </a:rPr>
              <a:t>Población</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&lt; 2,2 millones</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err="1" smtClean="0">
                <a:ln>
                  <a:noFill/>
                </a:ln>
                <a:solidFill>
                  <a:srgbClr val="376092"/>
                </a:solidFill>
                <a:effectLst/>
                <a:uLnTx/>
                <a:uFillTx/>
                <a:latin typeface="+mn-lt"/>
                <a:ea typeface="ＭＳ Ｐゴシック" charset="-128"/>
                <a:cs typeface="ＭＳ Ｐゴシック" charset="-128"/>
              </a:rPr>
              <a:t>Area</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7.234 km² </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rgbClr val="376092"/>
                </a:solidFill>
                <a:effectLst/>
                <a:uLnTx/>
                <a:uFillTx/>
                <a:latin typeface="+mn-lt"/>
                <a:ea typeface="ＭＳ Ｐゴシック" charset="-128"/>
                <a:cs typeface="ＭＳ Ｐゴシック" charset="-128"/>
              </a:rPr>
              <a:t>Renta per cápita (2012):</a:t>
            </a:r>
            <a:r>
              <a:rPr lang="es-ES" sz="2200" dirty="0" smtClean="0">
                <a:solidFill>
                  <a:srgbClr val="000000"/>
                </a:solidFill>
                <a:latin typeface="+mn-lt"/>
                <a:ea typeface="ＭＳ Ｐゴシック" charset="-128"/>
                <a:cs typeface="ＭＳ Ｐゴシック" charset="-128"/>
              </a:rPr>
              <a:t>31.</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288€ </a:t>
            </a:r>
          </a:p>
          <a:p>
            <a:pPr marL="0" marR="0" lvl="0" indent="0" defTabSz="457200" rtl="0" eaLnBrk="0" fontAlgn="base" latinLnBrk="0" hangingPunct="0">
              <a:lnSpc>
                <a:spcPct val="100000"/>
              </a:lnSpc>
              <a:spcBef>
                <a:spcPct val="20000"/>
              </a:spcBef>
              <a:spcAft>
                <a:spcPct val="0"/>
              </a:spcAft>
              <a:buClrTx/>
              <a:buSzPts val="2200"/>
              <a:tabLst/>
              <a:defRPr/>
            </a:pP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(Spain:23,271€)</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lang="es-ES" sz="2200" noProof="0" dirty="0" smtClean="0">
                <a:solidFill>
                  <a:srgbClr val="376092"/>
                </a:solidFill>
                <a:latin typeface="+mn-lt"/>
                <a:ea typeface="ＭＳ Ｐゴシック" charset="-128"/>
                <a:cs typeface="ＭＳ Ｐゴシック" charset="-128"/>
              </a:rPr>
              <a:t>Industria manufacturera</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22% PIB</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rgbClr val="376092"/>
                </a:solidFill>
                <a:effectLst/>
                <a:uLnTx/>
                <a:uFillTx/>
                <a:latin typeface="+mn-lt"/>
                <a:ea typeface="ＭＳ Ｐゴシック" charset="-128"/>
                <a:cs typeface="ＭＳ Ｐゴシック" charset="-128"/>
              </a:rPr>
              <a:t>Exportaciones</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22% PIB</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rgbClr val="376092"/>
                </a:solidFill>
                <a:effectLst/>
                <a:uLnTx/>
                <a:uFillTx/>
                <a:latin typeface="+mn-lt"/>
                <a:ea typeface="ＭＳ Ｐゴシック" charset="-128"/>
                <a:cs typeface="ＭＳ Ｐゴシック" charset="-128"/>
              </a:rPr>
              <a:t>Gasto en R&amp;D</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2,1% PIB</a:t>
            </a:r>
          </a:p>
          <a:p>
            <a:pPr marL="0" marR="0" lvl="0" indent="0" defTabSz="457200" rtl="0" eaLnBrk="0" fontAlgn="base" latinLnBrk="0" hangingPunct="0">
              <a:lnSpc>
                <a:spcPct val="100000"/>
              </a:lnSpc>
              <a:spcBef>
                <a:spcPct val="20000"/>
              </a:spcBef>
              <a:spcAft>
                <a:spcPct val="0"/>
              </a:spcAft>
              <a:buClrTx/>
              <a:buSzTx/>
              <a:buFont typeface="Arial" pitchFamily="34" charset="0"/>
              <a:buNone/>
              <a:tabLst/>
              <a:defRPr/>
            </a:pP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(US: 2.8; EU: 2; España: 1.4)</a:t>
            </a: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rgbClr val="376092"/>
                </a:solidFill>
                <a:effectLst/>
                <a:uLnTx/>
                <a:uFillTx/>
                <a:latin typeface="+mn-lt"/>
                <a:ea typeface="ＭＳ Ｐゴシック" charset="-128"/>
                <a:cs typeface="ＭＳ Ｐゴシック" charset="-128"/>
              </a:rPr>
              <a:t>Tasa de desempleo</a:t>
            </a:r>
            <a:r>
              <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rPr>
              <a:t>: 15% (23%</a:t>
            </a:r>
            <a:r>
              <a:rPr kumimoji="0" lang="es-ES" sz="2200" i="0" u="none" strike="noStrike" kern="1200" cap="none" spc="0" normalizeH="0" noProof="0" dirty="0" smtClean="0">
                <a:ln>
                  <a:noFill/>
                </a:ln>
                <a:solidFill>
                  <a:srgbClr val="000000"/>
                </a:solidFill>
                <a:effectLst/>
                <a:uLnTx/>
                <a:uFillTx/>
                <a:latin typeface="+mn-lt"/>
                <a:ea typeface="ＭＳ Ｐゴシック" charset="-128"/>
                <a:cs typeface="ＭＳ Ｐゴシック" charset="-128"/>
              </a:rPr>
              <a:t> España)</a:t>
            </a:r>
            <a:endParaRPr kumimoji="0" lang="es-ES" sz="2200" i="0" u="none" strike="noStrike" kern="1200" cap="none" spc="0" normalizeH="0" baseline="0" noProof="0" dirty="0" smtClean="0">
              <a:ln>
                <a:noFill/>
              </a:ln>
              <a:solidFill>
                <a:srgbClr val="000000"/>
              </a:solidFill>
              <a:effectLst/>
              <a:uLnTx/>
              <a:uFillTx/>
              <a:latin typeface="+mn-lt"/>
              <a:ea typeface="ＭＳ Ｐゴシック" charset="-128"/>
              <a:cs typeface="ＭＳ Ｐゴシック" charset="-128"/>
            </a:endParaRPr>
          </a:p>
          <a:p>
            <a:pPr marL="0" marR="0" lvl="0" indent="0" defTabSz="457200" rtl="0" eaLnBrk="0" fontAlgn="base" latinLnBrk="0" hangingPunct="0">
              <a:lnSpc>
                <a:spcPct val="100000"/>
              </a:lnSpc>
              <a:spcBef>
                <a:spcPct val="20000"/>
              </a:spcBef>
              <a:spcAft>
                <a:spcPct val="0"/>
              </a:spcAft>
              <a:buClrTx/>
              <a:buSzPts val="2200"/>
              <a:buFont typeface="Arial"/>
              <a:buChar char="•"/>
              <a:tabLst/>
              <a:defRPr/>
            </a:pPr>
            <a:r>
              <a:rPr kumimoji="0" lang="es-ES" sz="2200" i="0" u="none" strike="noStrike" kern="1200" cap="none" spc="0" normalizeH="0" baseline="0" noProof="0" dirty="0" smtClean="0">
                <a:ln>
                  <a:noFill/>
                </a:ln>
                <a:solidFill>
                  <a:schemeClr val="accent1">
                    <a:lumMod val="75000"/>
                  </a:schemeClr>
                </a:solidFill>
                <a:effectLst/>
                <a:uLnTx/>
                <a:uFillTx/>
                <a:latin typeface="+mn-lt"/>
                <a:ea typeface="ＭＳ Ｐゴシック" charset="-128"/>
                <a:cs typeface="ＭＳ Ｐゴシック" charset="-128"/>
              </a:rPr>
              <a:t>Gobernanza compleja</a:t>
            </a:r>
          </a:p>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s-ES" sz="2200" b="0" i="0" u="none" strike="noStrike" kern="1200" cap="none" spc="0" normalizeH="0" baseline="0" noProof="0" dirty="0">
              <a:ln>
                <a:noFill/>
              </a:ln>
              <a:solidFill>
                <a:schemeClr val="tx1">
                  <a:tint val="75000"/>
                </a:schemeClr>
              </a:solidFill>
              <a:effectLst/>
              <a:uLnTx/>
              <a:uFillTx/>
              <a:latin typeface="+mn-lt"/>
              <a:ea typeface="ＭＳ Ｐゴシック" charset="-128"/>
              <a:cs typeface="ＭＳ Ｐゴシック" charset="-128"/>
            </a:endParaRPr>
          </a:p>
        </p:txBody>
      </p:sp>
      <p:sp>
        <p:nvSpPr>
          <p:cNvPr id="10"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830997"/>
          </a:xfrm>
          <a:prstGeom prst="rect">
            <a:avLst/>
          </a:prstGeom>
          <a:noFill/>
        </p:spPr>
        <p:txBody>
          <a:bodyPr wrap="square" rtlCol="0">
            <a:spAutoFit/>
          </a:bodyPr>
          <a:lstStyle/>
          <a:p>
            <a:r>
              <a:rPr lang="es-ES_tradnl" sz="2400" b="1" dirty="0" smtClean="0">
                <a:solidFill>
                  <a:schemeClr val="accent1">
                    <a:lumMod val="75000"/>
                  </a:schemeClr>
                </a:solidFill>
              </a:rPr>
              <a:t>Etapas de desarrollo competitivo del País Vasco</a:t>
            </a:r>
            <a:endParaRPr lang="es-ES" sz="2400" b="1" dirty="0">
              <a:solidFill>
                <a:schemeClr val="accent1">
                  <a:lumMod val="75000"/>
                </a:schemeClr>
              </a:solidFill>
            </a:endParaRPr>
          </a:p>
        </p:txBody>
      </p:sp>
      <p:sp>
        <p:nvSpPr>
          <p:cNvPr id="9" name="8 CuadroTexto"/>
          <p:cNvSpPr txBox="1"/>
          <p:nvPr/>
        </p:nvSpPr>
        <p:spPr>
          <a:xfrm>
            <a:off x="3445091" y="1553029"/>
            <a:ext cx="4624851" cy="4154984"/>
          </a:xfrm>
          <a:prstGeom prst="rect">
            <a:avLst/>
          </a:prstGeom>
          <a:noFill/>
        </p:spPr>
        <p:txBody>
          <a:bodyPr wrap="square" rtlCol="0">
            <a:spAutoFit/>
          </a:bodyPr>
          <a:lstStyle/>
          <a:p>
            <a:r>
              <a:rPr lang="es-ES_tradnl" sz="2200" dirty="0" smtClean="0">
                <a:solidFill>
                  <a:schemeClr val="tx2"/>
                </a:solidFill>
              </a:rPr>
              <a:t>1</a:t>
            </a:r>
            <a:r>
              <a:rPr lang="es-ES_tradnl" sz="2200" b="1" dirty="0" smtClean="0">
                <a:solidFill>
                  <a:schemeClr val="tx2"/>
                </a:solidFill>
              </a:rPr>
              <a:t>. 1980-90</a:t>
            </a:r>
            <a:r>
              <a:rPr lang="es-ES_tradnl" sz="2200" dirty="0" smtClean="0">
                <a:solidFill>
                  <a:schemeClr val="tx2"/>
                </a:solidFill>
              </a:rPr>
              <a:t>: autogobierno y reestructuración industrial.</a:t>
            </a:r>
          </a:p>
          <a:p>
            <a:endParaRPr lang="es-ES_tradnl" sz="2200" dirty="0" smtClean="0">
              <a:solidFill>
                <a:schemeClr val="tx2"/>
              </a:solidFill>
            </a:endParaRPr>
          </a:p>
          <a:p>
            <a:r>
              <a:rPr lang="es-ES_tradnl" sz="2200" dirty="0" smtClean="0">
                <a:solidFill>
                  <a:schemeClr val="tx2"/>
                </a:solidFill>
              </a:rPr>
              <a:t>2. </a:t>
            </a:r>
            <a:r>
              <a:rPr lang="es-ES_tradnl" sz="2200" b="1" dirty="0" smtClean="0">
                <a:solidFill>
                  <a:schemeClr val="tx2"/>
                </a:solidFill>
              </a:rPr>
              <a:t>1991-98</a:t>
            </a:r>
            <a:r>
              <a:rPr lang="es-ES_tradnl" sz="2200" dirty="0" smtClean="0">
                <a:solidFill>
                  <a:schemeClr val="tx2"/>
                </a:solidFill>
              </a:rPr>
              <a:t>: Competitividad basada en la eficiencia y </a:t>
            </a:r>
            <a:r>
              <a:rPr lang="es-ES_tradnl" sz="2200" dirty="0" err="1" smtClean="0">
                <a:solidFill>
                  <a:schemeClr val="tx2"/>
                </a:solidFill>
              </a:rPr>
              <a:t>clusteres</a:t>
            </a:r>
            <a:endParaRPr lang="es-ES_tradnl" sz="2200" dirty="0" smtClean="0">
              <a:solidFill>
                <a:schemeClr val="tx2"/>
              </a:solidFill>
            </a:endParaRPr>
          </a:p>
          <a:p>
            <a:endParaRPr lang="es-ES_tradnl" sz="2200" dirty="0" smtClean="0">
              <a:solidFill>
                <a:schemeClr val="tx2"/>
              </a:solidFill>
            </a:endParaRPr>
          </a:p>
          <a:p>
            <a:r>
              <a:rPr lang="es-ES_tradnl" sz="2200" dirty="0" smtClean="0">
                <a:solidFill>
                  <a:schemeClr val="tx2"/>
                </a:solidFill>
              </a:rPr>
              <a:t>3</a:t>
            </a:r>
            <a:r>
              <a:rPr lang="es-ES_tradnl" sz="2200" b="1" dirty="0" smtClean="0">
                <a:solidFill>
                  <a:schemeClr val="tx2"/>
                </a:solidFill>
              </a:rPr>
              <a:t>. 1999-2012</a:t>
            </a:r>
            <a:r>
              <a:rPr lang="es-ES_tradnl" sz="2200" dirty="0" smtClean="0">
                <a:solidFill>
                  <a:schemeClr val="tx2"/>
                </a:solidFill>
              </a:rPr>
              <a:t>: Hacia la innovación basada en la I+D y la diversificación</a:t>
            </a:r>
          </a:p>
          <a:p>
            <a:endParaRPr lang="es-ES_tradnl" sz="2200" dirty="0" smtClean="0">
              <a:solidFill>
                <a:schemeClr val="tx2"/>
              </a:solidFill>
            </a:endParaRPr>
          </a:p>
          <a:p>
            <a:r>
              <a:rPr lang="es-ES_tradnl" sz="2200" b="1" i="1" dirty="0" smtClean="0">
                <a:solidFill>
                  <a:schemeClr val="tx2"/>
                </a:solidFill>
              </a:rPr>
              <a:t>Estadio de la innovación entendida en toda  su complejidad</a:t>
            </a:r>
            <a:r>
              <a:rPr lang="es-ES_tradnl" sz="2200" b="1" dirty="0" smtClean="0">
                <a:solidFill>
                  <a:schemeClr val="tx2"/>
                </a:solidFill>
              </a:rPr>
              <a:t>? </a:t>
            </a:r>
            <a:r>
              <a:rPr lang="es-ES_tradnl" sz="2200" b="1" i="1" dirty="0" smtClean="0">
                <a:solidFill>
                  <a:schemeClr val="tx2"/>
                </a:solidFill>
              </a:rPr>
              <a:t>Estrategias de Especialización Inteligente</a:t>
            </a:r>
            <a:r>
              <a:rPr lang="es-ES_tradnl" sz="2200" i="1" dirty="0" smtClean="0">
                <a:solidFill>
                  <a:schemeClr val="tx2"/>
                </a:solidFill>
              </a:rPr>
              <a:t> </a:t>
            </a:r>
            <a:endParaRPr lang="es-ES" sz="2200" i="1" dirty="0">
              <a:solidFill>
                <a:schemeClr val="tx2"/>
              </a:solidFill>
            </a:endParaRPr>
          </a:p>
        </p:txBody>
      </p:sp>
      <p:pic>
        <p:nvPicPr>
          <p:cNvPr id="22530" name="Picture 2" descr="Estrategias para la construcción de ventajas competitivas regionales"/>
          <p:cNvPicPr>
            <a:picLocks noChangeAspect="1" noChangeArrowheads="1"/>
          </p:cNvPicPr>
          <p:nvPr/>
        </p:nvPicPr>
        <p:blipFill>
          <a:blip r:embed="rId4"/>
          <a:srcRect/>
          <a:stretch>
            <a:fillRect/>
          </a:stretch>
        </p:blipFill>
        <p:spPr bwMode="auto">
          <a:xfrm>
            <a:off x="406400" y="1553029"/>
            <a:ext cx="2554513" cy="3610380"/>
          </a:xfrm>
          <a:prstGeom prst="rect">
            <a:avLst/>
          </a:prstGeom>
          <a:noFill/>
        </p:spPr>
      </p:pic>
      <p:sp>
        <p:nvSpPr>
          <p:cNvPr id="6"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1200329"/>
          </a:xfrm>
          <a:prstGeom prst="rect">
            <a:avLst/>
          </a:prstGeom>
          <a:noFill/>
        </p:spPr>
        <p:txBody>
          <a:bodyPr wrap="square" rtlCol="0">
            <a:spAutoFit/>
          </a:bodyPr>
          <a:lstStyle/>
          <a:p>
            <a:r>
              <a:rPr lang="es-ES_tradnl" sz="2400" b="1" dirty="0" smtClean="0">
                <a:solidFill>
                  <a:schemeClr val="accent1">
                    <a:lumMod val="75000"/>
                  </a:schemeClr>
                </a:solidFill>
              </a:rPr>
              <a:t>Retos del País Vasco para el estadio competitivo de la innovación: </a:t>
            </a:r>
          </a:p>
          <a:p>
            <a:pPr algn="ctr"/>
            <a:r>
              <a:rPr lang="es-ES_tradnl" sz="2400" b="1" dirty="0" smtClean="0">
                <a:solidFill>
                  <a:schemeClr val="accent1">
                    <a:lumMod val="75000"/>
                  </a:schemeClr>
                </a:solidFill>
              </a:rPr>
              <a:t>VALORES</a:t>
            </a:r>
            <a:endParaRPr lang="es-ES" sz="2400" b="1" dirty="0">
              <a:solidFill>
                <a:schemeClr val="accent1">
                  <a:lumMod val="75000"/>
                </a:schemeClr>
              </a:solidFill>
            </a:endParaRPr>
          </a:p>
        </p:txBody>
      </p:sp>
      <p:pic>
        <p:nvPicPr>
          <p:cNvPr id="7170" name="Picture 2" descr="http://eadminblog.files.wordpress.com/2011/12/innobasque_valores.jpg?w=595"/>
          <p:cNvPicPr>
            <a:picLocks noChangeAspect="1" noChangeArrowheads="1"/>
          </p:cNvPicPr>
          <p:nvPr/>
        </p:nvPicPr>
        <p:blipFill>
          <a:blip r:embed="rId4"/>
          <a:srcRect/>
          <a:stretch>
            <a:fillRect/>
          </a:stretch>
        </p:blipFill>
        <p:spPr bwMode="auto">
          <a:xfrm>
            <a:off x="155574" y="1518557"/>
            <a:ext cx="2825061" cy="1471386"/>
          </a:xfrm>
          <a:prstGeom prst="rect">
            <a:avLst/>
          </a:prstGeom>
          <a:noFill/>
        </p:spPr>
      </p:pic>
      <p:sp>
        <p:nvSpPr>
          <p:cNvPr id="6" name="5 CuadroTexto"/>
          <p:cNvSpPr txBox="1"/>
          <p:nvPr/>
        </p:nvSpPr>
        <p:spPr>
          <a:xfrm>
            <a:off x="3091544" y="1498736"/>
            <a:ext cx="5902533" cy="5016758"/>
          </a:xfrm>
          <a:prstGeom prst="rect">
            <a:avLst/>
          </a:prstGeom>
          <a:noFill/>
        </p:spPr>
        <p:txBody>
          <a:bodyPr wrap="square" rtlCol="0">
            <a:spAutoFit/>
          </a:bodyPr>
          <a:lstStyle/>
          <a:p>
            <a:pPr marL="457200" indent="-457200">
              <a:buFont typeface="+mj-lt"/>
              <a:buAutoNum type="arabicPeriod"/>
            </a:pPr>
            <a:r>
              <a:rPr lang="es-ES_tradnl" sz="2000" dirty="0" smtClean="0">
                <a:solidFill>
                  <a:schemeClr val="tx2"/>
                </a:solidFill>
              </a:rPr>
              <a:t>La innovación está en el discurso, hay una </a:t>
            </a:r>
            <a:r>
              <a:rPr lang="es-ES_tradnl" sz="2000" b="1" i="1" dirty="0" smtClean="0">
                <a:solidFill>
                  <a:schemeClr val="tx2"/>
                </a:solidFill>
              </a:rPr>
              <a:t>socialización del valor de la innovación</a:t>
            </a:r>
            <a:r>
              <a:rPr lang="es-ES_tradnl" sz="2000" dirty="0" smtClean="0">
                <a:solidFill>
                  <a:schemeClr val="tx2"/>
                </a:solidFill>
              </a:rPr>
              <a:t>.</a:t>
            </a:r>
          </a:p>
          <a:p>
            <a:pPr marL="457200" indent="-457200"/>
            <a:endParaRPr lang="es-ES_tradnl" sz="2000" dirty="0" smtClean="0">
              <a:solidFill>
                <a:schemeClr val="tx2"/>
              </a:solidFill>
            </a:endParaRPr>
          </a:p>
          <a:p>
            <a:pPr marL="457200" indent="-457200">
              <a:buAutoNum type="arabicPeriod" startAt="2"/>
            </a:pPr>
            <a:r>
              <a:rPr lang="es-ES_tradnl" sz="2000" dirty="0" smtClean="0">
                <a:solidFill>
                  <a:schemeClr val="tx2"/>
                </a:solidFill>
              </a:rPr>
              <a:t>Creciente conciencia de la necesidad de </a:t>
            </a:r>
            <a:r>
              <a:rPr lang="es-ES_tradnl" sz="2000" b="1" i="1" dirty="0" smtClean="0">
                <a:solidFill>
                  <a:schemeClr val="tx2"/>
                </a:solidFill>
              </a:rPr>
              <a:t>impulsar ciertos valores para la innovación</a:t>
            </a:r>
            <a:r>
              <a:rPr lang="es-ES_tradnl" sz="2000" dirty="0" smtClean="0">
                <a:solidFill>
                  <a:schemeClr val="tx2"/>
                </a:solidFill>
              </a:rPr>
              <a:t>. Ha habido varias iniciativas para analizar y reflexionar sobre los valores a impulsar: “Libro verde de valores” de </a:t>
            </a:r>
            <a:r>
              <a:rPr lang="es-ES_tradnl" sz="2000" dirty="0" err="1" smtClean="0">
                <a:solidFill>
                  <a:schemeClr val="tx2"/>
                </a:solidFill>
              </a:rPr>
              <a:t>Innobasque</a:t>
            </a:r>
            <a:r>
              <a:rPr lang="es-ES_tradnl" sz="2000" dirty="0" smtClean="0">
                <a:solidFill>
                  <a:schemeClr val="tx2"/>
                </a:solidFill>
              </a:rPr>
              <a:t>, Iniciativa </a:t>
            </a:r>
            <a:r>
              <a:rPr lang="es-ES_tradnl" sz="2000" dirty="0" err="1" smtClean="0">
                <a:solidFill>
                  <a:schemeClr val="tx2"/>
                </a:solidFill>
              </a:rPr>
              <a:t>Gipuzkoa</a:t>
            </a:r>
            <a:r>
              <a:rPr lang="es-ES_tradnl" sz="2000" dirty="0" smtClean="0">
                <a:solidFill>
                  <a:schemeClr val="tx2"/>
                </a:solidFill>
              </a:rPr>
              <a:t> </a:t>
            </a:r>
            <a:r>
              <a:rPr lang="es-ES_tradnl" sz="2000" dirty="0" err="1" smtClean="0">
                <a:solidFill>
                  <a:schemeClr val="tx2"/>
                </a:solidFill>
              </a:rPr>
              <a:t>Balioak</a:t>
            </a:r>
            <a:r>
              <a:rPr lang="es-ES_tradnl" sz="2000" dirty="0" smtClean="0">
                <a:solidFill>
                  <a:schemeClr val="tx2"/>
                </a:solidFill>
              </a:rPr>
              <a:t> de la Diputación Foral de </a:t>
            </a:r>
            <a:r>
              <a:rPr lang="es-ES_tradnl" sz="2000" dirty="0" err="1" smtClean="0">
                <a:solidFill>
                  <a:schemeClr val="tx2"/>
                </a:solidFill>
              </a:rPr>
              <a:t>Gipuzkoa</a:t>
            </a:r>
            <a:r>
              <a:rPr lang="es-ES_tradnl" sz="2000" dirty="0" smtClean="0">
                <a:solidFill>
                  <a:schemeClr val="tx2"/>
                </a:solidFill>
              </a:rPr>
              <a:t>…</a:t>
            </a:r>
          </a:p>
          <a:p>
            <a:pPr marL="457200" indent="-457200">
              <a:buAutoNum type="arabicPeriod" startAt="2"/>
            </a:pPr>
            <a:endParaRPr lang="es-ES_tradnl" sz="2000" dirty="0" smtClean="0">
              <a:solidFill>
                <a:schemeClr val="tx2"/>
              </a:solidFill>
            </a:endParaRPr>
          </a:p>
          <a:p>
            <a:pPr marL="457200" indent="-457200">
              <a:buAutoNum type="arabicPeriod" startAt="2"/>
            </a:pPr>
            <a:r>
              <a:rPr lang="es-ES_tradnl" sz="2000" dirty="0" smtClean="0">
                <a:solidFill>
                  <a:schemeClr val="tx2"/>
                </a:solidFill>
              </a:rPr>
              <a:t>Los valores se desarrollan con el ejemplo en la acción, no con el discurso no aplicado.</a:t>
            </a:r>
          </a:p>
          <a:p>
            <a:pPr marL="457200" indent="-457200">
              <a:buAutoNum type="arabicPeriod" startAt="2"/>
            </a:pPr>
            <a:endParaRPr lang="es-ES_tradnl" sz="2000" dirty="0" smtClean="0">
              <a:solidFill>
                <a:schemeClr val="tx2"/>
              </a:solidFill>
            </a:endParaRPr>
          </a:p>
          <a:p>
            <a:pPr marL="457200" indent="-457200">
              <a:buAutoNum type="arabicPeriod" startAt="2"/>
            </a:pPr>
            <a:r>
              <a:rPr lang="es-ES_tradnl" sz="2000" dirty="0" smtClean="0">
                <a:solidFill>
                  <a:schemeClr val="tx2"/>
                </a:solidFill>
              </a:rPr>
              <a:t>Para avanzar en la cultura de innovación, es importante </a:t>
            </a:r>
            <a:r>
              <a:rPr lang="es-ES_tradnl" sz="2000" b="1" i="1" dirty="0" smtClean="0">
                <a:solidFill>
                  <a:schemeClr val="tx2"/>
                </a:solidFill>
              </a:rPr>
              <a:t>desarrollar una estrategia coherente</a:t>
            </a:r>
            <a:r>
              <a:rPr lang="es-ES_tradnl" sz="2000" dirty="0" smtClean="0">
                <a:solidFill>
                  <a:schemeClr val="tx2"/>
                </a:solidFill>
              </a:rPr>
              <a:t> de impulso de valores innovadores.  </a:t>
            </a:r>
          </a:p>
        </p:txBody>
      </p:sp>
      <p:pic>
        <p:nvPicPr>
          <p:cNvPr id="7172" name="Picture 4" descr="https://encrypted-tbn1.gstatic.com/images?q=tbn:ANd9GcSFYDUB_bYN43Eojd9h_CWjr55MCTzOEr-QpGo2szwcBDUJpKlR"/>
          <p:cNvPicPr>
            <a:picLocks noChangeAspect="1" noChangeArrowheads="1"/>
          </p:cNvPicPr>
          <p:nvPr/>
        </p:nvPicPr>
        <p:blipFill>
          <a:blip r:embed="rId5"/>
          <a:srcRect/>
          <a:stretch>
            <a:fillRect/>
          </a:stretch>
        </p:blipFill>
        <p:spPr bwMode="auto">
          <a:xfrm>
            <a:off x="155574" y="3742332"/>
            <a:ext cx="2631168" cy="1973378"/>
          </a:xfrm>
          <a:prstGeom prst="rect">
            <a:avLst/>
          </a:prstGeom>
          <a:noFill/>
        </p:spPr>
      </p:pic>
      <p:sp>
        <p:nvSpPr>
          <p:cNvPr id="7"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1200329"/>
          </a:xfrm>
          <a:prstGeom prst="rect">
            <a:avLst/>
          </a:prstGeom>
          <a:noFill/>
        </p:spPr>
        <p:txBody>
          <a:bodyPr wrap="square" rtlCol="0">
            <a:spAutoFit/>
          </a:bodyPr>
          <a:lstStyle/>
          <a:p>
            <a:r>
              <a:rPr lang="es-ES_tradnl" sz="2400" b="1" dirty="0" smtClean="0">
                <a:solidFill>
                  <a:schemeClr val="accent1">
                    <a:lumMod val="75000"/>
                  </a:schemeClr>
                </a:solidFill>
              </a:rPr>
              <a:t>Retos del País Vasco para el estadio competitivo de la innovación: </a:t>
            </a:r>
          </a:p>
          <a:p>
            <a:pPr algn="ctr"/>
            <a:r>
              <a:rPr lang="es-ES_tradnl" sz="2400" b="1" dirty="0" smtClean="0">
                <a:solidFill>
                  <a:schemeClr val="accent1">
                    <a:lumMod val="75000"/>
                  </a:schemeClr>
                </a:solidFill>
              </a:rPr>
              <a:t>TECNOLOGÍA</a:t>
            </a:r>
            <a:endParaRPr lang="es-ES" sz="2400" b="1" dirty="0">
              <a:solidFill>
                <a:schemeClr val="accent1">
                  <a:lumMod val="75000"/>
                </a:schemeClr>
              </a:solidFill>
            </a:endParaRPr>
          </a:p>
        </p:txBody>
      </p:sp>
      <p:sp>
        <p:nvSpPr>
          <p:cNvPr id="4" name="3 CuadroTexto"/>
          <p:cNvSpPr txBox="1"/>
          <p:nvPr/>
        </p:nvSpPr>
        <p:spPr>
          <a:xfrm>
            <a:off x="2177144" y="1350884"/>
            <a:ext cx="6898386" cy="5016758"/>
          </a:xfrm>
          <a:prstGeom prst="rect">
            <a:avLst/>
          </a:prstGeom>
          <a:noFill/>
        </p:spPr>
        <p:txBody>
          <a:bodyPr wrap="square" rtlCol="0">
            <a:spAutoFit/>
          </a:bodyPr>
          <a:lstStyle/>
          <a:p>
            <a:pPr marL="457200" indent="-457200">
              <a:buFont typeface="+mj-lt"/>
              <a:buAutoNum type="arabicPeriod"/>
            </a:pPr>
            <a:r>
              <a:rPr lang="es-ES_tradnl" sz="2000" dirty="0" smtClean="0">
                <a:solidFill>
                  <a:schemeClr val="tx2"/>
                </a:solidFill>
              </a:rPr>
              <a:t>Desde </a:t>
            </a:r>
            <a:r>
              <a:rPr lang="es-ES_tradnl" sz="2000" b="1" i="1" dirty="0" smtClean="0">
                <a:solidFill>
                  <a:schemeClr val="tx2"/>
                </a:solidFill>
              </a:rPr>
              <a:t>manufacturas</a:t>
            </a:r>
            <a:r>
              <a:rPr lang="es-ES_tradnl" sz="2000" dirty="0" smtClean="0">
                <a:solidFill>
                  <a:schemeClr val="tx2"/>
                </a:solidFill>
              </a:rPr>
              <a:t> de </a:t>
            </a:r>
            <a:r>
              <a:rPr lang="es-ES_tradnl" sz="2000" i="1" dirty="0" smtClean="0">
                <a:solidFill>
                  <a:schemeClr val="tx2"/>
                </a:solidFill>
              </a:rPr>
              <a:t>nivel </a:t>
            </a:r>
            <a:r>
              <a:rPr lang="es-ES_tradnl" sz="2000" b="1" i="1" dirty="0" smtClean="0">
                <a:solidFill>
                  <a:schemeClr val="tx2"/>
                </a:solidFill>
              </a:rPr>
              <a:t>tecnológico medio-alto</a:t>
            </a:r>
            <a:r>
              <a:rPr lang="es-ES_tradnl" sz="2000" b="1" dirty="0" smtClean="0">
                <a:solidFill>
                  <a:schemeClr val="tx2"/>
                </a:solidFill>
              </a:rPr>
              <a:t> </a:t>
            </a:r>
            <a:r>
              <a:rPr lang="es-ES_tradnl" sz="2000" dirty="0" smtClean="0">
                <a:solidFill>
                  <a:schemeClr val="tx2"/>
                </a:solidFill>
              </a:rPr>
              <a:t>y en </a:t>
            </a:r>
            <a:r>
              <a:rPr lang="es-ES_tradnl" sz="2000" b="1" i="1" dirty="0" smtClean="0">
                <a:solidFill>
                  <a:schemeClr val="tx2"/>
                </a:solidFill>
              </a:rPr>
              <a:t>energía</a:t>
            </a:r>
            <a:r>
              <a:rPr lang="es-ES_tradnl" sz="2000" dirty="0" smtClean="0">
                <a:solidFill>
                  <a:schemeClr val="tx2"/>
                </a:solidFill>
              </a:rPr>
              <a:t> hacia diversificación: </a:t>
            </a:r>
            <a:r>
              <a:rPr lang="es-ES_tradnl" sz="2000" b="1" i="1" dirty="0" err="1" smtClean="0">
                <a:solidFill>
                  <a:schemeClr val="tx2"/>
                </a:solidFill>
              </a:rPr>
              <a:t>TICs</a:t>
            </a:r>
            <a:r>
              <a:rPr lang="es-ES_tradnl" sz="2000" b="1" i="1" dirty="0" smtClean="0">
                <a:solidFill>
                  <a:schemeClr val="tx2"/>
                </a:solidFill>
              </a:rPr>
              <a:t>, Biotecnología, Nanotecnología</a:t>
            </a:r>
            <a:r>
              <a:rPr lang="es-ES_tradnl" sz="2000" dirty="0" smtClean="0">
                <a:solidFill>
                  <a:schemeClr val="tx2"/>
                </a:solidFill>
              </a:rPr>
              <a:t>…</a:t>
            </a:r>
          </a:p>
          <a:p>
            <a:pPr marL="457200" indent="-457200">
              <a:buFont typeface="+mj-lt"/>
              <a:buAutoNum type="arabicPeriod"/>
            </a:pPr>
            <a:endParaRPr lang="es-ES_tradnl" sz="2000" dirty="0" smtClean="0">
              <a:solidFill>
                <a:schemeClr val="tx2"/>
              </a:solidFill>
            </a:endParaRPr>
          </a:p>
          <a:p>
            <a:pPr marL="457200" indent="-457200">
              <a:buAutoNum type="arabicPeriod" startAt="2"/>
            </a:pPr>
            <a:r>
              <a:rPr lang="es-ES_tradnl" sz="2000" dirty="0" smtClean="0">
                <a:solidFill>
                  <a:schemeClr val="tx2"/>
                </a:solidFill>
              </a:rPr>
              <a:t>Priorización de </a:t>
            </a:r>
            <a:r>
              <a:rPr lang="es-ES_tradnl" sz="2000" b="1" i="1" dirty="0" smtClean="0">
                <a:solidFill>
                  <a:schemeClr val="tx2"/>
                </a:solidFill>
              </a:rPr>
              <a:t>infraestructuras tecnológicas </a:t>
            </a:r>
            <a:r>
              <a:rPr lang="es-ES_tradnl" sz="2000" dirty="0" smtClean="0">
                <a:solidFill>
                  <a:schemeClr val="tx2"/>
                </a:solidFill>
              </a:rPr>
              <a:t>(centros tecnológicos en los 80 y 90) y mayor énfasis en las infraestructuras científicas (</a:t>
            </a:r>
            <a:r>
              <a:rPr lang="es-ES_tradnl" sz="2000" dirty="0" err="1" smtClean="0">
                <a:solidFill>
                  <a:schemeClr val="tx2"/>
                </a:solidFill>
              </a:rPr>
              <a:t>CICs</a:t>
            </a:r>
            <a:r>
              <a:rPr lang="es-ES_tradnl" sz="2000" dirty="0" smtClean="0">
                <a:solidFill>
                  <a:schemeClr val="tx2"/>
                </a:solidFill>
              </a:rPr>
              <a:t> y </a:t>
            </a:r>
            <a:r>
              <a:rPr lang="es-ES_tradnl" sz="2000" dirty="0" err="1" smtClean="0">
                <a:solidFill>
                  <a:schemeClr val="tx2"/>
                </a:solidFill>
              </a:rPr>
              <a:t>BERCs</a:t>
            </a:r>
            <a:r>
              <a:rPr lang="es-ES_tradnl" sz="2000" dirty="0" smtClean="0">
                <a:solidFill>
                  <a:schemeClr val="tx2"/>
                </a:solidFill>
              </a:rPr>
              <a:t>) en la última década.</a:t>
            </a:r>
          </a:p>
          <a:p>
            <a:pPr marL="457200" indent="-457200"/>
            <a:endParaRPr lang="es-ES_tradnl" sz="2000" dirty="0" smtClean="0">
              <a:solidFill>
                <a:schemeClr val="tx2"/>
              </a:solidFill>
            </a:endParaRPr>
          </a:p>
          <a:p>
            <a:pPr marL="457200" indent="-457200">
              <a:buAutoNum type="arabicPeriod" startAt="3"/>
            </a:pPr>
            <a:r>
              <a:rPr lang="es-ES_tradnl" sz="2000" dirty="0" smtClean="0">
                <a:solidFill>
                  <a:schemeClr val="tx2"/>
                </a:solidFill>
              </a:rPr>
              <a:t>Énfasis en las infraestructuras </a:t>
            </a:r>
            <a:r>
              <a:rPr lang="es-ES_tradnl" sz="2000" b="1" i="1" dirty="0" err="1" smtClean="0">
                <a:solidFill>
                  <a:schemeClr val="tx2"/>
                </a:solidFill>
              </a:rPr>
              <a:t>hard</a:t>
            </a:r>
            <a:r>
              <a:rPr lang="es-ES_tradnl" sz="2000" dirty="0" smtClean="0">
                <a:solidFill>
                  <a:schemeClr val="tx2"/>
                </a:solidFill>
              </a:rPr>
              <a:t> sobre las </a:t>
            </a:r>
            <a:r>
              <a:rPr lang="es-ES_tradnl" sz="2000" b="1" dirty="0" err="1" smtClean="0">
                <a:solidFill>
                  <a:schemeClr val="tx2"/>
                </a:solidFill>
              </a:rPr>
              <a:t>soft</a:t>
            </a:r>
            <a:r>
              <a:rPr lang="es-ES_tradnl" sz="2000" b="1" dirty="0" smtClean="0">
                <a:solidFill>
                  <a:schemeClr val="tx2"/>
                </a:solidFill>
              </a:rPr>
              <a:t> </a:t>
            </a:r>
            <a:r>
              <a:rPr lang="es-ES_tradnl" sz="2000" dirty="0" smtClean="0">
                <a:solidFill>
                  <a:schemeClr val="tx2"/>
                </a:solidFill>
              </a:rPr>
              <a:t>y en la </a:t>
            </a:r>
            <a:r>
              <a:rPr lang="es-ES_tradnl" sz="2000" b="1" i="1" dirty="0" smtClean="0">
                <a:solidFill>
                  <a:schemeClr val="tx2"/>
                </a:solidFill>
              </a:rPr>
              <a:t>oferta</a:t>
            </a:r>
            <a:r>
              <a:rPr lang="es-ES_tradnl" sz="2000" dirty="0" smtClean="0">
                <a:solidFill>
                  <a:schemeClr val="tx2"/>
                </a:solidFill>
              </a:rPr>
              <a:t> sobre la </a:t>
            </a:r>
            <a:r>
              <a:rPr lang="es-ES_tradnl" sz="2000" b="1" i="1" dirty="0" smtClean="0">
                <a:solidFill>
                  <a:schemeClr val="tx2"/>
                </a:solidFill>
              </a:rPr>
              <a:t>demanda </a:t>
            </a:r>
            <a:r>
              <a:rPr lang="es-ES_tradnl" sz="2000" dirty="0" smtClean="0">
                <a:solidFill>
                  <a:schemeClr val="tx2"/>
                </a:solidFill>
              </a:rPr>
              <a:t>(problemas de ineficiencia).</a:t>
            </a:r>
          </a:p>
          <a:p>
            <a:pPr marL="457200" indent="-457200">
              <a:buAutoNum type="arabicPeriod" startAt="3"/>
            </a:pPr>
            <a:endParaRPr lang="es-ES_tradnl" sz="2000" dirty="0" smtClean="0">
              <a:solidFill>
                <a:schemeClr val="tx2"/>
              </a:solidFill>
            </a:endParaRPr>
          </a:p>
          <a:p>
            <a:pPr marL="457200" indent="-457200">
              <a:buAutoNum type="arabicPeriod" startAt="3"/>
            </a:pPr>
            <a:r>
              <a:rPr lang="es-ES_tradnl" sz="2000" b="1" i="1" dirty="0" smtClean="0">
                <a:solidFill>
                  <a:schemeClr val="tx2"/>
                </a:solidFill>
              </a:rPr>
              <a:t>Escasa combinación </a:t>
            </a:r>
            <a:r>
              <a:rPr lang="es-ES_tradnl" sz="2000" dirty="0" smtClean="0">
                <a:solidFill>
                  <a:schemeClr val="tx2"/>
                </a:solidFill>
              </a:rPr>
              <a:t>entre </a:t>
            </a:r>
            <a:r>
              <a:rPr lang="es-ES_tradnl" sz="2000" b="1" i="1" dirty="0" smtClean="0">
                <a:solidFill>
                  <a:schemeClr val="tx2"/>
                </a:solidFill>
              </a:rPr>
              <a:t>innovación tecnológica </a:t>
            </a:r>
            <a:r>
              <a:rPr lang="es-ES_tradnl" sz="2000" dirty="0" smtClean="0">
                <a:solidFill>
                  <a:schemeClr val="tx2"/>
                </a:solidFill>
              </a:rPr>
              <a:t>y </a:t>
            </a:r>
            <a:r>
              <a:rPr lang="es-ES_tradnl" sz="2000" b="1" i="1" dirty="0" smtClean="0">
                <a:solidFill>
                  <a:schemeClr val="tx2"/>
                </a:solidFill>
              </a:rPr>
              <a:t>no tecnológica </a:t>
            </a:r>
            <a:r>
              <a:rPr lang="es-ES_tradnl" sz="2000" dirty="0" smtClean="0">
                <a:solidFill>
                  <a:schemeClr val="tx2"/>
                </a:solidFill>
              </a:rPr>
              <a:t>(organizativa, de marketing…)…</a:t>
            </a:r>
          </a:p>
          <a:p>
            <a:pPr marL="457200" indent="-457200">
              <a:buAutoNum type="arabicPeriod" startAt="3"/>
            </a:pPr>
            <a:endParaRPr lang="es-ES_tradnl" sz="2000" dirty="0" smtClean="0">
              <a:solidFill>
                <a:schemeClr val="tx2"/>
              </a:solidFill>
            </a:endParaRPr>
          </a:p>
          <a:p>
            <a:pPr marL="457200" indent="-457200"/>
            <a:r>
              <a:rPr lang="es-ES_tradnl" sz="2000" dirty="0" smtClean="0">
                <a:solidFill>
                  <a:schemeClr val="tx2"/>
                </a:solidFill>
              </a:rPr>
              <a:t>5.     Reto: </a:t>
            </a:r>
            <a:r>
              <a:rPr lang="es-ES_tradnl" sz="2000" b="1" i="1" dirty="0" smtClean="0">
                <a:solidFill>
                  <a:schemeClr val="tx2"/>
                </a:solidFill>
              </a:rPr>
              <a:t>“Superar el Valle de la Muerte”</a:t>
            </a:r>
          </a:p>
        </p:txBody>
      </p:sp>
      <p:sp>
        <p:nvSpPr>
          <p:cNvPr id="37890" name="AutoShape 2" descr="data:image/jpeg;base64,/9j/4AAQSkZJRgABAQAAAQABAAD/2wCEAAkGBhISEBUTExMWFRMVFxgXGBYWFRkYGBcaFxQVFxgcFhcXGyYgGB0jGRUYHy8gJScqLCwsFx4xNTAqNSYsLCkBCQoKDgwOGQ8PGiokHyUsLTUsNSw1KSksLCk1KSw0LCosKiksKSkqKSoqLCkyNCkpKSwtKSwsNSwsKiksLSkvKf/AABEIAHsBmgMBIgACEQEDEQH/xAAbAAEAAgMBAQAAAAAAAAAAAAAABgcDBAUCAf/EAE4QAAIBAgIGBAcLBwsFAQAAAAECAAMRBCEFBhIxQVEHE2FxIjRzgZGhsRQjMjNCUmJykrKzFhdUgpOiwRUkQ1NjwsPR0uHiRHSDo/Bk/8QAGgEBAQADAQEAAAAAAAAAAAAAAAECAwYEBf/EAC8RAAICAQEFCAIBBQEAAAAAAAABAhEDMQQSIUFhBRNRcYGhsdHB8CIzQpHh8TL/2gAMAwEAAhEDEQA/ALxiJ8BgH2IiAIiIAiIgCIiAIiIAiIgCIiAIiIAiIgCIiAIiIAiIgCIiAIiIAmDGY1KS7dRgq5C55nIDtMzyo9ZNN1MRiiHNkp1CqqNws1r9pNt8gLciJ5qVQoLMQFAuSTYADiSd0oPUT4GvmN0+wBERAEREAREQBERAEREA09LY1qNFqi0+sKi5UGxIG+2R3DO0iH50R+jn9oP9EncqTXLQXubEHZFqdS7JyGfhL5j6iJGQkP50V/Rz+0H+mfPzoj9HP7Qf6JAYksF0aB0yuKoCqotckFb32SDuv3WPnnRladHWl+rrmix8GqMux1GXpW48wllzIpDde9aKlAihS8FmXaL8QCSLLyORz9HOdTUbxCl+v+I8iPSX42vkl+/Unf1O07h6eCpI9amrDaurMAReoxFx3GTmQlsTmflNhP0il9sf5zbwekKVYE0nVwDYlSDY2vbKUpsREQBE5ek9ZsNhzapVAb5ouzecLu884zdJeFvklU9uyo9rQCWxI7gdfcHUNi5pk/1i2H2hcDzmSFXBAINwcwRuMA+xEQBETy9QKLkgAbyTYemAeonJr62YNDY4infsO1928w/ltgv68fZf/TAO5E5mA1lw1Z9ilVDPYm1mGQ37xOnAETyagBAJFzuF8zbfbnPRMAROXidaMJTNmr078g20f3bzxQ1swbmwrpftOz960A68T4rAi4zBn2AIifGYAXOQgH2JyMXrbg6Zs1dCeS3c/uAzR/OFg7/Cfv6toBJYnM0drLhq5tTqqW+abq3mDWJ806cASk8d41U8s34hl2Sk8d41U8s34hkZGXZKv161jqVar0B4NKmSCB8sji3ZyHn7rQkJ0x0emrVq1jiAgdi1jT+CDzO2IZSYYP4tPqr7BM0x0Esii97AC/OwmSUCJhxOLSmNp3VBzZgB65xsRrzgk/pdr6qs3rAtAO/EjlLpAwRPw2Xvpt/AGdrA6SpVl2qVRXH0Te3eOHngGzMVemx+C+yfqgj1zLEjVlTo42Kw+OHxdWi3Y1Mr6wxkc0lrJpGh8bTRR87Yup/WDWk8nmpTDAggEHIgi4PeJ48uzSkv4Tkn52v31PVi2iMX/OCfpRW/5fYr+z+x/vH5fYr+z+x/vN3WzU4Uwa1AeAM3T5o5r2cxw7t0PnO7Rl2vBPcnNn3sOPZs0d6MUSP8vsV/Z/Y/3mnpHWR8TsLiFVkVr+ANhtxBs2fP1CciJoW3bQne+za9jwNVuInuC1EwNWmtRGqFWFwdv25bxumb83GE51Pt/wC00ejrSJvUok5W217MwG9q+uTidZsudZ8Sn/nzOZ2nD3ORwIzh+j/DI6upqhlIYHb3EG44STRE9R5ys+kvxtfJL9+pPugtQvdOHSt12ztX8Hq72sxXftDlPnSX42vkl+/Uku1F8Qpfr/iPIQ4P5rv/ANP/AKv+ckerGrvuOm6dZt7TbV9nZt4IFt55TsxLRRIPrrriyMcPQazDJ3G8fRU8DzPDdv3SnTukeow1SrxVTb6xyX94iVdqvov3Vi1V7sty9QniBmb97EDzmRkOhq5qPUxIFWqxp0zmOLv2i+4dp38uMlSdHeDAtsue01Df1WHqklVbCw3T7FFK/wBN9HGypfDMWtn1bWufqsLZ9h9M5OqmtT4WoEck0CbMp+Qb/CXlbiP4y1pWXSJokUsQtVRYVgSfrrba9IIPfeCFmK1xcbp9ke1Fx5q4JL5mmTTP6vwf3SJ1tK6QFCi9VtyKTbmeA85sPPKU5WtOtqYQbKgPWIuF4KOb9nZx9crxquLx9W3hVW32GSKO74Kjt9swUadXF4kC96lVszwHM9wA9AluaI0RTw1IU6YyG88WPEsecmpCEYToxqke+VkTsVS/rJWbX5rh+kH9l/zk7iKLRFtX9Rhha4q9cXspFti2/t2jJFjsT1dJ6lr7CM1t19lSbX80zzR074rX8lU+40oIBoDWFqukOvrtZVp1D9FFC7lH/wASZ5x+lsXpKqadFWFIfJBsLc6rfw9AO+RekhZgq5liABzJIAHptLm0FoZMNRWmu/ezfObif8uy0xRCHYfovqEeHXVTyVCw9JZfZNPSfR1iKalqbLVA4AFW8ym4Pde8s6JaFFRata0VMI4BJNEnwkPDmVHAj1+y26VUMoZTdSAQRxBFwZV/SDo0UsXtKLCqu3+sDZvTke8mS/UHGF8EgO9CyeYG49TAeaECRyEa8aJxOJxFOnSDFNi5ztTB2mza+V7Dvk3iUpAMH0YG3vtcA8kW/wC8x/hNt+jCjbKtUB7QpHosPbJpElAqHWHVSthCGJD0ybB1FrHgGHyT/wDXkr1C1narehVbadRdGO9lG8E8SMs+I7pKtJYFa1J6TbnUju5HzGx80qTVmuaeNonj1gU/reAfbGhC5JSeO8aqeWb8Qy7JSeO8aqeWb8Qwwy7JWevWs9SpUfDr4NNCQ3NyOf0ezznssuU1rT45iPKNDDLgwfxafVX2CZphwfxafVX2CZpSlY/khjMVWd2uq7bWeqTe20bbK5m1t24Tr0Oi9Pl12J+ioX23k3iSgQbF9GC296rNfk6gg+dbW9BkQdMRgsRxp1V4jcR7GUy6JDukrABsOlW3hI4F/ovw9IHrhoh39XtMjFYdaoFjuYcmG8d3EdhE6UgXRfiT7/T4eAw/eB9g9EnspRERAPjC4tKm1k0X7nxLoPg/CX6rbh5jceaW1IL0kUBtUX4kMp8xUj7xnye1sSlg3+aPp9mZHHNu8mQyIicmdKd/UZ7Y1O1XH7pP8JZ0rPUOlfGA/NRz6gv96WZOr7IvuH5v8HN9qf1l5fYiIn1z5ZWfSX42vkl+/Uku1F8Qpfr/AIjyI9Jfja+SX79SS7UXxCl+v+I8nMh3oiJSkW6RqhGCt86ogP7zf3ZCNWdY/cbu/Vhyyhc22bZ3PA3vl6JOukOgWwRI+S6N69n+9I70bFGq1abqrEqrDaAPwSQbX+uJOZDZ/Omf0cftf+EfnTP6OP2v/CTb+TqX9Un2F/yj+TqX9Un2F/ygEJ/Omf0cftf+E4ms+t3uxUBphNgk329q9xb5olo/ydS/qk+wv+UfydS/qk+wv+UAivRg383qj+1/uLNnpHrEYMAfLqKD3AM3tUSTUqCpkqhR2AD2SM9I9EnBg/NqKT5wy+1hBSPdGmGBxLufkU8u9mA9gPpllytejTEAYmop+VTy/VYfwJ9EsqERCIiUomjp3xWv5Kp9xpvTR074rX8lU+40AqvVGjtY6gD8+/2VLD1gS4pUOpXj9Hvb8N5b0iIhERKUgPSiueHPlP8ADnQ6M/FX8qfuU5odKX/T/wDl/wAKb/Rn4q/lT9ynJzIS6c3TGsVDDD31/CO5Bmx7h/E2E8ay6Z9y4dqm9slQHix3X7BmfNKy0PoyrjsSQWJJ8KpUOdhz7+AH8BAJFjek9v6KiAOdRr/ura3pnPOvmOf4IX9WkT7SZOdF6q4agBs0wW+e4DMfOd3mtOsBAKw/LLSPI/sP9pxNDG+Kok7zWp/iCXXKW0Uf55S8un4gkYLplJ47xqp5ZvxDLslJ47xqp5ZvxDKwy65TWtPjmI8o0uWU1rT45iPKNDDLgwfxafVX2CZphwfxafVX2CQ3pD1iZLYambbS7VQjfY3AXsvYk9luZlKdTTGvmGoEqt6rjgltkHtc5ei8jWJ6TK5PgU6a9+0x9o9k8anamDEL11a4pXsqjIvbIkngt8sszY7uNhYLRdGiLU6aJ9VQD5zvMhCufy20gcwPRRv/AAmlpbWPGVqRSt8AkE+9bOYNxnbnLdkZ6Q2/mLdrp96/8IBwOjD46t9RfvGWLK66MPjq31F+8ZYsIoiIlAkM6ST4FH6zewSZyCdJFfw6KclZvSVA+6Z8/tJ1s0vT5R7uz1e0R9fghsRE406omvRxg86tXuQfeb+7JxOVqzozqMMiEWYjab6zZn0ZDzTqzt9ixd1gjF6nI7Xl73NKSERE9Z5Ss+ksfztPJD77yWahtfAUuwuP/Y05PSVolmRK6i+xdXtwU2IPcDf7UjurWuVTCKU2BUpk7Vr7JBO+xscst1pOZC2J4WspYqCCy2uL5i+6/KV1pPpKquuzSpilf5RO0R3ZADz3na6O8LVFKrUqBvfXDAte7WGZzz3nfxiykk0pgRWovSO51K35XGR8xsfNKgwOKqYPEhrWekxDKePBh3Ece4y6ZFtb9ThiffaVlrAZ3yDgbgTwPI+Y9hkO7orS1PEUxUptcHeOKniGHAzclL0q+JwVXLbpVOIIyYdoOTD0ySYXpOqgWqUUY81Yr6iDFiyxJjeuoZVJAZr7IvmbC5sOwSA4npPqEe90FU82ct6gB7Z51NOJxONGJqXZVVhtnJcxYKg3cdw88WUsSael9HivQqUj8tSL8jvB8xAPmm5EoKVweIqYTEhrWqUmsVPHgw7iCc+28t/Rmk6eIpCpTN1PpB4hhwInE1t1PXFDrKdlrAcdzgbg3I8j5u6AUsRisDVIG1SfiCPBbzHJh2iTQhcsSu8N0n1QPfKKMeasV9RDT7iek+oR73QVTzZi3qAHtiy2T966hlUkBmvYXzNhc2HZNXTvitfyVT7jSGalDE4jGe6qu0yhWXbOQz3Kg3W7pM9O+K1/JVPuNKCr9SvH6Pe34by3pUOpXj9Hvb8N5b0iIhERKUgXSl/0/wD5f8Kb/Rn4q/lT9ynNDpS/6f8A8v8AhTf6M/FX8qfuU5OZDx0mqfc9M8BVz+w9pzui+soqVlPwiqEdylgfWyyaab0UuJoPSbLaGR+awzB9MqivhsRga4JBR1PgtvVh2HcwI4emAXLEguD6T1t77RO1zpkEHzNa3pM84zpPFveqBvzqMLDzLv8ASIspJNatNLhsMzX8NgVQcSxG/uG/zdsr/UfQpr4lW/o6RDse0G6DzkX7gZ6wui8XpKr1jk7O7rGFkUckHHuHnMsnRGiaeGpCnTGQzJO9jxLdsakN2UnjvGqnlm/EMuyUnjvGqnlm/EMMMuuU1rT45iPKNLllNa0+OYjyjQwy4MH8Wn1V9glWa+Kfd9S/EIR3dWo9oMtPB/Fp9VfYJGdedVmxCirSF6qCxX5678u0EnvueyGDpamVVbA0dnguye8Eg+vPzztSoNA6yVsE7KBdSfDptcZ7rjirf/WkrTpPo2zo1L8gVI9Nx7IsE0lfdJGmlYph1N9k7b24G1lHfYk+cTBpTpGrVBsUU6u+W1faf9UWsD6Z71Z1Feowq4oELe+w3wnO/wAPkOw5nsgHV6OtCmnSau2Rq22R9AXsfOTfutzkwnwC2Qn2UoiIgCVfrti9vGPyQKnoFz62MsrG4oU6bVG3IpY+YXlN16xdmdvhMSx7ybn2z4XbOWoRx+Ls+z2Vjucp+HA8Tvam6G6/EBiPe6dmbtPyR6RfuE4uHw7VHVEF2Y2A5ky2NBaHXDUVpjM72b5zHee7gOwCfO7N2Xvsm8//ACvnwPft+091j3Vq/wBs6MRE645cREQD4RORiNUMG5uaCX+jdfukTcx+khTKqFL1Hvsotrm28knJVHEnnPNGtiNobVOmFO/ZqsWHmNMA+ma3kjdfZn3bqzFgtWcLSN0ooDzI2iO4tcidOfGawuchPFHEK4urBh9Eg+yZ2tDGjJE+MwG824T4lQHcQbG2RvnLZDxiMIlQbLorjkwBHoM5NTUvBMb9Qo7iy+pSJ1qmKRfhMoztmwGfLPjMslplo5GH1SwaG60Ev9K7ffJnWVQBYCwHATxWxKJbaZVvuuQL915kBi0ShE8PXUb2A3byBv3T0TaLFH2YsRhUqLsuiuvJgCPQZ9o4hX+Cwa3Ig+yZITsVRxKmpWCJv1CjuZlHoDWmTD6p4NDdaCX+kC33iZ06ddW+CwNt9iDb0TztN1lrrsbO7Pb2r7+Wzb1yWi0ZVUAWGQnivQV1ZGF1YFSOYIsd3YZ6dwAScgJraNxTVE2m2cybBTfZHAMQSC3O2Wdu0nJXRd11Zp4LVPC0ai1KdLZddx2nNrgjcWtuM68+FgN/GeKWIVr7LK1t9iDbvtultaEoyREx1y2ydgAtwDEgecgG3olfAiNTSmg6GI2euTb2b7PhMLXtf4JHITJozRNLDqUpLsqTtEXJzsB8ongBNJdI4k1WpdVS2lVXJ617WYsB/Rb/AATOqrHZu1gbZ55DLPM2ymuGSM9PozljcdT3MWIwyVF2XVWU8GAI9Bn2jXVxdWDDmCCPVPbMALnITO0+JjXI4tTUrBE36hR3MwHoDWmbC6rYSmbrQS/MjaPpa86VOqrC6kEcwQfZPlTEKoJZlAG+5AtfneLWop6HsCfZ8VgRcZg8Z4rV1QXZgo5kgD1xa1FcjJOI+puDLFzR8IksTtvvJv8AO5ztKwIuDcHiJpDGt7q6rLZ6oP232yu/laSUkqvmVRbs3pxsVqfhKjs70rsxJJ23Fye5p13cAEnICa2jcU1RNptnMmwU32RwDEEgtztlnbtJyV0Td4WbKIAABuAsPNPU+MwAucgJ4p4hGAKspByFiDe3dLaFM18doahW+NpI55lRf075zhqRgv6gfbf/AFTr4lmAGyVB2lvtXta4va3G27tmaOYrmaeC0PQo/F0kQ8wov6d83Jj90LtbO0NrlcX9E9O4AuSABxOQi0KZ6ieKVZWF1IYcwQR6RPct2QRExYrErTRnc2VQST2CRtJWypXwRFekLSuzTWgDm/hN9UHL0sP3TIDNvS2kmr1nqt8o5DkBkB5hJdqdqls2r1lz3oh4cmYc+Q4b9+7kpqe37S9zT4R00HDYsC3tflm5qbqz1K9bUHvrDIH5Cn+8ePLdzkoiJ1GDDHDBQhoc7myyyzc5CIibjUIiIBxsbUFLGJVfKm9I0gx3K+2GAY8NoetZ19sZZ793bFSmGBBAIO8EXB7xNWhoagjBko01YbiEUEd2WU0qMot1o3++ZtcoySvVGnpwA1cOj/FM7bQPwWYJemG5i98jvIE842iiYrD9WArsWDhRa9MIxO0BvAbZsTxPbOtXoK6lXUMp3hhcHzGYsJo2lSv1dNVJ3kDM953zCWFuTfDi0+qquHt7mccqUUujXR3f76GjrNTDUqanca9EG2RzqAb+E6VDDIi7KKqryUAD0CeqtFWttAGxBFxexBuD3gz3Nqx1Nz8jW53BRI/oLDUXbE7SqzCvUBDAGyk3FgdwOZ7TflNrVo+8sBnTFWoKfH3sOdmx4jeB2ARhdBJ751qI5arUdbi/gu1wMx6RunVRAAAAABkAMgO6aMGJqm1VX7+JuzZE7S46HE0Th0qVMQaiq1UVWU7QBITLqwAdylc+25mXV21qyr8UtZhT5AWXaC/RD7QE3cVoujVN3pqxGVyBe3K/LsmxTpBQFUAAZAAWA7gN0yhhcWtOF+bvxMZ5VJPrXkvI42HwSPja5dQ2ytG20LgXD5gHjlvm5pnEhUVSiuajrTCtktzcjaJBy8HkeE3FoqGLAAM1rm2Zte1z2XM+V8OrqVdQyneGAI9BmSxNQklq792YvInJN6Kvg4NCmUx1MHqgzUqm0KSlcgU2du5zzvbIcZtawEE0Fc2otUtUzsD4DFFb6JcDvyE36GjqSWKU1Ui9iFAOdr59th6Jmq0lYFWAZTkQRcHvB3zBYWoSj4v64etGbzLeUvBffH0MdDB00N0RFNreCoBt5humiPHz/wBuPxTNzCaMpUiTTpohORKqAbcpm6ldrbsNq2ztWzte9r8rzZuNpaKma99JvnwOTpZVbE4dKmdI9YbH4LVAF2Aw3HLbIHMT5WpKmNoimArMtTrAotdAo2SwHJ7AHtM6uIwyVF2XUMp4MAR6DPGE0fTpX6tFW++wzPeeMwliblfDVPrwrh7e5msqUa6NdON8f3wOfrHRDigp3GugPaNl7jzjLzzzisKlPFYYoqptdYp2QBdRTLAG2+xAM69SirW2gDsnaFxuI3EducPRUkMQCVvsm2YuLG3LLKWWG5OXVezJHLSS6P3PcRE9BoOXR8eqeRpffqzDrDctQWylGqHaDkhCQhKBrcNrhxIE64ortFrDaIAJtmQLkC/LM+mK1FXUqyhlO8EXB7wZolibg43q797N6yJTUun4o5mF0c4ripakg2WVhTv4eYKkggDwbHP6Ux6RRXxdJKtjSKMVVvgtUDLvG4kLcgHtnQwmjKVIkpTVSciQM7cr8uyZcRhUqLsuqsvJgCPQZj3L3K630+F8F73+V9K6ihhkS+wqrffsgC/facjCYJHxmJZlDW6oDaFwL08yAeJyz7J1cLgadIEU0VAczsgC57bb5kSioJYAAta5tmbCwvzymcse9u2lwd+z+zBZN3epvivyjmavoF69Bkq13CjgoKo1gOAuxy7Zjw9JXxlfrAGZQnVhheyFcyoPN7gnsAnXp0VW+yANo7RsN5yFz25D0TFi9HUqtusRWtuJGY7jvEw7pqMUuT9Of2Z96t5t819HP0OoXEYhKeVIFMh8FahB2wvAZbJI5meh4+f+3H4pnSw+GSmoVFCqNwUAD0CfepXa27Dats7Vs7Xva/K8qxNRS8HfzwI8qcm+lHJ0sqticOlTOkesNj8FqgC7AYbjltEDmOyfK1JUxtHqwFZlqdYFFroFGyWA5PYA9pnVxGGSopV1DKeDAEegzxhNH06V+rRVvvsMz3njJLC3K+GqfXhXD29yrKlGujXTjfH98Dn6eAL4dX+JaqQ9/gk7DGmG7Nq2R42mHGUaa47DbIAc9YWC5ZdWQpYDjvAPfOrpBGKEBEqX3o5spHH5J9k5+B0U3Wq5p06KJtFUpm5ZmGyWY7IGS3AGe+a8kG58FdtPyquenLxM8c0o8XomvO75a+xl1h+LTy1D8ZJk1gqOuGqmncMF3jeBcbRHaFufNN2rRVhZgCAQcxfMG4PeCLz3PRLG3vcdVXyaY5K3eGj+jQwOj8OFRqaU7b1YAEnLftbyTzvPGl8QNqnS6tHaoSV6z4A2FuScjc55AeqZqeiKCvtrSQPv2goBvzGW+ZsThEqDZdVYXvZhex5jkZjuS3N1JLy/590XfW/vNt/vmcbRSlcbVX3sXpIWFIFV2ttgLgk+FY+i078wUMDTT4CKuVsgBle/DtzmeZYYOEafiyZZqcrEgGvGn+sf3PTN1U+Hb5TcFHOx9fdO/rJppwfc+HBbEOOH9Gp4k8D37t/K/nVvVFMPZ3s9bnwX6t+P0vZPDtTntD7jFp/c/wAeZ69nUMC77Jr/AGr8+Roaq6m7Fq1ceHvWmfk9rc27OHfumMRPZg2eGCG5Bf7PLmzzzS3piIibzSIiIAiIgCIiAIiIAiIgCIiAIiIAiIgCIiAIiIAiIgCIiAIiIAiIgCIiAIiIAiIgCIiAIiIAiIgCIiAIiIAmDFbZGzTsCflnML3D5R7N3Pkc8SNWqKnTs1NH6Lp0QdkXZjdnY3dzzZuPsm3ESRioqkJScnbEREyIIiIAiIgCIi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7892" name="Picture 4" descr="http://www.azti.es/wp-content/uploads/2013/02/tecnalia.jpg"/>
          <p:cNvPicPr>
            <a:picLocks noChangeAspect="1" noChangeArrowheads="1"/>
          </p:cNvPicPr>
          <p:nvPr/>
        </p:nvPicPr>
        <p:blipFill>
          <a:blip r:embed="rId4"/>
          <a:srcRect/>
          <a:stretch>
            <a:fillRect/>
          </a:stretch>
        </p:blipFill>
        <p:spPr bwMode="auto">
          <a:xfrm>
            <a:off x="155575" y="1249286"/>
            <a:ext cx="1558471" cy="467585"/>
          </a:xfrm>
          <a:prstGeom prst="rect">
            <a:avLst/>
          </a:prstGeom>
          <a:noFill/>
        </p:spPr>
      </p:pic>
      <p:pic>
        <p:nvPicPr>
          <p:cNvPr id="37894" name="Picture 6" descr="https://encrypted-tbn0.gstatic.com/images?q=tbn:ANd9GcRQSGTkkSg-HMGKgzMERZlQtN84tR2vzweJHa1PXiIkt0GadilW"/>
          <p:cNvPicPr>
            <a:picLocks noChangeAspect="1" noChangeArrowheads="1"/>
          </p:cNvPicPr>
          <p:nvPr/>
        </p:nvPicPr>
        <p:blipFill>
          <a:blip r:embed="rId5"/>
          <a:srcRect/>
          <a:stretch>
            <a:fillRect/>
          </a:stretch>
        </p:blipFill>
        <p:spPr bwMode="auto">
          <a:xfrm>
            <a:off x="250826" y="4920995"/>
            <a:ext cx="943428" cy="938735"/>
          </a:xfrm>
          <a:prstGeom prst="rect">
            <a:avLst/>
          </a:prstGeom>
          <a:noFill/>
        </p:spPr>
      </p:pic>
      <p:pic>
        <p:nvPicPr>
          <p:cNvPr id="37896" name="Picture 8" descr="https://encrypted-tbn1.gstatic.com/images?q=tbn:ANd9GcQfMB5TRmRunj49FNzLuutpA1lDqyTYGkG9Lw5KDUNXDyUqmhzi"/>
          <p:cNvPicPr>
            <a:picLocks noChangeAspect="1" noChangeArrowheads="1"/>
          </p:cNvPicPr>
          <p:nvPr/>
        </p:nvPicPr>
        <p:blipFill>
          <a:blip r:embed="rId6"/>
          <a:srcRect/>
          <a:stretch>
            <a:fillRect/>
          </a:stretch>
        </p:blipFill>
        <p:spPr bwMode="auto">
          <a:xfrm>
            <a:off x="250826" y="2373085"/>
            <a:ext cx="1694227" cy="885371"/>
          </a:xfrm>
          <a:prstGeom prst="rect">
            <a:avLst/>
          </a:prstGeom>
          <a:noFill/>
        </p:spPr>
      </p:pic>
      <p:pic>
        <p:nvPicPr>
          <p:cNvPr id="37898" name="Picture 10" descr="http://www.atxaga.org/news/1286205364/dipc.png"/>
          <p:cNvPicPr>
            <a:picLocks noChangeAspect="1" noChangeArrowheads="1"/>
          </p:cNvPicPr>
          <p:nvPr/>
        </p:nvPicPr>
        <p:blipFill>
          <a:blip r:embed="rId7"/>
          <a:srcRect/>
          <a:stretch>
            <a:fillRect/>
          </a:stretch>
        </p:blipFill>
        <p:spPr bwMode="auto">
          <a:xfrm>
            <a:off x="250826" y="5859730"/>
            <a:ext cx="1708603" cy="812628"/>
          </a:xfrm>
          <a:prstGeom prst="rect">
            <a:avLst/>
          </a:prstGeom>
          <a:noFill/>
        </p:spPr>
      </p:pic>
      <p:pic>
        <p:nvPicPr>
          <p:cNvPr id="37900" name="Picture 12" descr="https://encrypted-tbn1.gstatic.com/images?q=tbn:ANd9GcQy6TOevTS8UI5qg-1EpXg_bHFFXh308fHpyFZDYkciuLc0qJgIpg"/>
          <p:cNvPicPr>
            <a:picLocks noChangeAspect="1" noChangeArrowheads="1"/>
          </p:cNvPicPr>
          <p:nvPr/>
        </p:nvPicPr>
        <p:blipFill>
          <a:blip r:embed="rId8"/>
          <a:srcRect/>
          <a:stretch>
            <a:fillRect/>
          </a:stretch>
        </p:blipFill>
        <p:spPr bwMode="auto">
          <a:xfrm>
            <a:off x="460375" y="3481452"/>
            <a:ext cx="1179740" cy="943792"/>
          </a:xfrm>
          <a:prstGeom prst="rect">
            <a:avLst/>
          </a:prstGeom>
          <a:noFill/>
        </p:spPr>
      </p:pic>
      <p:sp>
        <p:nvSpPr>
          <p:cNvPr id="11"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revistacloudcomputing.com/wp-content/uploads/2011/06/logo-ibermatica1.jpg"/>
          <p:cNvPicPr>
            <a:picLocks noChangeAspect="1" noChangeArrowheads="1"/>
          </p:cNvPicPr>
          <p:nvPr/>
        </p:nvPicPr>
        <p:blipFill>
          <a:blip r:embed="rId3"/>
          <a:srcRect/>
          <a:stretch>
            <a:fillRect/>
          </a:stretch>
        </p:blipFill>
        <p:spPr bwMode="auto">
          <a:xfrm>
            <a:off x="7590972" y="353"/>
            <a:ext cx="1484558" cy="1237131"/>
          </a:xfrm>
          <a:prstGeom prst="rect">
            <a:avLst/>
          </a:prstGeom>
          <a:noFill/>
        </p:spPr>
      </p:pic>
      <p:sp>
        <p:nvSpPr>
          <p:cNvPr id="3" name="2 CuadroTexto"/>
          <p:cNvSpPr txBox="1"/>
          <p:nvPr/>
        </p:nvSpPr>
        <p:spPr>
          <a:xfrm>
            <a:off x="2177143" y="48957"/>
            <a:ext cx="5109028" cy="1200329"/>
          </a:xfrm>
          <a:prstGeom prst="rect">
            <a:avLst/>
          </a:prstGeom>
          <a:noFill/>
        </p:spPr>
        <p:txBody>
          <a:bodyPr wrap="square" rtlCol="0">
            <a:spAutoFit/>
          </a:bodyPr>
          <a:lstStyle/>
          <a:p>
            <a:r>
              <a:rPr lang="es-ES_tradnl" sz="2400" b="1" dirty="0" smtClean="0">
                <a:solidFill>
                  <a:schemeClr val="accent1">
                    <a:lumMod val="75000"/>
                  </a:schemeClr>
                </a:solidFill>
              </a:rPr>
              <a:t>Retos del País Vasco para el estadio competitivo de la innovación: </a:t>
            </a:r>
          </a:p>
          <a:p>
            <a:pPr algn="ctr"/>
            <a:r>
              <a:rPr lang="es-ES_tradnl" sz="2400" b="1" dirty="0" smtClean="0">
                <a:solidFill>
                  <a:schemeClr val="accent1">
                    <a:lumMod val="75000"/>
                  </a:schemeClr>
                </a:solidFill>
              </a:rPr>
              <a:t>CONOCIMIENTO</a:t>
            </a:r>
            <a:endParaRPr lang="es-ES" sz="2400" b="1" dirty="0">
              <a:solidFill>
                <a:schemeClr val="accent1">
                  <a:lumMod val="75000"/>
                </a:schemeClr>
              </a:solidFill>
            </a:endParaRPr>
          </a:p>
        </p:txBody>
      </p:sp>
      <p:sp>
        <p:nvSpPr>
          <p:cNvPr id="4" name="3 CuadroTexto"/>
          <p:cNvSpPr txBox="1"/>
          <p:nvPr/>
        </p:nvSpPr>
        <p:spPr>
          <a:xfrm>
            <a:off x="0" y="1150400"/>
            <a:ext cx="9075530" cy="1938992"/>
          </a:xfrm>
          <a:prstGeom prst="rect">
            <a:avLst/>
          </a:prstGeom>
          <a:noFill/>
        </p:spPr>
        <p:txBody>
          <a:bodyPr wrap="square" rtlCol="0">
            <a:spAutoFit/>
          </a:bodyPr>
          <a:lstStyle/>
          <a:p>
            <a:pPr marL="457200" indent="-457200" algn="just">
              <a:buFont typeface="+mj-lt"/>
              <a:buAutoNum type="arabicPeriod"/>
            </a:pPr>
            <a:r>
              <a:rPr lang="es-ES_tradnl" sz="2000" dirty="0" smtClean="0">
                <a:solidFill>
                  <a:schemeClr val="tx2"/>
                </a:solidFill>
              </a:rPr>
              <a:t>Capital humano: </a:t>
            </a:r>
          </a:p>
          <a:p>
            <a:pPr marL="914400" lvl="1" indent="-457200" algn="just">
              <a:buFont typeface="Arial" pitchFamily="34" charset="0"/>
              <a:buChar char="•"/>
            </a:pPr>
            <a:r>
              <a:rPr lang="es-ES_tradnl" sz="2000" dirty="0" smtClean="0">
                <a:solidFill>
                  <a:schemeClr val="tx2"/>
                </a:solidFill>
              </a:rPr>
              <a:t>personas </a:t>
            </a:r>
            <a:r>
              <a:rPr lang="es-ES_tradnl" sz="2000" b="1" i="1" dirty="0" smtClean="0">
                <a:solidFill>
                  <a:schemeClr val="tx2"/>
                </a:solidFill>
              </a:rPr>
              <a:t>bien formadas técnicamente</a:t>
            </a:r>
            <a:r>
              <a:rPr lang="es-ES_tradnl" sz="2000" dirty="0" smtClean="0">
                <a:solidFill>
                  <a:schemeClr val="tx2"/>
                </a:solidFill>
              </a:rPr>
              <a:t>, con </a:t>
            </a:r>
            <a:r>
              <a:rPr lang="es-ES_tradnl" sz="2000" b="1" i="1" dirty="0" smtClean="0">
                <a:solidFill>
                  <a:schemeClr val="tx2"/>
                </a:solidFill>
              </a:rPr>
              <a:t>carencias en competencias transversales </a:t>
            </a:r>
            <a:r>
              <a:rPr lang="es-ES_tradnl" sz="2000" dirty="0" smtClean="0">
                <a:solidFill>
                  <a:schemeClr val="tx2"/>
                </a:solidFill>
              </a:rPr>
              <a:t>(trabajo en equipo, liderazgo, gestión de proyectos complejos, internacionales y multidisciplinares…) y en </a:t>
            </a:r>
            <a:r>
              <a:rPr lang="es-ES_tradnl" sz="2000" b="1" i="1" dirty="0" smtClean="0">
                <a:solidFill>
                  <a:schemeClr val="tx2"/>
                </a:solidFill>
              </a:rPr>
              <a:t>idiomas</a:t>
            </a:r>
            <a:r>
              <a:rPr lang="es-ES_tradnl" sz="2000" dirty="0" smtClean="0">
                <a:solidFill>
                  <a:schemeClr val="tx2"/>
                </a:solidFill>
              </a:rPr>
              <a:t>;</a:t>
            </a:r>
          </a:p>
          <a:p>
            <a:pPr marL="914400" lvl="1" indent="-457200" algn="just">
              <a:buFont typeface="Arial" pitchFamily="34" charset="0"/>
              <a:buChar char="•"/>
            </a:pPr>
            <a:r>
              <a:rPr lang="es-ES_tradnl" sz="2000" dirty="0" smtClean="0">
                <a:solidFill>
                  <a:schemeClr val="tx2"/>
                </a:solidFill>
              </a:rPr>
              <a:t>capacidades en </a:t>
            </a:r>
            <a:r>
              <a:rPr lang="es-ES_tradnl" sz="2000" b="1" dirty="0" smtClean="0">
                <a:solidFill>
                  <a:schemeClr val="tx2"/>
                </a:solidFill>
              </a:rPr>
              <a:t>ingeniería</a:t>
            </a:r>
            <a:r>
              <a:rPr lang="es-ES_tradnl" sz="2000" dirty="0" smtClean="0">
                <a:solidFill>
                  <a:schemeClr val="tx2"/>
                </a:solidFill>
              </a:rPr>
              <a:t> y escaso desarrollo de ciencias sociales y biomédicas….</a:t>
            </a:r>
          </a:p>
        </p:txBody>
      </p:sp>
      <p:graphicFrame>
        <p:nvGraphicFramePr>
          <p:cNvPr id="5" name="4 Diagrama"/>
          <p:cNvGraphicFramePr/>
          <p:nvPr/>
        </p:nvGraphicFramePr>
        <p:xfrm>
          <a:off x="5287305" y="2873829"/>
          <a:ext cx="3599544" cy="3164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0" y="2627091"/>
            <a:ext cx="5094514" cy="4031873"/>
          </a:xfrm>
          <a:prstGeom prst="rect">
            <a:avLst/>
          </a:prstGeom>
          <a:noFill/>
        </p:spPr>
        <p:txBody>
          <a:bodyPr wrap="square" rtlCol="0">
            <a:spAutoFit/>
          </a:bodyPr>
          <a:lstStyle/>
          <a:p>
            <a:pPr marL="457200" indent="-457200" algn="just">
              <a:buFont typeface="+mj-lt"/>
              <a:buAutoNum type="arabicPeriod"/>
            </a:pPr>
            <a:endParaRPr lang="es-ES_tradnl" sz="2000" dirty="0" smtClean="0">
              <a:solidFill>
                <a:schemeClr val="tx2"/>
              </a:solidFill>
            </a:endParaRPr>
          </a:p>
          <a:p>
            <a:pPr marL="457200" indent="-457200" algn="just"/>
            <a:r>
              <a:rPr lang="es-ES_tradnl" sz="2000" dirty="0" smtClean="0">
                <a:solidFill>
                  <a:schemeClr val="tx2"/>
                </a:solidFill>
              </a:rPr>
              <a:t>2. </a:t>
            </a:r>
            <a:r>
              <a:rPr lang="es-ES_tradnl" sz="2000" i="1" dirty="0" smtClean="0">
                <a:solidFill>
                  <a:schemeClr val="tx2"/>
                </a:solidFill>
              </a:rPr>
              <a:t>Red Vasca de Ciencia, Tecnología e Innovación</a:t>
            </a:r>
            <a:r>
              <a:rPr lang="es-ES_tradnl" sz="2000" dirty="0" smtClean="0">
                <a:solidFill>
                  <a:schemeClr val="tx2"/>
                </a:solidFill>
              </a:rPr>
              <a:t>: </a:t>
            </a:r>
          </a:p>
          <a:p>
            <a:pPr marL="914400" lvl="1" indent="-457200" algn="just">
              <a:buFont typeface="Arial" pitchFamily="34" charset="0"/>
              <a:buChar char="•"/>
            </a:pPr>
            <a:r>
              <a:rPr lang="es-ES_tradnl" dirty="0" smtClean="0">
                <a:solidFill>
                  <a:schemeClr val="tx2"/>
                </a:solidFill>
              </a:rPr>
              <a:t>Importantes capacidades, pero necesidad de reordenación y racionalización. Riesgo de </a:t>
            </a:r>
            <a:r>
              <a:rPr lang="es-ES_tradnl" b="1" i="1" dirty="0" smtClean="0">
                <a:solidFill>
                  <a:schemeClr val="tx2"/>
                </a:solidFill>
              </a:rPr>
              <a:t>CANIBALISMO.</a:t>
            </a:r>
          </a:p>
          <a:p>
            <a:pPr marL="914400" lvl="1" indent="-457200" algn="just">
              <a:buFont typeface="Arial" pitchFamily="34" charset="0"/>
              <a:buChar char="•"/>
            </a:pPr>
            <a:r>
              <a:rPr lang="es-ES_tradnl" b="1" i="1" dirty="0" smtClean="0">
                <a:solidFill>
                  <a:schemeClr val="tx2"/>
                </a:solidFill>
              </a:rPr>
              <a:t>Universidad</a:t>
            </a:r>
            <a:r>
              <a:rPr lang="es-ES_tradnl" dirty="0" smtClean="0">
                <a:solidFill>
                  <a:schemeClr val="tx2"/>
                </a:solidFill>
              </a:rPr>
              <a:t>: debilidades, sobre todo en la investigación y en la tercera misión.</a:t>
            </a:r>
            <a:endParaRPr lang="es-ES_tradnl" b="1" i="1" dirty="0" smtClean="0">
              <a:solidFill>
                <a:schemeClr val="tx2"/>
              </a:solidFill>
            </a:endParaRPr>
          </a:p>
          <a:p>
            <a:pPr marL="914400" lvl="1" indent="-457200" algn="just">
              <a:buFont typeface="Arial" pitchFamily="34" charset="0"/>
              <a:buChar char="•"/>
            </a:pPr>
            <a:r>
              <a:rPr lang="es-ES_tradnl" dirty="0" smtClean="0">
                <a:solidFill>
                  <a:schemeClr val="tx2"/>
                </a:solidFill>
              </a:rPr>
              <a:t>Concebida para apoyo en programas, pero no para gestión del conocimiento y aprendizaje.</a:t>
            </a:r>
          </a:p>
          <a:p>
            <a:pPr marL="914400" lvl="1" indent="-457200" algn="just">
              <a:buFont typeface="Arial" pitchFamily="34" charset="0"/>
              <a:buChar char="•"/>
            </a:pPr>
            <a:r>
              <a:rPr lang="es-ES_tradnl" dirty="0" smtClean="0">
                <a:solidFill>
                  <a:schemeClr val="tx2"/>
                </a:solidFill>
              </a:rPr>
              <a:t>Reforzar papel Formación Profesional y Servicios Avanzados a Empresas.</a:t>
            </a:r>
          </a:p>
          <a:p>
            <a:endParaRPr lang="es-ES" sz="1600" dirty="0"/>
          </a:p>
        </p:txBody>
      </p:sp>
      <p:sp>
        <p:nvSpPr>
          <p:cNvPr id="7" name="6 CuadroTexto"/>
          <p:cNvSpPr txBox="1"/>
          <p:nvPr/>
        </p:nvSpPr>
        <p:spPr>
          <a:xfrm>
            <a:off x="5461473" y="6027003"/>
            <a:ext cx="3431007"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ES_tradnl" sz="2400" b="1" dirty="0" smtClean="0">
                <a:solidFill>
                  <a:srgbClr val="1232A8"/>
                </a:solidFill>
              </a:rPr>
              <a:t>RETO: activar el aprendizaje en el sistema</a:t>
            </a:r>
            <a:endParaRPr lang="es-ES" sz="2400" b="1" dirty="0">
              <a:solidFill>
                <a:srgbClr val="1232A8"/>
              </a:solidFill>
            </a:endParaRPr>
          </a:p>
        </p:txBody>
      </p:sp>
      <p:sp>
        <p:nvSpPr>
          <p:cNvPr id="8" name="1 Marcador de número de diapositiva"/>
          <p:cNvSpPr txBox="1">
            <a:spLocks/>
          </p:cNvSpPr>
          <p:nvPr/>
        </p:nvSpPr>
        <p:spPr>
          <a:xfrm>
            <a:off x="8879652" y="6582221"/>
            <a:ext cx="355855" cy="365125"/>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5D7112F-8CE4-47DD-9053-255DC9208D42}" type="slidenum">
              <a:rPr kumimoji="0" lang="es-ES" sz="1200" b="0" i="0" u="none" strike="noStrike" kern="1200" cap="none" spc="0" normalizeH="0" baseline="0" noProof="0" smtClean="0">
                <a:ln>
                  <a:noFill/>
                </a:ln>
                <a:effectLst/>
                <a:uLnTx/>
                <a:uFillTx/>
                <a:latin typeface="Calibri" pitchFamily="34" charset="0"/>
                <a:ea typeface="ＭＳ Ｐゴシック"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s-ES" sz="1200" b="0" i="0" u="none" strike="noStrike" kern="1200" cap="none" spc="0" normalizeH="0" baseline="0" noProof="0" dirty="0">
              <a:ln>
                <a:noFill/>
              </a:ln>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0475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8134</TotalTime>
  <Words>2514</Words>
  <Application>Microsoft Office PowerPoint</Application>
  <PresentationFormat>Presentación en pantalla (4:3)</PresentationFormat>
  <Paragraphs>214</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Bostnan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Bostnan</dc:creator>
  <cp:lastModifiedBy>aranguren querejeta mari jose</cp:lastModifiedBy>
  <cp:revision>271</cp:revision>
  <cp:lastPrinted>2013-07-08T12:29:45Z</cp:lastPrinted>
  <dcterms:created xsi:type="dcterms:W3CDTF">2011-06-21T10:19:18Z</dcterms:created>
  <dcterms:modified xsi:type="dcterms:W3CDTF">2013-09-25T15:49:20Z</dcterms:modified>
</cp:coreProperties>
</file>