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8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8" r:id="rId1"/>
    <p:sldMasterId id="2147484832" r:id="rId2"/>
    <p:sldMasterId id="2147484847" r:id="rId3"/>
    <p:sldMasterId id="2147484862" r:id="rId4"/>
  </p:sldMasterIdLst>
  <p:notesMasterIdLst>
    <p:notesMasterId r:id="rId58"/>
  </p:notesMasterIdLst>
  <p:handoutMasterIdLst>
    <p:handoutMasterId r:id="rId59"/>
  </p:handoutMasterIdLst>
  <p:sldIdLst>
    <p:sldId id="1014" r:id="rId5"/>
    <p:sldId id="1016" r:id="rId6"/>
    <p:sldId id="1015" r:id="rId7"/>
    <p:sldId id="1056" r:id="rId8"/>
    <p:sldId id="1071" r:id="rId9"/>
    <p:sldId id="1066" r:id="rId10"/>
    <p:sldId id="1061" r:id="rId11"/>
    <p:sldId id="1072" r:id="rId12"/>
    <p:sldId id="1065" r:id="rId13"/>
    <p:sldId id="1073" r:id="rId14"/>
    <p:sldId id="1063" r:id="rId15"/>
    <p:sldId id="1062" r:id="rId16"/>
    <p:sldId id="1038" r:id="rId17"/>
    <p:sldId id="1044" r:id="rId18"/>
    <p:sldId id="1045" r:id="rId19"/>
    <p:sldId id="1046" r:id="rId20"/>
    <p:sldId id="1047" r:id="rId21"/>
    <p:sldId id="1048" r:id="rId22"/>
    <p:sldId id="1049" r:id="rId23"/>
    <p:sldId id="1067" r:id="rId24"/>
    <p:sldId id="1068" r:id="rId25"/>
    <p:sldId id="1069" r:id="rId26"/>
    <p:sldId id="1050" r:id="rId27"/>
    <p:sldId id="1051" r:id="rId28"/>
    <p:sldId id="1052" r:id="rId29"/>
    <p:sldId id="1053" r:id="rId30"/>
    <p:sldId id="1070" r:id="rId31"/>
    <p:sldId id="1054" r:id="rId32"/>
    <p:sldId id="1055" r:id="rId33"/>
    <p:sldId id="1039" r:id="rId34"/>
    <p:sldId id="511" r:id="rId35"/>
    <p:sldId id="1041" r:id="rId36"/>
    <p:sldId id="1001" r:id="rId37"/>
    <p:sldId id="1042" r:id="rId38"/>
    <p:sldId id="1021" r:id="rId39"/>
    <p:sldId id="1043" r:id="rId40"/>
    <p:sldId id="1087" r:id="rId41"/>
    <p:sldId id="1037" r:id="rId42"/>
    <p:sldId id="1074" r:id="rId43"/>
    <p:sldId id="1076" r:id="rId44"/>
    <p:sldId id="1075" r:id="rId45"/>
    <p:sldId id="1057" r:id="rId46"/>
    <p:sldId id="1077" r:id="rId47"/>
    <p:sldId id="1078" r:id="rId48"/>
    <p:sldId id="1079" r:id="rId49"/>
    <p:sldId id="1082" r:id="rId50"/>
    <p:sldId id="1083" r:id="rId51"/>
    <p:sldId id="1080" r:id="rId52"/>
    <p:sldId id="1084" r:id="rId53"/>
    <p:sldId id="1081" r:id="rId54"/>
    <p:sldId id="1058" r:id="rId55"/>
    <p:sldId id="1085" r:id="rId56"/>
    <p:sldId id="1035" r:id="rId57"/>
  </p:sldIdLst>
  <p:sldSz cx="9144000" cy="5143500" type="screen16x9"/>
  <p:notesSz cx="6799263" cy="99298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0000FF"/>
    <a:srgbClr val="00CC00"/>
    <a:srgbClr val="000099"/>
    <a:srgbClr val="CCEC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3" autoAdjust="0"/>
    <p:restoredTop sz="90925" autoAdjust="0"/>
  </p:normalViewPr>
  <p:slideViewPr>
    <p:cSldViewPr>
      <p:cViewPr varScale="1">
        <p:scale>
          <a:sx n="93" d="100"/>
          <a:sy n="93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7.xml"/><Relationship Id="rId2" Type="http://schemas.openxmlformats.org/officeDocument/2006/relationships/slide" Target="slides/slide46.xml"/><Relationship Id="rId1" Type="http://schemas.openxmlformats.org/officeDocument/2006/relationships/slide" Target="slides/slide43.xml"/><Relationship Id="rId4" Type="http://schemas.openxmlformats.org/officeDocument/2006/relationships/slide" Target="slides/slide5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92.png"/><Relationship Id="rId7" Type="http://schemas.openxmlformats.org/officeDocument/2006/relationships/image" Target="../media/image94.jpg"/><Relationship Id="rId12" Type="http://schemas.openxmlformats.org/officeDocument/2006/relationships/image" Target="../media/image11.png"/><Relationship Id="rId2" Type="http://schemas.openxmlformats.org/officeDocument/2006/relationships/slide" Target="../slides/slide2.xml"/><Relationship Id="rId1" Type="http://schemas.openxmlformats.org/officeDocument/2006/relationships/image" Target="../media/image91.JPG"/><Relationship Id="rId6" Type="http://schemas.openxmlformats.org/officeDocument/2006/relationships/slide" Target="../slides/slide11.xml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0" Type="http://schemas.openxmlformats.org/officeDocument/2006/relationships/slide" Target="../slides/slide13.xml"/><Relationship Id="rId4" Type="http://schemas.openxmlformats.org/officeDocument/2006/relationships/slide" Target="../slides/slide8.xml"/><Relationship Id="rId9" Type="http://schemas.openxmlformats.org/officeDocument/2006/relationships/image" Target="../media/image9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4.jpg"/><Relationship Id="rId2" Type="http://schemas.openxmlformats.org/officeDocument/2006/relationships/image" Target="../media/image91.JPG"/><Relationship Id="rId1" Type="http://schemas.openxmlformats.org/officeDocument/2006/relationships/image" Target="../media/image96.png"/><Relationship Id="rId6" Type="http://schemas.openxmlformats.org/officeDocument/2006/relationships/image" Target="../media/image11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76D38-EB51-4AD9-B3DE-6B21CCFD7DA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24561-8A0D-4F1B-81D0-406E824FEB4B}">
      <dgm:prSet phldrT="[Text]"/>
      <dgm:spPr/>
      <dgm:t>
        <a:bodyPr/>
        <a:lstStyle/>
        <a:p>
          <a:r>
            <a:rPr lang="en-US" dirty="0" smtClean="0"/>
            <a:t>Dean of Faculty</a:t>
          </a:r>
          <a:endParaRPr lang="en-US" dirty="0"/>
        </a:p>
      </dgm:t>
    </dgm:pt>
    <dgm:pt modelId="{2E5E0E4F-2ED5-4991-97B2-21B1BE711FC4}" type="parTrans" cxnId="{456F7F77-D294-43A9-82C7-C2C397CAACF8}">
      <dgm:prSet/>
      <dgm:spPr/>
      <dgm:t>
        <a:bodyPr/>
        <a:lstStyle/>
        <a:p>
          <a:endParaRPr lang="en-US"/>
        </a:p>
      </dgm:t>
    </dgm:pt>
    <dgm:pt modelId="{6D5FF551-452B-45D3-9556-309CF94B9B99}" type="sibTrans" cxnId="{456F7F77-D294-43A9-82C7-C2C397CAACF8}">
      <dgm:prSet/>
      <dgm:spPr/>
      <dgm:t>
        <a:bodyPr/>
        <a:lstStyle/>
        <a:p>
          <a:endParaRPr lang="en-US"/>
        </a:p>
      </dgm:t>
    </dgm:pt>
    <dgm:pt modelId="{0CA38B61-3D37-4AA1-8816-693B32EE30A4}" type="asst">
      <dgm:prSet phldrT="[Text]"/>
      <dgm:spPr/>
      <dgm:t>
        <a:bodyPr/>
        <a:lstStyle/>
        <a:p>
          <a:r>
            <a:rPr lang="en-US" dirty="0" smtClean="0"/>
            <a:t>Admin</a:t>
          </a:r>
          <a:endParaRPr lang="en-US" dirty="0"/>
        </a:p>
      </dgm:t>
    </dgm:pt>
    <dgm:pt modelId="{C4522271-10E1-45CE-878A-AE807DC24E1F}" type="parTrans" cxnId="{F31F8A8F-587E-41E6-89BE-02F9C10CE93D}">
      <dgm:prSet/>
      <dgm:spPr/>
      <dgm:t>
        <a:bodyPr/>
        <a:lstStyle/>
        <a:p>
          <a:endParaRPr lang="en-US"/>
        </a:p>
      </dgm:t>
    </dgm:pt>
    <dgm:pt modelId="{4EA90EE5-92EF-4241-9ECA-00A46ED4158A}" type="sibTrans" cxnId="{F31F8A8F-587E-41E6-89BE-02F9C10CE93D}">
      <dgm:prSet/>
      <dgm:spPr/>
      <dgm:t>
        <a:bodyPr/>
        <a:lstStyle/>
        <a:p>
          <a:endParaRPr lang="en-US"/>
        </a:p>
      </dgm:t>
    </dgm:pt>
    <dgm:pt modelId="{0B9F53C1-5136-454C-BA74-B9694CD95645}">
      <dgm:prSet phldrT="[Text]"/>
      <dgm:spPr/>
      <dgm:t>
        <a:bodyPr/>
        <a:lstStyle/>
        <a:p>
          <a:r>
            <a:rPr lang="en-US" dirty="0" smtClean="0"/>
            <a:t>Biomedical Engineering</a:t>
          </a:r>
          <a:endParaRPr lang="en-US" dirty="0"/>
        </a:p>
      </dgm:t>
    </dgm:pt>
    <dgm:pt modelId="{DC08D1E4-D459-4258-BFBF-77D389D4E9D0}" type="parTrans" cxnId="{AF3E134B-2683-491F-A4E4-09F0A9852B9B}">
      <dgm:prSet/>
      <dgm:spPr/>
      <dgm:t>
        <a:bodyPr/>
        <a:lstStyle/>
        <a:p>
          <a:endParaRPr lang="en-US"/>
        </a:p>
      </dgm:t>
    </dgm:pt>
    <dgm:pt modelId="{2C20FE89-CBA9-47F3-A639-E95788EF4887}" type="sibTrans" cxnId="{AF3E134B-2683-491F-A4E4-09F0A9852B9B}">
      <dgm:prSet/>
      <dgm:spPr/>
      <dgm:t>
        <a:bodyPr/>
        <a:lstStyle/>
        <a:p>
          <a:endParaRPr lang="en-US"/>
        </a:p>
      </dgm:t>
    </dgm:pt>
    <dgm:pt modelId="{48405577-CEA2-4791-8417-8AE5F21A700F}">
      <dgm:prSet phldrT="[Text]"/>
      <dgm:spPr/>
      <dgm:t>
        <a:bodyPr/>
        <a:lstStyle/>
        <a:p>
          <a:r>
            <a:rPr lang="en-US" dirty="0" smtClean="0"/>
            <a:t>Industrial Engineering</a:t>
          </a:r>
          <a:endParaRPr lang="en-US" dirty="0"/>
        </a:p>
      </dgm:t>
    </dgm:pt>
    <dgm:pt modelId="{A084F55E-3818-4DC2-A7E3-B6A5D01B715E}" type="parTrans" cxnId="{783716D7-A0CC-4742-A8D9-61E1002123CD}">
      <dgm:prSet/>
      <dgm:spPr/>
      <dgm:t>
        <a:bodyPr/>
        <a:lstStyle/>
        <a:p>
          <a:endParaRPr lang="en-US"/>
        </a:p>
      </dgm:t>
    </dgm:pt>
    <dgm:pt modelId="{36A2CCF4-DA88-488C-95A6-1A6A9DD0F5E4}" type="sibTrans" cxnId="{783716D7-A0CC-4742-A8D9-61E1002123CD}">
      <dgm:prSet/>
      <dgm:spPr/>
      <dgm:t>
        <a:bodyPr/>
        <a:lstStyle/>
        <a:p>
          <a:endParaRPr lang="en-US"/>
        </a:p>
      </dgm:t>
    </dgm:pt>
    <dgm:pt modelId="{4550CBCD-8017-4293-92A6-546F7AFA13AE}">
      <dgm:prSet phldrT="[Text]"/>
      <dgm:spPr/>
      <dgm:t>
        <a:bodyPr/>
        <a:lstStyle/>
        <a:p>
          <a:r>
            <a:rPr lang="en-US" dirty="0" smtClean="0"/>
            <a:t>Systems </a:t>
          </a:r>
          <a:endParaRPr lang="en-US" dirty="0"/>
        </a:p>
      </dgm:t>
    </dgm:pt>
    <dgm:pt modelId="{8B460E52-EFC8-44CF-B493-A88A0C66FECB}" type="parTrans" cxnId="{ED0C284C-B862-4ED2-BB89-EECDBFF98CD0}">
      <dgm:prSet/>
      <dgm:spPr/>
      <dgm:t>
        <a:bodyPr/>
        <a:lstStyle/>
        <a:p>
          <a:endParaRPr lang="en-US"/>
        </a:p>
      </dgm:t>
    </dgm:pt>
    <dgm:pt modelId="{3735076E-2DC2-476A-BA21-97DC553686B4}" type="sibTrans" cxnId="{ED0C284C-B862-4ED2-BB89-EECDBFF98CD0}">
      <dgm:prSet/>
      <dgm:spPr/>
      <dgm:t>
        <a:bodyPr/>
        <a:lstStyle/>
        <a:p>
          <a:endParaRPr lang="en-US"/>
        </a:p>
      </dgm:t>
    </dgm:pt>
    <dgm:pt modelId="{DA4C3FB3-03BA-4922-AAA3-1D03BA9A38B1}">
      <dgm:prSet phldrT="[Text]"/>
      <dgm:spPr/>
      <dgm:t>
        <a:bodyPr/>
        <a:lstStyle/>
        <a:p>
          <a:r>
            <a:rPr lang="en-US" dirty="0" smtClean="0"/>
            <a:t>Physical Electronics</a:t>
          </a:r>
          <a:endParaRPr lang="en-US" dirty="0"/>
        </a:p>
      </dgm:t>
    </dgm:pt>
    <dgm:pt modelId="{CF58C84D-79D5-44BE-A995-996985C8B395}" type="parTrans" cxnId="{1DEA5FCD-6D10-4372-A443-34215D86F064}">
      <dgm:prSet/>
      <dgm:spPr/>
      <dgm:t>
        <a:bodyPr/>
        <a:lstStyle/>
        <a:p>
          <a:endParaRPr lang="en-US"/>
        </a:p>
      </dgm:t>
    </dgm:pt>
    <dgm:pt modelId="{2BC4B0E9-5325-4496-B308-6420D4031557}" type="sibTrans" cxnId="{1DEA5FCD-6D10-4372-A443-34215D86F064}">
      <dgm:prSet/>
      <dgm:spPr/>
      <dgm:t>
        <a:bodyPr/>
        <a:lstStyle/>
        <a:p>
          <a:endParaRPr lang="en-US"/>
        </a:p>
      </dgm:t>
    </dgm:pt>
    <dgm:pt modelId="{6101C4BB-0C4B-4418-8A5F-209D3DA85DBD}">
      <dgm:prSet phldrT="[Text]"/>
      <dgm:spPr/>
      <dgm:t>
        <a:bodyPr/>
        <a:lstStyle/>
        <a:p>
          <a:r>
            <a:rPr lang="en-US" dirty="0" smtClean="0"/>
            <a:t>Mechanical Engineering </a:t>
          </a:r>
          <a:endParaRPr lang="en-US" dirty="0"/>
        </a:p>
      </dgm:t>
    </dgm:pt>
    <dgm:pt modelId="{D8FA7C31-29DD-46A5-9A0B-FD4C2D851E6B}" type="parTrans" cxnId="{FBA63FB2-F737-4D35-B3B0-43983DF806F0}">
      <dgm:prSet/>
      <dgm:spPr/>
      <dgm:t>
        <a:bodyPr/>
        <a:lstStyle/>
        <a:p>
          <a:endParaRPr lang="en-US"/>
        </a:p>
      </dgm:t>
    </dgm:pt>
    <dgm:pt modelId="{C76DDABB-C5D8-424E-8989-8596FFB2FC4E}" type="sibTrans" cxnId="{FBA63FB2-F737-4D35-B3B0-43983DF806F0}">
      <dgm:prSet/>
      <dgm:spPr/>
      <dgm:t>
        <a:bodyPr/>
        <a:lstStyle/>
        <a:p>
          <a:endParaRPr lang="en-US"/>
        </a:p>
      </dgm:t>
    </dgm:pt>
    <dgm:pt modelId="{13E80B88-BCE0-405E-84CA-10678AC4A989}">
      <dgm:prSet phldrT="[Text]"/>
      <dgm:spPr/>
      <dgm:t>
        <a:bodyPr/>
        <a:lstStyle/>
        <a:p>
          <a:r>
            <a:rPr lang="en-US" dirty="0" smtClean="0"/>
            <a:t>Electrical Engineering</a:t>
          </a:r>
          <a:endParaRPr lang="en-US" dirty="0"/>
        </a:p>
      </dgm:t>
    </dgm:pt>
    <dgm:pt modelId="{5AFA9A1B-AC0E-4D6D-B94F-628755F916E1}" type="parTrans" cxnId="{3B8BE0BD-B85F-4CED-8162-930F7CABAA04}">
      <dgm:prSet/>
      <dgm:spPr/>
      <dgm:t>
        <a:bodyPr/>
        <a:lstStyle/>
        <a:p>
          <a:endParaRPr lang="en-US"/>
        </a:p>
      </dgm:t>
    </dgm:pt>
    <dgm:pt modelId="{5959AEB1-1239-4899-AB52-4EE72A4C831E}" type="sibTrans" cxnId="{3B8BE0BD-B85F-4CED-8162-930F7CABAA04}">
      <dgm:prSet/>
      <dgm:spPr/>
      <dgm:t>
        <a:bodyPr/>
        <a:lstStyle/>
        <a:p>
          <a:endParaRPr lang="en-US"/>
        </a:p>
      </dgm:t>
    </dgm:pt>
    <dgm:pt modelId="{D44D9B0F-23E9-448D-AB76-A90AB7BDD8BB}">
      <dgm:prSet phldrT="[Text]"/>
      <dgm:spPr/>
      <dgm:t>
        <a:bodyPr/>
        <a:lstStyle/>
        <a:p>
          <a:r>
            <a:rPr lang="en-US" dirty="0" smtClean="0"/>
            <a:t>Material Engineering</a:t>
          </a:r>
          <a:endParaRPr lang="en-US" dirty="0"/>
        </a:p>
      </dgm:t>
    </dgm:pt>
    <dgm:pt modelId="{B4B9751A-5F70-401E-8A15-89D114AD8CC2}" type="parTrans" cxnId="{07345025-ADF0-40A7-92E4-A3C9800F78CF}">
      <dgm:prSet/>
      <dgm:spPr/>
      <dgm:t>
        <a:bodyPr/>
        <a:lstStyle/>
        <a:p>
          <a:pPr rtl="1"/>
          <a:endParaRPr lang="he-IL"/>
        </a:p>
      </dgm:t>
    </dgm:pt>
    <dgm:pt modelId="{574B2045-8439-439C-96E0-48E3029588A8}" type="sibTrans" cxnId="{07345025-ADF0-40A7-92E4-A3C9800F78CF}">
      <dgm:prSet/>
      <dgm:spPr/>
      <dgm:t>
        <a:bodyPr/>
        <a:lstStyle/>
        <a:p>
          <a:pPr rtl="1"/>
          <a:endParaRPr lang="he-IL"/>
        </a:p>
      </dgm:t>
    </dgm:pt>
    <dgm:pt modelId="{7354744C-5ECD-48F5-93E1-0DE86E31A0CF}" type="pres">
      <dgm:prSet presAssocID="{E4A76D38-EB51-4AD9-B3DE-6B21CCFD7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A5B5F-D9B1-42F2-9856-BF8213D54CA1}" type="pres">
      <dgm:prSet presAssocID="{83F24561-8A0D-4F1B-81D0-406E824FEB4B}" presName="hierRoot1" presStyleCnt="0">
        <dgm:presLayoutVars>
          <dgm:hierBranch val="init"/>
        </dgm:presLayoutVars>
      </dgm:prSet>
      <dgm:spPr/>
    </dgm:pt>
    <dgm:pt modelId="{187B3F1E-A80A-4998-8A2A-5646FC1C403D}" type="pres">
      <dgm:prSet presAssocID="{83F24561-8A0D-4F1B-81D0-406E824FEB4B}" presName="rootComposite1" presStyleCnt="0"/>
      <dgm:spPr/>
    </dgm:pt>
    <dgm:pt modelId="{1B90B2B8-AD75-44D9-8E2D-63543F8A909D}" type="pres">
      <dgm:prSet presAssocID="{83F24561-8A0D-4F1B-81D0-406E824FEB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51751-D0AB-472D-A8DA-041B8F1FB201}" type="pres">
      <dgm:prSet presAssocID="{83F24561-8A0D-4F1B-81D0-406E824FEB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4FB5DA-4533-43ED-B141-8CDB302D2A71}" type="pres">
      <dgm:prSet presAssocID="{83F24561-8A0D-4F1B-81D0-406E824FEB4B}" presName="hierChild2" presStyleCnt="0"/>
      <dgm:spPr/>
    </dgm:pt>
    <dgm:pt modelId="{882CADFB-BA0A-481E-8524-2173C9B17F2F}" type="pres">
      <dgm:prSet presAssocID="{DC08D1E4-D459-4258-BFBF-77D389D4E9D0}" presName="Name37" presStyleLbl="parChTrans1D2" presStyleIdx="0" presStyleCnt="6"/>
      <dgm:spPr/>
      <dgm:t>
        <a:bodyPr/>
        <a:lstStyle/>
        <a:p>
          <a:endParaRPr lang="en-US"/>
        </a:p>
      </dgm:t>
    </dgm:pt>
    <dgm:pt modelId="{7892CA21-4364-4878-BF70-128A487839B2}" type="pres">
      <dgm:prSet presAssocID="{0B9F53C1-5136-454C-BA74-B9694CD95645}" presName="hierRoot2" presStyleCnt="0">
        <dgm:presLayoutVars>
          <dgm:hierBranch val="init"/>
        </dgm:presLayoutVars>
      </dgm:prSet>
      <dgm:spPr/>
    </dgm:pt>
    <dgm:pt modelId="{B554E8CC-3336-4A34-B901-FC720FA3F20D}" type="pres">
      <dgm:prSet presAssocID="{0B9F53C1-5136-454C-BA74-B9694CD95645}" presName="rootComposite" presStyleCnt="0"/>
      <dgm:spPr/>
    </dgm:pt>
    <dgm:pt modelId="{4E763A41-E1EC-4A23-8813-AAA9DD7F8F4B}" type="pres">
      <dgm:prSet presAssocID="{0B9F53C1-5136-454C-BA74-B9694CD9564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88245-DA2F-42D0-AEA1-FE64E10E0F85}" type="pres">
      <dgm:prSet presAssocID="{0B9F53C1-5136-454C-BA74-B9694CD9564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610405-E8C4-440B-ADFA-B23270058BA0}" type="pres">
      <dgm:prSet presAssocID="{0B9F53C1-5136-454C-BA74-B9694CD95645}" presName="hierChild4" presStyleCnt="0"/>
      <dgm:spPr/>
    </dgm:pt>
    <dgm:pt modelId="{4FE1051B-F538-4451-8532-451D1C13B8F0}" type="pres">
      <dgm:prSet presAssocID="{0B9F53C1-5136-454C-BA74-B9694CD95645}" presName="hierChild5" presStyleCnt="0"/>
      <dgm:spPr/>
    </dgm:pt>
    <dgm:pt modelId="{38FEA4FA-CBD5-4405-B190-8906AF529CBA}" type="pres">
      <dgm:prSet presAssocID="{B4B9751A-5F70-401E-8A15-89D114AD8CC2}" presName="Name37" presStyleLbl="parChTrans1D2" presStyleIdx="1" presStyleCnt="6"/>
      <dgm:spPr/>
      <dgm:t>
        <a:bodyPr/>
        <a:lstStyle/>
        <a:p>
          <a:pPr rtl="1"/>
          <a:endParaRPr lang="he-IL"/>
        </a:p>
      </dgm:t>
    </dgm:pt>
    <dgm:pt modelId="{C8FAFD7E-C394-4410-898F-CDE6FDEA28DB}" type="pres">
      <dgm:prSet presAssocID="{D44D9B0F-23E9-448D-AB76-A90AB7BDD8BB}" presName="hierRoot2" presStyleCnt="0">
        <dgm:presLayoutVars>
          <dgm:hierBranch val="init"/>
        </dgm:presLayoutVars>
      </dgm:prSet>
      <dgm:spPr/>
    </dgm:pt>
    <dgm:pt modelId="{BD1B1400-299A-4569-93E1-078D9BABD472}" type="pres">
      <dgm:prSet presAssocID="{D44D9B0F-23E9-448D-AB76-A90AB7BDD8BB}" presName="rootComposite" presStyleCnt="0"/>
      <dgm:spPr/>
    </dgm:pt>
    <dgm:pt modelId="{F4C1FE08-1F5E-4D8F-90C8-6071D56D99BC}" type="pres">
      <dgm:prSet presAssocID="{D44D9B0F-23E9-448D-AB76-A90AB7BDD8B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DAC2D14-9CBA-4423-B64A-19FB96F9209E}" type="pres">
      <dgm:prSet presAssocID="{D44D9B0F-23E9-448D-AB76-A90AB7BDD8BB}" presName="rootConnector" presStyleLbl="node2" presStyleIdx="1" presStyleCnt="5"/>
      <dgm:spPr/>
      <dgm:t>
        <a:bodyPr/>
        <a:lstStyle/>
        <a:p>
          <a:pPr rtl="1"/>
          <a:endParaRPr lang="he-IL"/>
        </a:p>
      </dgm:t>
    </dgm:pt>
    <dgm:pt modelId="{6D6D6FE6-4996-4B4E-951F-6C671D5A325E}" type="pres">
      <dgm:prSet presAssocID="{D44D9B0F-23E9-448D-AB76-A90AB7BDD8BB}" presName="hierChild4" presStyleCnt="0"/>
      <dgm:spPr/>
    </dgm:pt>
    <dgm:pt modelId="{92B3E40B-BF2D-4EFC-95F7-0905421864C2}" type="pres">
      <dgm:prSet presAssocID="{D44D9B0F-23E9-448D-AB76-A90AB7BDD8BB}" presName="hierChild5" presStyleCnt="0"/>
      <dgm:spPr/>
    </dgm:pt>
    <dgm:pt modelId="{9D671077-0968-4BA1-8B43-6225CC8F99C5}" type="pres">
      <dgm:prSet presAssocID="{D8FA7C31-29DD-46A5-9A0B-FD4C2D851E6B}" presName="Name37" presStyleLbl="parChTrans1D2" presStyleIdx="2" presStyleCnt="6"/>
      <dgm:spPr/>
      <dgm:t>
        <a:bodyPr/>
        <a:lstStyle/>
        <a:p>
          <a:endParaRPr lang="en-US"/>
        </a:p>
      </dgm:t>
    </dgm:pt>
    <dgm:pt modelId="{4EEC066A-D80B-4BD8-A04D-5D22D8BF1142}" type="pres">
      <dgm:prSet presAssocID="{6101C4BB-0C4B-4418-8A5F-209D3DA85DBD}" presName="hierRoot2" presStyleCnt="0">
        <dgm:presLayoutVars>
          <dgm:hierBranch val="init"/>
        </dgm:presLayoutVars>
      </dgm:prSet>
      <dgm:spPr/>
    </dgm:pt>
    <dgm:pt modelId="{F3959024-429F-4A3E-AA01-D1507446641C}" type="pres">
      <dgm:prSet presAssocID="{6101C4BB-0C4B-4418-8A5F-209D3DA85DBD}" presName="rootComposite" presStyleCnt="0"/>
      <dgm:spPr/>
    </dgm:pt>
    <dgm:pt modelId="{132F6B8C-BFBC-4E24-97BB-3D7FD68E4F5A}" type="pres">
      <dgm:prSet presAssocID="{6101C4BB-0C4B-4418-8A5F-209D3DA85D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10B72-067D-42E7-9BC6-3C3D2476C3D4}" type="pres">
      <dgm:prSet presAssocID="{6101C4BB-0C4B-4418-8A5F-209D3DA85DBD}" presName="rootConnector" presStyleLbl="node2" presStyleIdx="2" presStyleCnt="5"/>
      <dgm:spPr/>
      <dgm:t>
        <a:bodyPr/>
        <a:lstStyle/>
        <a:p>
          <a:endParaRPr lang="en-US"/>
        </a:p>
      </dgm:t>
    </dgm:pt>
    <dgm:pt modelId="{8002E128-7EDA-4416-B3B8-C8D45291389C}" type="pres">
      <dgm:prSet presAssocID="{6101C4BB-0C4B-4418-8A5F-209D3DA85DBD}" presName="hierChild4" presStyleCnt="0"/>
      <dgm:spPr/>
    </dgm:pt>
    <dgm:pt modelId="{5F9BAE71-7121-4B7B-A5DC-F50D0D5F6AC9}" type="pres">
      <dgm:prSet presAssocID="{6101C4BB-0C4B-4418-8A5F-209D3DA85DBD}" presName="hierChild5" presStyleCnt="0"/>
      <dgm:spPr/>
    </dgm:pt>
    <dgm:pt modelId="{F8CAB88B-7009-482B-85A0-7100706592FE}" type="pres">
      <dgm:prSet presAssocID="{5AFA9A1B-AC0E-4D6D-B94F-628755F916E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8D7E344B-1493-41EA-B994-6CD39FCB3F89}" type="pres">
      <dgm:prSet presAssocID="{13E80B88-BCE0-405E-84CA-10678AC4A989}" presName="hierRoot2" presStyleCnt="0">
        <dgm:presLayoutVars>
          <dgm:hierBranch val="init"/>
        </dgm:presLayoutVars>
      </dgm:prSet>
      <dgm:spPr/>
    </dgm:pt>
    <dgm:pt modelId="{8E21D324-0F33-4C56-BD41-4BEE07E87C5E}" type="pres">
      <dgm:prSet presAssocID="{13E80B88-BCE0-405E-84CA-10678AC4A989}" presName="rootComposite" presStyleCnt="0"/>
      <dgm:spPr/>
    </dgm:pt>
    <dgm:pt modelId="{B3C9B72E-347D-4EF3-A4E9-B6E512478B87}" type="pres">
      <dgm:prSet presAssocID="{13E80B88-BCE0-405E-84CA-10678AC4A98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38CB9-450E-46B6-82F3-B66A55ADBF5E}" type="pres">
      <dgm:prSet presAssocID="{13E80B88-BCE0-405E-84CA-10678AC4A989}" presName="rootConnector" presStyleLbl="node2" presStyleIdx="3" presStyleCnt="5"/>
      <dgm:spPr/>
      <dgm:t>
        <a:bodyPr/>
        <a:lstStyle/>
        <a:p>
          <a:endParaRPr lang="en-US"/>
        </a:p>
      </dgm:t>
    </dgm:pt>
    <dgm:pt modelId="{44BD94B3-1269-43EA-8BA1-C1A9F3E81009}" type="pres">
      <dgm:prSet presAssocID="{13E80B88-BCE0-405E-84CA-10678AC4A989}" presName="hierChild4" presStyleCnt="0"/>
      <dgm:spPr/>
    </dgm:pt>
    <dgm:pt modelId="{769B3D4D-4029-4460-9230-A1913FD433B3}" type="pres">
      <dgm:prSet presAssocID="{8B460E52-EFC8-44CF-B493-A88A0C66FEC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C196217-808D-4891-AAD5-08CC7752D059}" type="pres">
      <dgm:prSet presAssocID="{4550CBCD-8017-4293-92A6-546F7AFA13AE}" presName="hierRoot2" presStyleCnt="0">
        <dgm:presLayoutVars>
          <dgm:hierBranch val="init"/>
        </dgm:presLayoutVars>
      </dgm:prSet>
      <dgm:spPr/>
    </dgm:pt>
    <dgm:pt modelId="{6ABDE912-4EA5-479A-B1B2-023AC853B86B}" type="pres">
      <dgm:prSet presAssocID="{4550CBCD-8017-4293-92A6-546F7AFA13AE}" presName="rootComposite" presStyleCnt="0"/>
      <dgm:spPr/>
    </dgm:pt>
    <dgm:pt modelId="{8424F9C4-737B-4296-A5B9-E7BEF9EC1D38}" type="pres">
      <dgm:prSet presAssocID="{4550CBCD-8017-4293-92A6-546F7AFA13A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04E37-0068-4EC7-A7B0-2C82247A185B}" type="pres">
      <dgm:prSet presAssocID="{4550CBCD-8017-4293-92A6-546F7AFA13AE}" presName="rootConnector" presStyleLbl="node3" presStyleIdx="0" presStyleCnt="2"/>
      <dgm:spPr/>
      <dgm:t>
        <a:bodyPr/>
        <a:lstStyle/>
        <a:p>
          <a:endParaRPr lang="en-US"/>
        </a:p>
      </dgm:t>
    </dgm:pt>
    <dgm:pt modelId="{ADE35783-AF3A-4DE0-BFA9-AE5AC62DB5A3}" type="pres">
      <dgm:prSet presAssocID="{4550CBCD-8017-4293-92A6-546F7AFA13AE}" presName="hierChild4" presStyleCnt="0"/>
      <dgm:spPr/>
    </dgm:pt>
    <dgm:pt modelId="{86872977-F9C9-4480-9BBB-C84C4E077B68}" type="pres">
      <dgm:prSet presAssocID="{4550CBCD-8017-4293-92A6-546F7AFA13AE}" presName="hierChild5" presStyleCnt="0"/>
      <dgm:spPr/>
    </dgm:pt>
    <dgm:pt modelId="{73DFB71B-E946-4DB2-AF29-D826082BF7AC}" type="pres">
      <dgm:prSet presAssocID="{CF58C84D-79D5-44BE-A995-996985C8B39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4A0694C-0B75-4821-A375-79E1E74F8B37}" type="pres">
      <dgm:prSet presAssocID="{DA4C3FB3-03BA-4922-AAA3-1D03BA9A38B1}" presName="hierRoot2" presStyleCnt="0">
        <dgm:presLayoutVars>
          <dgm:hierBranch val="init"/>
        </dgm:presLayoutVars>
      </dgm:prSet>
      <dgm:spPr/>
    </dgm:pt>
    <dgm:pt modelId="{9C9FB6C2-D24A-419B-9554-AAB055562741}" type="pres">
      <dgm:prSet presAssocID="{DA4C3FB3-03BA-4922-AAA3-1D03BA9A38B1}" presName="rootComposite" presStyleCnt="0"/>
      <dgm:spPr/>
    </dgm:pt>
    <dgm:pt modelId="{143FBFCB-1CC3-414E-88A7-023E5A1548B2}" type="pres">
      <dgm:prSet presAssocID="{DA4C3FB3-03BA-4922-AAA3-1D03BA9A38B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16A67-EDB7-4A31-99AF-40C17AC29AF2}" type="pres">
      <dgm:prSet presAssocID="{DA4C3FB3-03BA-4922-AAA3-1D03BA9A38B1}" presName="rootConnector" presStyleLbl="node3" presStyleIdx="1" presStyleCnt="2"/>
      <dgm:spPr/>
      <dgm:t>
        <a:bodyPr/>
        <a:lstStyle/>
        <a:p>
          <a:endParaRPr lang="en-US"/>
        </a:p>
      </dgm:t>
    </dgm:pt>
    <dgm:pt modelId="{33BD6ED8-B66E-4FD9-8A89-FFC04FC40BEC}" type="pres">
      <dgm:prSet presAssocID="{DA4C3FB3-03BA-4922-AAA3-1D03BA9A38B1}" presName="hierChild4" presStyleCnt="0"/>
      <dgm:spPr/>
    </dgm:pt>
    <dgm:pt modelId="{7491908F-4BC0-44C9-8C98-4DD94F137E9B}" type="pres">
      <dgm:prSet presAssocID="{DA4C3FB3-03BA-4922-AAA3-1D03BA9A38B1}" presName="hierChild5" presStyleCnt="0"/>
      <dgm:spPr/>
    </dgm:pt>
    <dgm:pt modelId="{9F527F32-AEC4-4728-B959-5BA3EDFE9A17}" type="pres">
      <dgm:prSet presAssocID="{13E80B88-BCE0-405E-84CA-10678AC4A989}" presName="hierChild5" presStyleCnt="0"/>
      <dgm:spPr/>
    </dgm:pt>
    <dgm:pt modelId="{9A961ED3-6DA8-4590-A731-6C5A31FD6917}" type="pres">
      <dgm:prSet presAssocID="{A084F55E-3818-4DC2-A7E3-B6A5D01B715E}" presName="Name37" presStyleLbl="parChTrans1D2" presStyleIdx="4" presStyleCnt="6"/>
      <dgm:spPr/>
      <dgm:t>
        <a:bodyPr/>
        <a:lstStyle/>
        <a:p>
          <a:endParaRPr lang="en-US"/>
        </a:p>
      </dgm:t>
    </dgm:pt>
    <dgm:pt modelId="{F8262DEB-80D5-49F3-AE1A-BA595FC11BAF}" type="pres">
      <dgm:prSet presAssocID="{48405577-CEA2-4791-8417-8AE5F21A700F}" presName="hierRoot2" presStyleCnt="0">
        <dgm:presLayoutVars>
          <dgm:hierBranch val="init"/>
        </dgm:presLayoutVars>
      </dgm:prSet>
      <dgm:spPr/>
    </dgm:pt>
    <dgm:pt modelId="{070930E8-A43F-4291-9092-CF72AB7412B1}" type="pres">
      <dgm:prSet presAssocID="{48405577-CEA2-4791-8417-8AE5F21A700F}" presName="rootComposite" presStyleCnt="0"/>
      <dgm:spPr/>
    </dgm:pt>
    <dgm:pt modelId="{15F80AF7-07F4-460A-BC68-DC7420C187A3}" type="pres">
      <dgm:prSet presAssocID="{48405577-CEA2-4791-8417-8AE5F21A700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63C2A-45D8-4B89-A3FF-9723D0C3ABFB}" type="pres">
      <dgm:prSet presAssocID="{48405577-CEA2-4791-8417-8AE5F21A700F}" presName="rootConnector" presStyleLbl="node2" presStyleIdx="4" presStyleCnt="5"/>
      <dgm:spPr/>
      <dgm:t>
        <a:bodyPr/>
        <a:lstStyle/>
        <a:p>
          <a:endParaRPr lang="en-US"/>
        </a:p>
      </dgm:t>
    </dgm:pt>
    <dgm:pt modelId="{89FC9FD7-8DC6-4831-9813-56B9F76BD60E}" type="pres">
      <dgm:prSet presAssocID="{48405577-CEA2-4791-8417-8AE5F21A700F}" presName="hierChild4" presStyleCnt="0"/>
      <dgm:spPr/>
    </dgm:pt>
    <dgm:pt modelId="{DCE88C2E-1016-4137-B3D4-0C25A9C74660}" type="pres">
      <dgm:prSet presAssocID="{48405577-CEA2-4791-8417-8AE5F21A700F}" presName="hierChild5" presStyleCnt="0"/>
      <dgm:spPr/>
    </dgm:pt>
    <dgm:pt modelId="{ACFD2820-8EAC-463E-B692-0012A26045F7}" type="pres">
      <dgm:prSet presAssocID="{83F24561-8A0D-4F1B-81D0-406E824FEB4B}" presName="hierChild3" presStyleCnt="0"/>
      <dgm:spPr/>
    </dgm:pt>
    <dgm:pt modelId="{5FA06C05-E1F8-4F5F-9B41-83943AFF4766}" type="pres">
      <dgm:prSet presAssocID="{C4522271-10E1-45CE-878A-AE807DC24E1F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D1366118-88D6-4379-960F-0459039CB880}" type="pres">
      <dgm:prSet presAssocID="{0CA38B61-3D37-4AA1-8816-693B32EE30A4}" presName="hierRoot3" presStyleCnt="0">
        <dgm:presLayoutVars>
          <dgm:hierBranch val="init"/>
        </dgm:presLayoutVars>
      </dgm:prSet>
      <dgm:spPr/>
    </dgm:pt>
    <dgm:pt modelId="{342F9EC7-FEA5-472A-9F5C-7701CCB472AC}" type="pres">
      <dgm:prSet presAssocID="{0CA38B61-3D37-4AA1-8816-693B32EE30A4}" presName="rootComposite3" presStyleCnt="0"/>
      <dgm:spPr/>
    </dgm:pt>
    <dgm:pt modelId="{7F7FF8E5-7A7E-4D1F-89C1-1BFA849D2B14}" type="pres">
      <dgm:prSet presAssocID="{0CA38B61-3D37-4AA1-8816-693B32EE30A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26755-713C-4F11-B9CB-2E2C368B3174}" type="pres">
      <dgm:prSet presAssocID="{0CA38B61-3D37-4AA1-8816-693B32EE30A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7C45E5C-41BD-49E2-8431-3A0427E72EB6}" type="pres">
      <dgm:prSet presAssocID="{0CA38B61-3D37-4AA1-8816-693B32EE30A4}" presName="hierChild6" presStyleCnt="0"/>
      <dgm:spPr/>
    </dgm:pt>
    <dgm:pt modelId="{BA4A05AC-D9E2-4F17-AB96-181B743F8562}" type="pres">
      <dgm:prSet presAssocID="{0CA38B61-3D37-4AA1-8816-693B32EE30A4}" presName="hierChild7" presStyleCnt="0"/>
      <dgm:spPr/>
    </dgm:pt>
  </dgm:ptLst>
  <dgm:cxnLst>
    <dgm:cxn modelId="{7EE7B9AD-D077-42EF-8278-72822058A3A5}" type="presOf" srcId="{CF58C84D-79D5-44BE-A995-996985C8B395}" destId="{73DFB71B-E946-4DB2-AF29-D826082BF7AC}" srcOrd="0" destOrd="0" presId="urn:microsoft.com/office/officeart/2005/8/layout/orgChart1"/>
    <dgm:cxn modelId="{ED0C284C-B862-4ED2-BB89-EECDBFF98CD0}" srcId="{13E80B88-BCE0-405E-84CA-10678AC4A989}" destId="{4550CBCD-8017-4293-92A6-546F7AFA13AE}" srcOrd="0" destOrd="0" parTransId="{8B460E52-EFC8-44CF-B493-A88A0C66FECB}" sibTransId="{3735076E-2DC2-476A-BA21-97DC553686B4}"/>
    <dgm:cxn modelId="{36C29749-EE05-4732-9683-036D2133B4CB}" type="presOf" srcId="{DA4C3FB3-03BA-4922-AAA3-1D03BA9A38B1}" destId="{DAC16A67-EDB7-4A31-99AF-40C17AC29AF2}" srcOrd="1" destOrd="0" presId="urn:microsoft.com/office/officeart/2005/8/layout/orgChart1"/>
    <dgm:cxn modelId="{E15B3B99-F300-48A1-9685-0DF103BA40C8}" type="presOf" srcId="{5AFA9A1B-AC0E-4D6D-B94F-628755F916E1}" destId="{F8CAB88B-7009-482B-85A0-7100706592FE}" srcOrd="0" destOrd="0" presId="urn:microsoft.com/office/officeart/2005/8/layout/orgChart1"/>
    <dgm:cxn modelId="{B3D9016B-ECFB-4DCB-AEB9-BAF152BFE476}" type="presOf" srcId="{83F24561-8A0D-4F1B-81D0-406E824FEB4B}" destId="{1B90B2B8-AD75-44D9-8E2D-63543F8A909D}" srcOrd="0" destOrd="0" presId="urn:microsoft.com/office/officeart/2005/8/layout/orgChart1"/>
    <dgm:cxn modelId="{9794D8A2-8C71-4772-A224-03B1CA01B80F}" type="presOf" srcId="{6101C4BB-0C4B-4418-8A5F-209D3DA85DBD}" destId="{EDF10B72-067D-42E7-9BC6-3C3D2476C3D4}" srcOrd="1" destOrd="0" presId="urn:microsoft.com/office/officeart/2005/8/layout/orgChart1"/>
    <dgm:cxn modelId="{FBA63FB2-F737-4D35-B3B0-43983DF806F0}" srcId="{83F24561-8A0D-4F1B-81D0-406E824FEB4B}" destId="{6101C4BB-0C4B-4418-8A5F-209D3DA85DBD}" srcOrd="3" destOrd="0" parTransId="{D8FA7C31-29DD-46A5-9A0B-FD4C2D851E6B}" sibTransId="{C76DDABB-C5D8-424E-8989-8596FFB2FC4E}"/>
    <dgm:cxn modelId="{F31F8A8F-587E-41E6-89BE-02F9C10CE93D}" srcId="{83F24561-8A0D-4F1B-81D0-406E824FEB4B}" destId="{0CA38B61-3D37-4AA1-8816-693B32EE30A4}" srcOrd="0" destOrd="0" parTransId="{C4522271-10E1-45CE-878A-AE807DC24E1F}" sibTransId="{4EA90EE5-92EF-4241-9ECA-00A46ED4158A}"/>
    <dgm:cxn modelId="{07345025-ADF0-40A7-92E4-A3C9800F78CF}" srcId="{83F24561-8A0D-4F1B-81D0-406E824FEB4B}" destId="{D44D9B0F-23E9-448D-AB76-A90AB7BDD8BB}" srcOrd="2" destOrd="0" parTransId="{B4B9751A-5F70-401E-8A15-89D114AD8CC2}" sibTransId="{574B2045-8439-439C-96E0-48E3029588A8}"/>
    <dgm:cxn modelId="{B4311440-5673-46A9-91C2-35EC75B2C4DB}" type="presOf" srcId="{A084F55E-3818-4DC2-A7E3-B6A5D01B715E}" destId="{9A961ED3-6DA8-4590-A731-6C5A31FD6917}" srcOrd="0" destOrd="0" presId="urn:microsoft.com/office/officeart/2005/8/layout/orgChart1"/>
    <dgm:cxn modelId="{BDA4D8A5-2F76-46F7-8642-4CBDD82411BF}" type="presOf" srcId="{4550CBCD-8017-4293-92A6-546F7AFA13AE}" destId="{3E704E37-0068-4EC7-A7B0-2C82247A185B}" srcOrd="1" destOrd="0" presId="urn:microsoft.com/office/officeart/2005/8/layout/orgChart1"/>
    <dgm:cxn modelId="{D3EFBF88-6A9D-4C3A-AD41-A168AB2471AC}" type="presOf" srcId="{0CA38B61-3D37-4AA1-8816-693B32EE30A4}" destId="{7F7FF8E5-7A7E-4D1F-89C1-1BFA849D2B14}" srcOrd="0" destOrd="0" presId="urn:microsoft.com/office/officeart/2005/8/layout/orgChart1"/>
    <dgm:cxn modelId="{783716D7-A0CC-4742-A8D9-61E1002123CD}" srcId="{83F24561-8A0D-4F1B-81D0-406E824FEB4B}" destId="{48405577-CEA2-4791-8417-8AE5F21A700F}" srcOrd="5" destOrd="0" parTransId="{A084F55E-3818-4DC2-A7E3-B6A5D01B715E}" sibTransId="{36A2CCF4-DA88-488C-95A6-1A6A9DD0F5E4}"/>
    <dgm:cxn modelId="{7D5D9B51-BDA7-4BCA-9C2C-E12425423FEC}" type="presOf" srcId="{0B9F53C1-5136-454C-BA74-B9694CD95645}" destId="{4E763A41-E1EC-4A23-8813-AAA9DD7F8F4B}" srcOrd="0" destOrd="0" presId="urn:microsoft.com/office/officeart/2005/8/layout/orgChart1"/>
    <dgm:cxn modelId="{98F05DB6-098C-47A7-8A1C-16BBE1792AC2}" type="presOf" srcId="{0CA38B61-3D37-4AA1-8816-693B32EE30A4}" destId="{33B26755-713C-4F11-B9CB-2E2C368B3174}" srcOrd="1" destOrd="0" presId="urn:microsoft.com/office/officeart/2005/8/layout/orgChart1"/>
    <dgm:cxn modelId="{3BEB0616-179D-41A6-8F3C-5DED2E28A932}" type="presOf" srcId="{B4B9751A-5F70-401E-8A15-89D114AD8CC2}" destId="{38FEA4FA-CBD5-4405-B190-8906AF529CBA}" srcOrd="0" destOrd="0" presId="urn:microsoft.com/office/officeart/2005/8/layout/orgChart1"/>
    <dgm:cxn modelId="{7CDF0B43-97D6-4BDD-90A8-50D9DBA04F25}" type="presOf" srcId="{E4A76D38-EB51-4AD9-B3DE-6B21CCFD7DA9}" destId="{7354744C-5ECD-48F5-93E1-0DE86E31A0CF}" srcOrd="0" destOrd="0" presId="urn:microsoft.com/office/officeart/2005/8/layout/orgChart1"/>
    <dgm:cxn modelId="{0D3C117B-D28E-4BB8-92DD-0EACB9CA61FC}" type="presOf" srcId="{4550CBCD-8017-4293-92A6-546F7AFA13AE}" destId="{8424F9C4-737B-4296-A5B9-E7BEF9EC1D38}" srcOrd="0" destOrd="0" presId="urn:microsoft.com/office/officeart/2005/8/layout/orgChart1"/>
    <dgm:cxn modelId="{456F7F77-D294-43A9-82C7-C2C397CAACF8}" srcId="{E4A76D38-EB51-4AD9-B3DE-6B21CCFD7DA9}" destId="{83F24561-8A0D-4F1B-81D0-406E824FEB4B}" srcOrd="0" destOrd="0" parTransId="{2E5E0E4F-2ED5-4991-97B2-21B1BE711FC4}" sibTransId="{6D5FF551-452B-45D3-9556-309CF94B9B99}"/>
    <dgm:cxn modelId="{7A589D4F-BC7C-498D-97FC-56A16AC9B0AA}" type="presOf" srcId="{D8FA7C31-29DD-46A5-9A0B-FD4C2D851E6B}" destId="{9D671077-0968-4BA1-8B43-6225CC8F99C5}" srcOrd="0" destOrd="0" presId="urn:microsoft.com/office/officeart/2005/8/layout/orgChart1"/>
    <dgm:cxn modelId="{4D1E15DC-6624-418F-9A44-AC9E93D08FEB}" type="presOf" srcId="{48405577-CEA2-4791-8417-8AE5F21A700F}" destId="{6FA63C2A-45D8-4B89-A3FF-9723D0C3ABFB}" srcOrd="1" destOrd="0" presId="urn:microsoft.com/office/officeart/2005/8/layout/orgChart1"/>
    <dgm:cxn modelId="{0C297757-9CB6-4B91-82F1-2FD98D5C8735}" type="presOf" srcId="{8B460E52-EFC8-44CF-B493-A88A0C66FECB}" destId="{769B3D4D-4029-4460-9230-A1913FD433B3}" srcOrd="0" destOrd="0" presId="urn:microsoft.com/office/officeart/2005/8/layout/orgChart1"/>
    <dgm:cxn modelId="{2334A673-7A7D-438B-9263-30FF76BB843A}" type="presOf" srcId="{6101C4BB-0C4B-4418-8A5F-209D3DA85DBD}" destId="{132F6B8C-BFBC-4E24-97BB-3D7FD68E4F5A}" srcOrd="0" destOrd="0" presId="urn:microsoft.com/office/officeart/2005/8/layout/orgChart1"/>
    <dgm:cxn modelId="{2ED8A501-D6F7-4923-89D3-360F7909A6BA}" type="presOf" srcId="{D44D9B0F-23E9-448D-AB76-A90AB7BDD8BB}" destId="{F4C1FE08-1F5E-4D8F-90C8-6071D56D99BC}" srcOrd="0" destOrd="0" presId="urn:microsoft.com/office/officeart/2005/8/layout/orgChart1"/>
    <dgm:cxn modelId="{61AD622A-20F3-413F-B77B-F2DCFC1DA71F}" type="presOf" srcId="{D44D9B0F-23E9-448D-AB76-A90AB7BDD8BB}" destId="{2DAC2D14-9CBA-4423-B64A-19FB96F9209E}" srcOrd="1" destOrd="0" presId="urn:microsoft.com/office/officeart/2005/8/layout/orgChart1"/>
    <dgm:cxn modelId="{508FBD0F-FAA8-45DA-93F6-2466B5FC047F}" type="presOf" srcId="{DC08D1E4-D459-4258-BFBF-77D389D4E9D0}" destId="{882CADFB-BA0A-481E-8524-2173C9B17F2F}" srcOrd="0" destOrd="0" presId="urn:microsoft.com/office/officeart/2005/8/layout/orgChart1"/>
    <dgm:cxn modelId="{11CE1BED-6E58-4C7D-933B-4402F02769A5}" type="presOf" srcId="{0B9F53C1-5136-454C-BA74-B9694CD95645}" destId="{1CE88245-DA2F-42D0-AEA1-FE64E10E0F85}" srcOrd="1" destOrd="0" presId="urn:microsoft.com/office/officeart/2005/8/layout/orgChart1"/>
    <dgm:cxn modelId="{A2C130E3-E088-46F9-AA3C-0AD5818B6E9B}" type="presOf" srcId="{83F24561-8A0D-4F1B-81D0-406E824FEB4B}" destId="{43D51751-D0AB-472D-A8DA-041B8F1FB201}" srcOrd="1" destOrd="0" presId="urn:microsoft.com/office/officeart/2005/8/layout/orgChart1"/>
    <dgm:cxn modelId="{BB50E543-88B3-448E-ADC2-769D42C7671C}" type="presOf" srcId="{C4522271-10E1-45CE-878A-AE807DC24E1F}" destId="{5FA06C05-E1F8-4F5F-9B41-83943AFF4766}" srcOrd="0" destOrd="0" presId="urn:microsoft.com/office/officeart/2005/8/layout/orgChart1"/>
    <dgm:cxn modelId="{F241D658-BBFD-47A5-96D1-B10C4CBCD850}" type="presOf" srcId="{48405577-CEA2-4791-8417-8AE5F21A700F}" destId="{15F80AF7-07F4-460A-BC68-DC7420C187A3}" srcOrd="0" destOrd="0" presId="urn:microsoft.com/office/officeart/2005/8/layout/orgChart1"/>
    <dgm:cxn modelId="{4A8FD3C7-0077-41EB-9DF2-B9B09F51D952}" type="presOf" srcId="{13E80B88-BCE0-405E-84CA-10678AC4A989}" destId="{08E38CB9-450E-46B6-82F3-B66A55ADBF5E}" srcOrd="1" destOrd="0" presId="urn:microsoft.com/office/officeart/2005/8/layout/orgChart1"/>
    <dgm:cxn modelId="{1DEA5FCD-6D10-4372-A443-34215D86F064}" srcId="{13E80B88-BCE0-405E-84CA-10678AC4A989}" destId="{DA4C3FB3-03BA-4922-AAA3-1D03BA9A38B1}" srcOrd="1" destOrd="0" parTransId="{CF58C84D-79D5-44BE-A995-996985C8B395}" sibTransId="{2BC4B0E9-5325-4496-B308-6420D4031557}"/>
    <dgm:cxn modelId="{28D638E0-B3B9-48E0-B140-54FEBF257749}" type="presOf" srcId="{13E80B88-BCE0-405E-84CA-10678AC4A989}" destId="{B3C9B72E-347D-4EF3-A4E9-B6E512478B87}" srcOrd="0" destOrd="0" presId="urn:microsoft.com/office/officeart/2005/8/layout/orgChart1"/>
    <dgm:cxn modelId="{AF3E134B-2683-491F-A4E4-09F0A9852B9B}" srcId="{83F24561-8A0D-4F1B-81D0-406E824FEB4B}" destId="{0B9F53C1-5136-454C-BA74-B9694CD95645}" srcOrd="1" destOrd="0" parTransId="{DC08D1E4-D459-4258-BFBF-77D389D4E9D0}" sibTransId="{2C20FE89-CBA9-47F3-A639-E95788EF4887}"/>
    <dgm:cxn modelId="{3B8BE0BD-B85F-4CED-8162-930F7CABAA04}" srcId="{83F24561-8A0D-4F1B-81D0-406E824FEB4B}" destId="{13E80B88-BCE0-405E-84CA-10678AC4A989}" srcOrd="4" destOrd="0" parTransId="{5AFA9A1B-AC0E-4D6D-B94F-628755F916E1}" sibTransId="{5959AEB1-1239-4899-AB52-4EE72A4C831E}"/>
    <dgm:cxn modelId="{B447D976-C35A-4E2E-8A71-78EC27C8DC75}" type="presOf" srcId="{DA4C3FB3-03BA-4922-AAA3-1D03BA9A38B1}" destId="{143FBFCB-1CC3-414E-88A7-023E5A1548B2}" srcOrd="0" destOrd="0" presId="urn:microsoft.com/office/officeart/2005/8/layout/orgChart1"/>
    <dgm:cxn modelId="{1E9771C1-9E4F-473E-AE36-1C7E89A62CAB}" type="presParOf" srcId="{7354744C-5ECD-48F5-93E1-0DE86E31A0CF}" destId="{F49A5B5F-D9B1-42F2-9856-BF8213D54CA1}" srcOrd="0" destOrd="0" presId="urn:microsoft.com/office/officeart/2005/8/layout/orgChart1"/>
    <dgm:cxn modelId="{C488E2E0-3739-45C5-A474-9C8F5F590D90}" type="presParOf" srcId="{F49A5B5F-D9B1-42F2-9856-BF8213D54CA1}" destId="{187B3F1E-A80A-4998-8A2A-5646FC1C403D}" srcOrd="0" destOrd="0" presId="urn:microsoft.com/office/officeart/2005/8/layout/orgChart1"/>
    <dgm:cxn modelId="{F153478E-1015-47AF-B067-910DA3480032}" type="presParOf" srcId="{187B3F1E-A80A-4998-8A2A-5646FC1C403D}" destId="{1B90B2B8-AD75-44D9-8E2D-63543F8A909D}" srcOrd="0" destOrd="0" presId="urn:microsoft.com/office/officeart/2005/8/layout/orgChart1"/>
    <dgm:cxn modelId="{08697FAE-50D6-495F-8DCC-33085BF04F78}" type="presParOf" srcId="{187B3F1E-A80A-4998-8A2A-5646FC1C403D}" destId="{43D51751-D0AB-472D-A8DA-041B8F1FB201}" srcOrd="1" destOrd="0" presId="urn:microsoft.com/office/officeart/2005/8/layout/orgChart1"/>
    <dgm:cxn modelId="{30080D05-C51C-4931-B2B2-98D9191DAA78}" type="presParOf" srcId="{F49A5B5F-D9B1-42F2-9856-BF8213D54CA1}" destId="{1C4FB5DA-4533-43ED-B141-8CDB302D2A71}" srcOrd="1" destOrd="0" presId="urn:microsoft.com/office/officeart/2005/8/layout/orgChart1"/>
    <dgm:cxn modelId="{A139CFDB-71B7-402B-A00F-A29D221601CE}" type="presParOf" srcId="{1C4FB5DA-4533-43ED-B141-8CDB302D2A71}" destId="{882CADFB-BA0A-481E-8524-2173C9B17F2F}" srcOrd="0" destOrd="0" presId="urn:microsoft.com/office/officeart/2005/8/layout/orgChart1"/>
    <dgm:cxn modelId="{01A182E5-EDB3-4E77-802F-1A93B0DF3E32}" type="presParOf" srcId="{1C4FB5DA-4533-43ED-B141-8CDB302D2A71}" destId="{7892CA21-4364-4878-BF70-128A487839B2}" srcOrd="1" destOrd="0" presId="urn:microsoft.com/office/officeart/2005/8/layout/orgChart1"/>
    <dgm:cxn modelId="{BE3B65F7-0E2F-443B-BC5F-27F1A06BCB2B}" type="presParOf" srcId="{7892CA21-4364-4878-BF70-128A487839B2}" destId="{B554E8CC-3336-4A34-B901-FC720FA3F20D}" srcOrd="0" destOrd="0" presId="urn:microsoft.com/office/officeart/2005/8/layout/orgChart1"/>
    <dgm:cxn modelId="{2ADD52CA-22E6-4C1F-96ED-74D7FE6A5E5B}" type="presParOf" srcId="{B554E8CC-3336-4A34-B901-FC720FA3F20D}" destId="{4E763A41-E1EC-4A23-8813-AAA9DD7F8F4B}" srcOrd="0" destOrd="0" presId="urn:microsoft.com/office/officeart/2005/8/layout/orgChart1"/>
    <dgm:cxn modelId="{19B19C4F-E2AB-431F-9E5A-D4AF6F48FBF7}" type="presParOf" srcId="{B554E8CC-3336-4A34-B901-FC720FA3F20D}" destId="{1CE88245-DA2F-42D0-AEA1-FE64E10E0F85}" srcOrd="1" destOrd="0" presId="urn:microsoft.com/office/officeart/2005/8/layout/orgChart1"/>
    <dgm:cxn modelId="{D1FA3592-1273-4A57-8D40-6C8363C9A0B4}" type="presParOf" srcId="{7892CA21-4364-4878-BF70-128A487839B2}" destId="{97610405-E8C4-440B-ADFA-B23270058BA0}" srcOrd="1" destOrd="0" presId="urn:microsoft.com/office/officeart/2005/8/layout/orgChart1"/>
    <dgm:cxn modelId="{1954CC3F-D618-4C05-A04E-2E550A35BA28}" type="presParOf" srcId="{7892CA21-4364-4878-BF70-128A487839B2}" destId="{4FE1051B-F538-4451-8532-451D1C13B8F0}" srcOrd="2" destOrd="0" presId="urn:microsoft.com/office/officeart/2005/8/layout/orgChart1"/>
    <dgm:cxn modelId="{E7DCC108-EA5D-47F0-B733-26741A558458}" type="presParOf" srcId="{1C4FB5DA-4533-43ED-B141-8CDB302D2A71}" destId="{38FEA4FA-CBD5-4405-B190-8906AF529CBA}" srcOrd="2" destOrd="0" presId="urn:microsoft.com/office/officeart/2005/8/layout/orgChart1"/>
    <dgm:cxn modelId="{C5B52C6B-D640-4F99-BD74-010E61FC6D17}" type="presParOf" srcId="{1C4FB5DA-4533-43ED-B141-8CDB302D2A71}" destId="{C8FAFD7E-C394-4410-898F-CDE6FDEA28DB}" srcOrd="3" destOrd="0" presId="urn:microsoft.com/office/officeart/2005/8/layout/orgChart1"/>
    <dgm:cxn modelId="{DADE084C-7DCF-475E-8DA0-0441AAAFDC26}" type="presParOf" srcId="{C8FAFD7E-C394-4410-898F-CDE6FDEA28DB}" destId="{BD1B1400-299A-4569-93E1-078D9BABD472}" srcOrd="0" destOrd="0" presId="urn:microsoft.com/office/officeart/2005/8/layout/orgChart1"/>
    <dgm:cxn modelId="{FDD6735C-76FE-4A09-93C8-0D80C3C130D4}" type="presParOf" srcId="{BD1B1400-299A-4569-93E1-078D9BABD472}" destId="{F4C1FE08-1F5E-4D8F-90C8-6071D56D99BC}" srcOrd="0" destOrd="0" presId="urn:microsoft.com/office/officeart/2005/8/layout/orgChart1"/>
    <dgm:cxn modelId="{C482E592-28FC-4922-9EAA-E01DCE1AD782}" type="presParOf" srcId="{BD1B1400-299A-4569-93E1-078D9BABD472}" destId="{2DAC2D14-9CBA-4423-B64A-19FB96F9209E}" srcOrd="1" destOrd="0" presId="urn:microsoft.com/office/officeart/2005/8/layout/orgChart1"/>
    <dgm:cxn modelId="{11E8B24B-40C7-45A3-B5F7-04CDBA787F52}" type="presParOf" srcId="{C8FAFD7E-C394-4410-898F-CDE6FDEA28DB}" destId="{6D6D6FE6-4996-4B4E-951F-6C671D5A325E}" srcOrd="1" destOrd="0" presId="urn:microsoft.com/office/officeart/2005/8/layout/orgChart1"/>
    <dgm:cxn modelId="{1F76C3BC-B75D-4F7F-96D3-F6470ADA83BA}" type="presParOf" srcId="{C8FAFD7E-C394-4410-898F-CDE6FDEA28DB}" destId="{92B3E40B-BF2D-4EFC-95F7-0905421864C2}" srcOrd="2" destOrd="0" presId="urn:microsoft.com/office/officeart/2005/8/layout/orgChart1"/>
    <dgm:cxn modelId="{F8E61D00-4BD6-48BD-B0CF-50ED7789674B}" type="presParOf" srcId="{1C4FB5DA-4533-43ED-B141-8CDB302D2A71}" destId="{9D671077-0968-4BA1-8B43-6225CC8F99C5}" srcOrd="4" destOrd="0" presId="urn:microsoft.com/office/officeart/2005/8/layout/orgChart1"/>
    <dgm:cxn modelId="{601F78AD-CA86-40FC-8A24-D09EDD674516}" type="presParOf" srcId="{1C4FB5DA-4533-43ED-B141-8CDB302D2A71}" destId="{4EEC066A-D80B-4BD8-A04D-5D22D8BF1142}" srcOrd="5" destOrd="0" presId="urn:microsoft.com/office/officeart/2005/8/layout/orgChart1"/>
    <dgm:cxn modelId="{5D5418E6-CC34-44B0-9DC9-020BB72342CC}" type="presParOf" srcId="{4EEC066A-D80B-4BD8-A04D-5D22D8BF1142}" destId="{F3959024-429F-4A3E-AA01-D1507446641C}" srcOrd="0" destOrd="0" presId="urn:microsoft.com/office/officeart/2005/8/layout/orgChart1"/>
    <dgm:cxn modelId="{5348AC0D-53AB-4285-AB3A-803CFB1B1470}" type="presParOf" srcId="{F3959024-429F-4A3E-AA01-D1507446641C}" destId="{132F6B8C-BFBC-4E24-97BB-3D7FD68E4F5A}" srcOrd="0" destOrd="0" presId="urn:microsoft.com/office/officeart/2005/8/layout/orgChart1"/>
    <dgm:cxn modelId="{485440E2-E5BB-4C18-BC30-7CB899717118}" type="presParOf" srcId="{F3959024-429F-4A3E-AA01-D1507446641C}" destId="{EDF10B72-067D-42E7-9BC6-3C3D2476C3D4}" srcOrd="1" destOrd="0" presId="urn:microsoft.com/office/officeart/2005/8/layout/orgChart1"/>
    <dgm:cxn modelId="{5A80AB71-00FA-4172-B02C-A5C690E05688}" type="presParOf" srcId="{4EEC066A-D80B-4BD8-A04D-5D22D8BF1142}" destId="{8002E128-7EDA-4416-B3B8-C8D45291389C}" srcOrd="1" destOrd="0" presId="urn:microsoft.com/office/officeart/2005/8/layout/orgChart1"/>
    <dgm:cxn modelId="{A6D8E195-5BB9-459E-8036-E24C2D57B102}" type="presParOf" srcId="{4EEC066A-D80B-4BD8-A04D-5D22D8BF1142}" destId="{5F9BAE71-7121-4B7B-A5DC-F50D0D5F6AC9}" srcOrd="2" destOrd="0" presId="urn:microsoft.com/office/officeart/2005/8/layout/orgChart1"/>
    <dgm:cxn modelId="{1567053B-35A7-4523-A382-0441B62E765B}" type="presParOf" srcId="{1C4FB5DA-4533-43ED-B141-8CDB302D2A71}" destId="{F8CAB88B-7009-482B-85A0-7100706592FE}" srcOrd="6" destOrd="0" presId="urn:microsoft.com/office/officeart/2005/8/layout/orgChart1"/>
    <dgm:cxn modelId="{BD0410CB-D710-4B10-91D1-7FBF375931C0}" type="presParOf" srcId="{1C4FB5DA-4533-43ED-B141-8CDB302D2A71}" destId="{8D7E344B-1493-41EA-B994-6CD39FCB3F89}" srcOrd="7" destOrd="0" presId="urn:microsoft.com/office/officeart/2005/8/layout/orgChart1"/>
    <dgm:cxn modelId="{BA7EF5CF-78EF-45AF-8D37-E7E54FAB7403}" type="presParOf" srcId="{8D7E344B-1493-41EA-B994-6CD39FCB3F89}" destId="{8E21D324-0F33-4C56-BD41-4BEE07E87C5E}" srcOrd="0" destOrd="0" presId="urn:microsoft.com/office/officeart/2005/8/layout/orgChart1"/>
    <dgm:cxn modelId="{88E17057-67BB-4D96-A0C6-E292A821EF76}" type="presParOf" srcId="{8E21D324-0F33-4C56-BD41-4BEE07E87C5E}" destId="{B3C9B72E-347D-4EF3-A4E9-B6E512478B87}" srcOrd="0" destOrd="0" presId="urn:microsoft.com/office/officeart/2005/8/layout/orgChart1"/>
    <dgm:cxn modelId="{66B287D8-A45F-4B0B-9CE0-ED9F9408F9EF}" type="presParOf" srcId="{8E21D324-0F33-4C56-BD41-4BEE07E87C5E}" destId="{08E38CB9-450E-46B6-82F3-B66A55ADBF5E}" srcOrd="1" destOrd="0" presId="urn:microsoft.com/office/officeart/2005/8/layout/orgChart1"/>
    <dgm:cxn modelId="{F182EA95-CD01-4139-8E03-D3B3C3F2647F}" type="presParOf" srcId="{8D7E344B-1493-41EA-B994-6CD39FCB3F89}" destId="{44BD94B3-1269-43EA-8BA1-C1A9F3E81009}" srcOrd="1" destOrd="0" presId="urn:microsoft.com/office/officeart/2005/8/layout/orgChart1"/>
    <dgm:cxn modelId="{60E99513-202B-4663-AC61-E4A6CFA350C9}" type="presParOf" srcId="{44BD94B3-1269-43EA-8BA1-C1A9F3E81009}" destId="{769B3D4D-4029-4460-9230-A1913FD433B3}" srcOrd="0" destOrd="0" presId="urn:microsoft.com/office/officeart/2005/8/layout/orgChart1"/>
    <dgm:cxn modelId="{56B34AFE-7C44-43FC-B24A-46AB5919A478}" type="presParOf" srcId="{44BD94B3-1269-43EA-8BA1-C1A9F3E81009}" destId="{DC196217-808D-4891-AAD5-08CC7752D059}" srcOrd="1" destOrd="0" presId="urn:microsoft.com/office/officeart/2005/8/layout/orgChart1"/>
    <dgm:cxn modelId="{10367F27-4935-47A4-A89B-CB4B4B04082F}" type="presParOf" srcId="{DC196217-808D-4891-AAD5-08CC7752D059}" destId="{6ABDE912-4EA5-479A-B1B2-023AC853B86B}" srcOrd="0" destOrd="0" presId="urn:microsoft.com/office/officeart/2005/8/layout/orgChart1"/>
    <dgm:cxn modelId="{1F587EC6-D07C-4FC6-9CBA-3641A5E1596A}" type="presParOf" srcId="{6ABDE912-4EA5-479A-B1B2-023AC853B86B}" destId="{8424F9C4-737B-4296-A5B9-E7BEF9EC1D38}" srcOrd="0" destOrd="0" presId="urn:microsoft.com/office/officeart/2005/8/layout/orgChart1"/>
    <dgm:cxn modelId="{ECF93090-AAB2-4A44-B1F7-2FDF21D5C7CF}" type="presParOf" srcId="{6ABDE912-4EA5-479A-B1B2-023AC853B86B}" destId="{3E704E37-0068-4EC7-A7B0-2C82247A185B}" srcOrd="1" destOrd="0" presId="urn:microsoft.com/office/officeart/2005/8/layout/orgChart1"/>
    <dgm:cxn modelId="{0EABEB47-61D4-4373-ADE4-BCA9BCDB7671}" type="presParOf" srcId="{DC196217-808D-4891-AAD5-08CC7752D059}" destId="{ADE35783-AF3A-4DE0-BFA9-AE5AC62DB5A3}" srcOrd="1" destOrd="0" presId="urn:microsoft.com/office/officeart/2005/8/layout/orgChart1"/>
    <dgm:cxn modelId="{3D20DFCC-DF2A-451C-9B83-F18E413B2113}" type="presParOf" srcId="{DC196217-808D-4891-AAD5-08CC7752D059}" destId="{86872977-F9C9-4480-9BBB-C84C4E077B68}" srcOrd="2" destOrd="0" presId="urn:microsoft.com/office/officeart/2005/8/layout/orgChart1"/>
    <dgm:cxn modelId="{F7F2BD77-FDD2-473B-9E4E-5C2C919FDAEC}" type="presParOf" srcId="{44BD94B3-1269-43EA-8BA1-C1A9F3E81009}" destId="{73DFB71B-E946-4DB2-AF29-D826082BF7AC}" srcOrd="2" destOrd="0" presId="urn:microsoft.com/office/officeart/2005/8/layout/orgChart1"/>
    <dgm:cxn modelId="{383A24A5-157D-4E47-B916-DB9CBC4D5499}" type="presParOf" srcId="{44BD94B3-1269-43EA-8BA1-C1A9F3E81009}" destId="{F4A0694C-0B75-4821-A375-79E1E74F8B37}" srcOrd="3" destOrd="0" presId="urn:microsoft.com/office/officeart/2005/8/layout/orgChart1"/>
    <dgm:cxn modelId="{0318960E-4273-4B0D-805B-A2E9D96D53DF}" type="presParOf" srcId="{F4A0694C-0B75-4821-A375-79E1E74F8B37}" destId="{9C9FB6C2-D24A-419B-9554-AAB055562741}" srcOrd="0" destOrd="0" presId="urn:microsoft.com/office/officeart/2005/8/layout/orgChart1"/>
    <dgm:cxn modelId="{72D10211-212F-46EB-936C-EA49AC9694E0}" type="presParOf" srcId="{9C9FB6C2-D24A-419B-9554-AAB055562741}" destId="{143FBFCB-1CC3-414E-88A7-023E5A1548B2}" srcOrd="0" destOrd="0" presId="urn:microsoft.com/office/officeart/2005/8/layout/orgChart1"/>
    <dgm:cxn modelId="{2639B9BF-30A1-4F2D-B6B2-9763A3AB6C9E}" type="presParOf" srcId="{9C9FB6C2-D24A-419B-9554-AAB055562741}" destId="{DAC16A67-EDB7-4A31-99AF-40C17AC29AF2}" srcOrd="1" destOrd="0" presId="urn:microsoft.com/office/officeart/2005/8/layout/orgChart1"/>
    <dgm:cxn modelId="{A7717B30-AE6D-49DD-A09E-2BC7F0AE11B5}" type="presParOf" srcId="{F4A0694C-0B75-4821-A375-79E1E74F8B37}" destId="{33BD6ED8-B66E-4FD9-8A89-FFC04FC40BEC}" srcOrd="1" destOrd="0" presId="urn:microsoft.com/office/officeart/2005/8/layout/orgChart1"/>
    <dgm:cxn modelId="{031233A9-A447-41C1-A708-52E6D3BF441E}" type="presParOf" srcId="{F4A0694C-0B75-4821-A375-79E1E74F8B37}" destId="{7491908F-4BC0-44C9-8C98-4DD94F137E9B}" srcOrd="2" destOrd="0" presId="urn:microsoft.com/office/officeart/2005/8/layout/orgChart1"/>
    <dgm:cxn modelId="{CE86D483-AA05-4C1C-B8E7-506E4A3AF276}" type="presParOf" srcId="{8D7E344B-1493-41EA-B994-6CD39FCB3F89}" destId="{9F527F32-AEC4-4728-B959-5BA3EDFE9A17}" srcOrd="2" destOrd="0" presId="urn:microsoft.com/office/officeart/2005/8/layout/orgChart1"/>
    <dgm:cxn modelId="{9241D463-966F-4757-9DD9-ED8F15A81BA2}" type="presParOf" srcId="{1C4FB5DA-4533-43ED-B141-8CDB302D2A71}" destId="{9A961ED3-6DA8-4590-A731-6C5A31FD6917}" srcOrd="8" destOrd="0" presId="urn:microsoft.com/office/officeart/2005/8/layout/orgChart1"/>
    <dgm:cxn modelId="{89D1C87D-6A32-4459-BDDD-58C356C84DEF}" type="presParOf" srcId="{1C4FB5DA-4533-43ED-B141-8CDB302D2A71}" destId="{F8262DEB-80D5-49F3-AE1A-BA595FC11BAF}" srcOrd="9" destOrd="0" presId="urn:microsoft.com/office/officeart/2005/8/layout/orgChart1"/>
    <dgm:cxn modelId="{13F662D6-5A48-4269-AFDD-A550EF36C259}" type="presParOf" srcId="{F8262DEB-80D5-49F3-AE1A-BA595FC11BAF}" destId="{070930E8-A43F-4291-9092-CF72AB7412B1}" srcOrd="0" destOrd="0" presId="urn:microsoft.com/office/officeart/2005/8/layout/orgChart1"/>
    <dgm:cxn modelId="{0C5951FD-3C91-4EB7-ACAA-09F340E20672}" type="presParOf" srcId="{070930E8-A43F-4291-9092-CF72AB7412B1}" destId="{15F80AF7-07F4-460A-BC68-DC7420C187A3}" srcOrd="0" destOrd="0" presId="urn:microsoft.com/office/officeart/2005/8/layout/orgChart1"/>
    <dgm:cxn modelId="{47ED766F-48F3-49D0-8160-AA92FEF6B53C}" type="presParOf" srcId="{070930E8-A43F-4291-9092-CF72AB7412B1}" destId="{6FA63C2A-45D8-4B89-A3FF-9723D0C3ABFB}" srcOrd="1" destOrd="0" presId="urn:microsoft.com/office/officeart/2005/8/layout/orgChart1"/>
    <dgm:cxn modelId="{AECE149C-DDFC-4E00-A678-2D5DEDD6B84D}" type="presParOf" srcId="{F8262DEB-80D5-49F3-AE1A-BA595FC11BAF}" destId="{89FC9FD7-8DC6-4831-9813-56B9F76BD60E}" srcOrd="1" destOrd="0" presId="urn:microsoft.com/office/officeart/2005/8/layout/orgChart1"/>
    <dgm:cxn modelId="{6AD7DB28-20CA-4D93-805E-6EF5DAE6E2F5}" type="presParOf" srcId="{F8262DEB-80D5-49F3-AE1A-BA595FC11BAF}" destId="{DCE88C2E-1016-4137-B3D4-0C25A9C74660}" srcOrd="2" destOrd="0" presId="urn:microsoft.com/office/officeart/2005/8/layout/orgChart1"/>
    <dgm:cxn modelId="{F153FC18-2567-44EF-BD2D-C8CB6BC3930A}" type="presParOf" srcId="{F49A5B5F-D9B1-42F2-9856-BF8213D54CA1}" destId="{ACFD2820-8EAC-463E-B692-0012A26045F7}" srcOrd="2" destOrd="0" presId="urn:microsoft.com/office/officeart/2005/8/layout/orgChart1"/>
    <dgm:cxn modelId="{4E8A8A49-ED44-4C06-A47D-B17CC1B24A5A}" type="presParOf" srcId="{ACFD2820-8EAC-463E-B692-0012A26045F7}" destId="{5FA06C05-E1F8-4F5F-9B41-83943AFF4766}" srcOrd="0" destOrd="0" presId="urn:microsoft.com/office/officeart/2005/8/layout/orgChart1"/>
    <dgm:cxn modelId="{A1266100-6BB6-47F1-AFA9-DB2BC5787179}" type="presParOf" srcId="{ACFD2820-8EAC-463E-B692-0012A26045F7}" destId="{D1366118-88D6-4379-960F-0459039CB880}" srcOrd="1" destOrd="0" presId="urn:microsoft.com/office/officeart/2005/8/layout/orgChart1"/>
    <dgm:cxn modelId="{3061B131-CD45-4759-91AF-BE5C26C1830D}" type="presParOf" srcId="{D1366118-88D6-4379-960F-0459039CB880}" destId="{342F9EC7-FEA5-472A-9F5C-7701CCB472AC}" srcOrd="0" destOrd="0" presId="urn:microsoft.com/office/officeart/2005/8/layout/orgChart1"/>
    <dgm:cxn modelId="{8E583A2C-9130-4C81-9720-8BA193C20B6C}" type="presParOf" srcId="{342F9EC7-FEA5-472A-9F5C-7701CCB472AC}" destId="{7F7FF8E5-7A7E-4D1F-89C1-1BFA849D2B14}" srcOrd="0" destOrd="0" presId="urn:microsoft.com/office/officeart/2005/8/layout/orgChart1"/>
    <dgm:cxn modelId="{2D7ED0E6-9A14-4F4D-97B5-4C7DF304A2DB}" type="presParOf" srcId="{342F9EC7-FEA5-472A-9F5C-7701CCB472AC}" destId="{33B26755-713C-4F11-B9CB-2E2C368B3174}" srcOrd="1" destOrd="0" presId="urn:microsoft.com/office/officeart/2005/8/layout/orgChart1"/>
    <dgm:cxn modelId="{0D6BE54F-BD12-4209-8ED6-5AF8453D0C6C}" type="presParOf" srcId="{D1366118-88D6-4379-960F-0459039CB880}" destId="{27C45E5C-41BD-49E2-8431-3A0427E72EB6}" srcOrd="1" destOrd="0" presId="urn:microsoft.com/office/officeart/2005/8/layout/orgChart1"/>
    <dgm:cxn modelId="{00A07A35-E04A-4453-A589-69FE429BADC0}" type="presParOf" srcId="{D1366118-88D6-4379-960F-0459039CB880}" destId="{BA4A05AC-D9E2-4F17-AB96-181B743F85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ED587-E7A4-49B7-908C-A0DDCB5FC91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39FA6F88-75C9-4F63-A800-26E2DF05EF07}">
      <dgm:prSet phldrT="[Text]" custT="1"/>
      <dgm:spPr/>
      <dgm:t>
        <a:bodyPr/>
        <a:lstStyle/>
        <a:p>
          <a:pPr algn="l" rtl="1"/>
          <a:r>
            <a:rPr lang="en-US" sz="4000" b="0" dirty="0" smtClean="0"/>
            <a:t>Outstanding Research</a:t>
          </a:r>
          <a:endParaRPr lang="he-IL" sz="4000" b="0" dirty="0"/>
        </a:p>
      </dgm:t>
    </dgm:pt>
    <dgm:pt modelId="{DF2FC2FF-3438-4B83-BD80-2FB858D18695}" type="parTrans" cxnId="{24AD6C2E-773F-46D8-860D-B335DF9EB325}">
      <dgm:prSet/>
      <dgm:spPr/>
      <dgm:t>
        <a:bodyPr/>
        <a:lstStyle/>
        <a:p>
          <a:pPr rtl="1"/>
          <a:endParaRPr lang="he-IL"/>
        </a:p>
      </dgm:t>
    </dgm:pt>
    <dgm:pt modelId="{C388CCD9-4D21-4611-AD13-F813438CDAD8}" type="sibTrans" cxnId="{24AD6C2E-773F-46D8-860D-B335DF9EB325}">
      <dgm:prSet/>
      <dgm:spPr/>
      <dgm:t>
        <a:bodyPr/>
        <a:lstStyle/>
        <a:p>
          <a:pPr rtl="1"/>
          <a:endParaRPr lang="he-IL"/>
        </a:p>
      </dgm:t>
    </dgm:pt>
    <dgm:pt modelId="{CBCE62DC-91CA-45B2-ABBA-F918B09B1B55}">
      <dgm:prSet phldrT="[Text]"/>
      <dgm:spPr/>
      <dgm:t>
        <a:bodyPr/>
        <a:lstStyle/>
        <a:p>
          <a:pPr rtl="1"/>
          <a:r>
            <a:rPr lang="en-US" dirty="0" smtClean="0"/>
            <a:t>Relevant</a:t>
          </a:r>
          <a:endParaRPr lang="he-IL" dirty="0"/>
        </a:p>
      </dgm:t>
    </dgm:pt>
    <dgm:pt modelId="{76C56B42-39B6-4D1D-B54B-38E1FD06CE0F}" type="parTrans" cxnId="{57843F80-A64C-4303-8EBC-793902241D37}">
      <dgm:prSet/>
      <dgm:spPr/>
      <dgm:t>
        <a:bodyPr/>
        <a:lstStyle/>
        <a:p>
          <a:pPr rtl="1"/>
          <a:endParaRPr lang="he-IL"/>
        </a:p>
      </dgm:t>
    </dgm:pt>
    <dgm:pt modelId="{57291434-D41F-4E9A-9B60-7AA969197A63}" type="sibTrans" cxnId="{57843F80-A64C-4303-8EBC-793902241D37}">
      <dgm:prSet/>
      <dgm:spPr/>
      <dgm:t>
        <a:bodyPr/>
        <a:lstStyle/>
        <a:p>
          <a:pPr rtl="1"/>
          <a:endParaRPr lang="he-IL"/>
        </a:p>
      </dgm:t>
    </dgm:pt>
    <dgm:pt modelId="{86EC8B9B-601E-4D9E-800B-C8E0AB3191BD}">
      <dgm:prSet phldrT="[Text]"/>
      <dgm:spPr/>
      <dgm:t>
        <a:bodyPr/>
        <a:lstStyle/>
        <a:p>
          <a:pPr rtl="1"/>
          <a:r>
            <a:rPr lang="en-US" dirty="0" smtClean="0"/>
            <a:t>Academic Freedom</a:t>
          </a:r>
          <a:endParaRPr lang="he-IL" dirty="0"/>
        </a:p>
      </dgm:t>
    </dgm:pt>
    <dgm:pt modelId="{8809F554-7A68-4C9E-8247-0B7FD343CD9D}" type="parTrans" cxnId="{69C8F729-3987-4EA5-9326-E2AF085C3378}">
      <dgm:prSet/>
      <dgm:spPr/>
      <dgm:t>
        <a:bodyPr/>
        <a:lstStyle/>
        <a:p>
          <a:pPr rtl="1"/>
          <a:endParaRPr lang="he-IL"/>
        </a:p>
      </dgm:t>
    </dgm:pt>
    <dgm:pt modelId="{1AA97FBF-3F9D-4B07-8D9E-F89B2B281013}" type="sibTrans" cxnId="{69C8F729-3987-4EA5-9326-E2AF085C3378}">
      <dgm:prSet/>
      <dgm:spPr/>
      <dgm:t>
        <a:bodyPr/>
        <a:lstStyle/>
        <a:p>
          <a:pPr rtl="1"/>
          <a:endParaRPr lang="he-IL"/>
        </a:p>
      </dgm:t>
    </dgm:pt>
    <dgm:pt modelId="{1B67A3FC-F084-4F66-BB4A-C13A76B60196}">
      <dgm:prSet phldrT="[Text]" custT="1"/>
      <dgm:spPr/>
      <dgm:t>
        <a:bodyPr/>
        <a:lstStyle/>
        <a:p>
          <a:pPr algn="l" rtl="1"/>
          <a:r>
            <a:rPr lang="en-US" sz="3600" dirty="0" smtClean="0"/>
            <a:t>Products</a:t>
          </a:r>
          <a:endParaRPr lang="he-IL" sz="3600" dirty="0"/>
        </a:p>
      </dgm:t>
    </dgm:pt>
    <dgm:pt modelId="{7A6A6B0D-F937-4804-85A0-67CE7D20F422}" type="parTrans" cxnId="{0E9E39BB-02BE-4F00-B927-E1D97EF4BACE}">
      <dgm:prSet/>
      <dgm:spPr/>
      <dgm:t>
        <a:bodyPr/>
        <a:lstStyle/>
        <a:p>
          <a:pPr rtl="1"/>
          <a:endParaRPr lang="he-IL"/>
        </a:p>
      </dgm:t>
    </dgm:pt>
    <dgm:pt modelId="{CFF1BCF7-DDB6-4D49-961C-44AD44479446}" type="sibTrans" cxnId="{0E9E39BB-02BE-4F00-B927-E1D97EF4BACE}">
      <dgm:prSet/>
      <dgm:spPr/>
      <dgm:t>
        <a:bodyPr/>
        <a:lstStyle/>
        <a:p>
          <a:pPr rtl="1"/>
          <a:endParaRPr lang="he-IL"/>
        </a:p>
      </dgm:t>
    </dgm:pt>
    <dgm:pt modelId="{FDA8AC19-2D61-42F8-8E02-28A7723EA0D9}">
      <dgm:prSet phldrT="[Text]"/>
      <dgm:spPr/>
      <dgm:t>
        <a:bodyPr/>
        <a:lstStyle/>
        <a:p>
          <a:pPr rtl="1"/>
          <a:r>
            <a:rPr lang="en-US" dirty="0" smtClean="0"/>
            <a:t>IP</a:t>
          </a:r>
          <a:endParaRPr lang="he-IL" dirty="0"/>
        </a:p>
      </dgm:t>
    </dgm:pt>
    <dgm:pt modelId="{1A2AB092-9D02-4136-BC5D-084F814C93F8}" type="parTrans" cxnId="{817CBE48-E062-4526-9196-3214447227A5}">
      <dgm:prSet/>
      <dgm:spPr/>
      <dgm:t>
        <a:bodyPr/>
        <a:lstStyle/>
        <a:p>
          <a:pPr rtl="1"/>
          <a:endParaRPr lang="he-IL"/>
        </a:p>
      </dgm:t>
    </dgm:pt>
    <dgm:pt modelId="{314EEB8B-021A-4EF4-9D8B-F3128DFA8C95}" type="sibTrans" cxnId="{817CBE48-E062-4526-9196-3214447227A5}">
      <dgm:prSet/>
      <dgm:spPr/>
      <dgm:t>
        <a:bodyPr/>
        <a:lstStyle/>
        <a:p>
          <a:pPr rtl="1"/>
          <a:endParaRPr lang="he-IL"/>
        </a:p>
      </dgm:t>
    </dgm:pt>
    <dgm:pt modelId="{FE827ABA-DF18-4725-B458-445E4B413049}">
      <dgm:prSet phldrT="[Text]" custT="1"/>
      <dgm:spPr/>
      <dgm:t>
        <a:bodyPr/>
        <a:lstStyle/>
        <a:p>
          <a:pPr algn="l" rtl="1"/>
          <a:r>
            <a:rPr lang="en-US" sz="3200" dirty="0" smtClean="0"/>
            <a:t>Implementation Tools</a:t>
          </a:r>
          <a:endParaRPr lang="he-IL" sz="3200" dirty="0"/>
        </a:p>
      </dgm:t>
    </dgm:pt>
    <dgm:pt modelId="{C5CE9351-391E-4479-AFE4-E8CC367FC984}" type="parTrans" cxnId="{903F3A37-F06F-4565-AF21-785FED0A9E98}">
      <dgm:prSet/>
      <dgm:spPr/>
      <dgm:t>
        <a:bodyPr/>
        <a:lstStyle/>
        <a:p>
          <a:pPr rtl="1"/>
          <a:endParaRPr lang="he-IL"/>
        </a:p>
      </dgm:t>
    </dgm:pt>
    <dgm:pt modelId="{ABDCF909-E490-4D41-A41B-5491A2537861}" type="sibTrans" cxnId="{903F3A37-F06F-4565-AF21-785FED0A9E98}">
      <dgm:prSet/>
      <dgm:spPr/>
      <dgm:t>
        <a:bodyPr/>
        <a:lstStyle/>
        <a:p>
          <a:pPr rtl="1"/>
          <a:endParaRPr lang="he-IL"/>
        </a:p>
      </dgm:t>
    </dgm:pt>
    <dgm:pt modelId="{C2B65FF4-4587-4ED2-8E8B-AD7862D6EC4B}">
      <dgm:prSet phldrT="[Text]"/>
      <dgm:spPr/>
      <dgm:t>
        <a:bodyPr/>
        <a:lstStyle/>
        <a:p>
          <a:pPr rtl="0"/>
          <a:r>
            <a:rPr lang="en-US" dirty="0" smtClean="0"/>
            <a:t>Mutual Research</a:t>
          </a:r>
          <a:endParaRPr lang="he-IL" dirty="0"/>
        </a:p>
      </dgm:t>
    </dgm:pt>
    <dgm:pt modelId="{D734B337-0A28-4A44-AF20-67F6E2181CF1}" type="parTrans" cxnId="{BB158639-F32F-4263-AA23-E7BAA21C1175}">
      <dgm:prSet/>
      <dgm:spPr/>
      <dgm:t>
        <a:bodyPr/>
        <a:lstStyle/>
        <a:p>
          <a:pPr rtl="1"/>
          <a:endParaRPr lang="he-IL"/>
        </a:p>
      </dgm:t>
    </dgm:pt>
    <dgm:pt modelId="{F301A8EF-0F8A-4C77-B524-7A1033EEF430}" type="sibTrans" cxnId="{BB158639-F32F-4263-AA23-E7BAA21C1175}">
      <dgm:prSet/>
      <dgm:spPr/>
      <dgm:t>
        <a:bodyPr/>
        <a:lstStyle/>
        <a:p>
          <a:pPr rtl="1"/>
          <a:endParaRPr lang="he-IL"/>
        </a:p>
      </dgm:t>
    </dgm:pt>
    <dgm:pt modelId="{FBD773BF-5E53-4CDF-B6F3-E5B26114E1A2}">
      <dgm:prSet phldrT="[Text]"/>
      <dgm:spPr/>
      <dgm:t>
        <a:bodyPr/>
        <a:lstStyle/>
        <a:p>
          <a:pPr rtl="1"/>
          <a:r>
            <a:rPr lang="en-US" dirty="0" err="1" smtClean="0"/>
            <a:t>Ramot</a:t>
          </a:r>
          <a:endParaRPr lang="he-IL" dirty="0"/>
        </a:p>
      </dgm:t>
    </dgm:pt>
    <dgm:pt modelId="{4DD741AB-07B0-47BB-9556-3B8EACD70C03}" type="parTrans" cxnId="{3A107B55-E791-46DF-86FD-714CB8151419}">
      <dgm:prSet/>
      <dgm:spPr/>
      <dgm:t>
        <a:bodyPr/>
        <a:lstStyle/>
        <a:p>
          <a:pPr rtl="1"/>
          <a:endParaRPr lang="he-IL"/>
        </a:p>
      </dgm:t>
    </dgm:pt>
    <dgm:pt modelId="{CAEA1A04-8C77-4942-B5E0-8EE4CC81D3D2}" type="sibTrans" cxnId="{3A107B55-E791-46DF-86FD-714CB8151419}">
      <dgm:prSet/>
      <dgm:spPr/>
      <dgm:t>
        <a:bodyPr/>
        <a:lstStyle/>
        <a:p>
          <a:pPr rtl="1"/>
          <a:endParaRPr lang="he-IL"/>
        </a:p>
      </dgm:t>
    </dgm:pt>
    <dgm:pt modelId="{B2EAA8CA-978E-456C-8C6D-AEE4D0FE4A95}">
      <dgm:prSet phldrT="[Text]"/>
      <dgm:spPr/>
      <dgm:t>
        <a:bodyPr/>
        <a:lstStyle/>
        <a:p>
          <a:pPr rtl="1"/>
          <a:r>
            <a:rPr lang="en-US" dirty="0" smtClean="0"/>
            <a:t>Excellent</a:t>
          </a:r>
          <a:endParaRPr lang="he-IL" dirty="0"/>
        </a:p>
      </dgm:t>
    </dgm:pt>
    <dgm:pt modelId="{2306908C-B54D-43BE-8C6A-B595412AA245}" type="parTrans" cxnId="{C9F9772F-F282-4CC5-9206-526833EE7577}">
      <dgm:prSet/>
      <dgm:spPr/>
      <dgm:t>
        <a:bodyPr/>
        <a:lstStyle/>
        <a:p>
          <a:pPr rtl="1"/>
          <a:endParaRPr lang="he-IL"/>
        </a:p>
      </dgm:t>
    </dgm:pt>
    <dgm:pt modelId="{929EC03F-1666-46D7-B170-0DF6475A2979}" type="sibTrans" cxnId="{C9F9772F-F282-4CC5-9206-526833EE7577}">
      <dgm:prSet/>
      <dgm:spPr/>
      <dgm:t>
        <a:bodyPr/>
        <a:lstStyle/>
        <a:p>
          <a:pPr rtl="1"/>
          <a:endParaRPr lang="he-IL"/>
        </a:p>
      </dgm:t>
    </dgm:pt>
    <dgm:pt modelId="{E4121F1C-AAEA-4007-B025-8C85F8191C36}">
      <dgm:prSet phldrT="[Text]"/>
      <dgm:spPr/>
      <dgm:t>
        <a:bodyPr/>
        <a:lstStyle/>
        <a:p>
          <a:pPr rtl="1"/>
          <a:r>
            <a:rPr lang="en-US" dirty="0" smtClean="0"/>
            <a:t>HR</a:t>
          </a:r>
          <a:endParaRPr lang="he-IL" dirty="0"/>
        </a:p>
      </dgm:t>
    </dgm:pt>
    <dgm:pt modelId="{3928DD2F-927D-43D8-9673-AB3122F76A6A}" type="parTrans" cxnId="{AF4479F8-BA02-43AC-9251-66157068C8D9}">
      <dgm:prSet/>
      <dgm:spPr/>
      <dgm:t>
        <a:bodyPr/>
        <a:lstStyle/>
        <a:p>
          <a:pPr rtl="1"/>
          <a:endParaRPr lang="he-IL"/>
        </a:p>
      </dgm:t>
    </dgm:pt>
    <dgm:pt modelId="{3757D629-B774-494D-9286-11209B67D740}" type="sibTrans" cxnId="{AF4479F8-BA02-43AC-9251-66157068C8D9}">
      <dgm:prSet/>
      <dgm:spPr/>
      <dgm:t>
        <a:bodyPr/>
        <a:lstStyle/>
        <a:p>
          <a:pPr rtl="1"/>
          <a:endParaRPr lang="he-IL"/>
        </a:p>
      </dgm:t>
    </dgm:pt>
    <dgm:pt modelId="{25C5836A-D5E1-44B4-A4E2-08FF886608D0}">
      <dgm:prSet phldrT="[Text]"/>
      <dgm:spPr/>
      <dgm:t>
        <a:bodyPr/>
        <a:lstStyle/>
        <a:p>
          <a:pPr rtl="1"/>
          <a:r>
            <a:rPr lang="en-US" dirty="0" smtClean="0"/>
            <a:t>Know How</a:t>
          </a:r>
          <a:endParaRPr lang="he-IL" dirty="0"/>
        </a:p>
      </dgm:t>
    </dgm:pt>
    <dgm:pt modelId="{E1BBF69D-3AF0-4BB9-8EF3-4EF1A1EFCA56}" type="parTrans" cxnId="{BC0C59E8-A12D-411C-808C-08569F1CD13C}">
      <dgm:prSet/>
      <dgm:spPr/>
      <dgm:t>
        <a:bodyPr/>
        <a:lstStyle/>
        <a:p>
          <a:pPr rtl="1"/>
          <a:endParaRPr lang="he-IL"/>
        </a:p>
      </dgm:t>
    </dgm:pt>
    <dgm:pt modelId="{1CB976CB-410F-43BD-8DA3-4956887B48B2}" type="sibTrans" cxnId="{BC0C59E8-A12D-411C-808C-08569F1CD13C}">
      <dgm:prSet/>
      <dgm:spPr/>
      <dgm:t>
        <a:bodyPr/>
        <a:lstStyle/>
        <a:p>
          <a:pPr rtl="1"/>
          <a:endParaRPr lang="he-IL"/>
        </a:p>
      </dgm:t>
    </dgm:pt>
    <dgm:pt modelId="{90DB93A4-8A70-4A77-896D-415E358C9738}">
      <dgm:prSet phldrT="[Text]"/>
      <dgm:spPr/>
      <dgm:t>
        <a:bodyPr/>
        <a:lstStyle/>
        <a:p>
          <a:pPr rtl="0"/>
          <a:r>
            <a:rPr lang="en-US" dirty="0" smtClean="0"/>
            <a:t>Visibility</a:t>
          </a:r>
          <a:endParaRPr lang="he-IL" dirty="0"/>
        </a:p>
      </dgm:t>
    </dgm:pt>
    <dgm:pt modelId="{29FCBF8F-3AFC-400E-9932-235A5BF97A1C}" type="parTrans" cxnId="{A7E6274F-96FD-4177-ADD0-5B7AAD206CA1}">
      <dgm:prSet/>
      <dgm:spPr/>
      <dgm:t>
        <a:bodyPr/>
        <a:lstStyle/>
        <a:p>
          <a:pPr rtl="1"/>
          <a:endParaRPr lang="he-IL"/>
        </a:p>
      </dgm:t>
    </dgm:pt>
    <dgm:pt modelId="{3748F653-D242-486B-89CE-224A3B0CD3A5}" type="sibTrans" cxnId="{A7E6274F-96FD-4177-ADD0-5B7AAD206CA1}">
      <dgm:prSet/>
      <dgm:spPr/>
      <dgm:t>
        <a:bodyPr/>
        <a:lstStyle/>
        <a:p>
          <a:pPr rtl="1"/>
          <a:endParaRPr lang="he-IL"/>
        </a:p>
      </dgm:t>
    </dgm:pt>
    <dgm:pt modelId="{1D7FFCCC-EE71-4133-A74C-FAF0B64932C2}">
      <dgm:prSet phldrT="[Text]"/>
      <dgm:spPr/>
      <dgm:t>
        <a:bodyPr/>
        <a:lstStyle/>
        <a:p>
          <a:pPr rtl="1"/>
          <a:r>
            <a:rPr lang="en-US" dirty="0" smtClean="0"/>
            <a:t>Flexibility</a:t>
          </a:r>
          <a:endParaRPr lang="he-IL" dirty="0"/>
        </a:p>
      </dgm:t>
    </dgm:pt>
    <dgm:pt modelId="{30C8BC78-F970-4BF2-AD41-CD0A3BBF9698}" type="parTrans" cxnId="{639FB24B-2A4B-4E47-B8AE-0C87CC4E5974}">
      <dgm:prSet/>
      <dgm:spPr/>
      <dgm:t>
        <a:bodyPr/>
        <a:lstStyle/>
        <a:p>
          <a:pPr rtl="1"/>
          <a:endParaRPr lang="he-IL"/>
        </a:p>
      </dgm:t>
    </dgm:pt>
    <dgm:pt modelId="{6A011BB6-7559-4C67-A3B9-92052B888DB8}" type="sibTrans" cxnId="{639FB24B-2A4B-4E47-B8AE-0C87CC4E5974}">
      <dgm:prSet/>
      <dgm:spPr/>
      <dgm:t>
        <a:bodyPr/>
        <a:lstStyle/>
        <a:p>
          <a:pPr rtl="1"/>
          <a:endParaRPr lang="he-IL"/>
        </a:p>
      </dgm:t>
    </dgm:pt>
    <dgm:pt modelId="{27221314-13F5-4689-A5CC-43299A11BAF0}" type="pres">
      <dgm:prSet presAssocID="{FC8ED587-E7A4-49B7-908C-A0DDCB5FC91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F64D937-5939-48E4-B03D-4E67CCAB0FFC}" type="pres">
      <dgm:prSet presAssocID="{FC8ED587-E7A4-49B7-908C-A0DDCB5FC91D}" presName="outerBox" presStyleCnt="0"/>
      <dgm:spPr/>
    </dgm:pt>
    <dgm:pt modelId="{C1B1B0F0-F726-49CB-B0B6-15DDD5A1A84B}" type="pres">
      <dgm:prSet presAssocID="{FC8ED587-E7A4-49B7-908C-A0DDCB5FC91D}" presName="outerBoxParent" presStyleLbl="node1" presStyleIdx="0" presStyleCnt="3"/>
      <dgm:spPr/>
      <dgm:t>
        <a:bodyPr/>
        <a:lstStyle/>
        <a:p>
          <a:pPr rtl="1"/>
          <a:endParaRPr lang="he-IL"/>
        </a:p>
      </dgm:t>
    </dgm:pt>
    <dgm:pt modelId="{178F3223-1E5F-40C6-AC40-C4E6638357D6}" type="pres">
      <dgm:prSet presAssocID="{FC8ED587-E7A4-49B7-908C-A0DDCB5FC91D}" presName="outerBoxChildren" presStyleCnt="0"/>
      <dgm:spPr/>
    </dgm:pt>
    <dgm:pt modelId="{150152E0-F93B-4189-990C-BA3BBE5EB10F}" type="pres">
      <dgm:prSet presAssocID="{CBCE62DC-91CA-45B2-ABBA-F918B09B1B55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2C5A76-CF5E-4458-9B8C-34517A0E67F8}" type="pres">
      <dgm:prSet presAssocID="{57291434-D41F-4E9A-9B60-7AA969197A63}" presName="outerSibTrans" presStyleCnt="0"/>
      <dgm:spPr/>
    </dgm:pt>
    <dgm:pt modelId="{8EA2C982-046C-4084-A58B-F8C5066FEA89}" type="pres">
      <dgm:prSet presAssocID="{B2EAA8CA-978E-456C-8C6D-AEE4D0FE4A95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C02C2A-F9D0-4CE4-8BF5-9AA620172B7D}" type="pres">
      <dgm:prSet presAssocID="{929EC03F-1666-46D7-B170-0DF6475A2979}" presName="outerSibTrans" presStyleCnt="0"/>
      <dgm:spPr/>
    </dgm:pt>
    <dgm:pt modelId="{17948016-6571-4941-81E7-5EF9D8A305B7}" type="pres">
      <dgm:prSet presAssocID="{86EC8B9B-601E-4D9E-800B-C8E0AB3191BD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5314B9-5287-4BEB-ACFE-3DA11D882405}" type="pres">
      <dgm:prSet presAssocID="{FC8ED587-E7A4-49B7-908C-A0DDCB5FC91D}" presName="middleBox" presStyleCnt="0"/>
      <dgm:spPr/>
    </dgm:pt>
    <dgm:pt modelId="{7F9FD5CE-F5EA-4B7B-818F-CD74F0D9345C}" type="pres">
      <dgm:prSet presAssocID="{FC8ED587-E7A4-49B7-908C-A0DDCB5FC91D}" presName="middleBoxParent" presStyleLbl="node1" presStyleIdx="1" presStyleCnt="3"/>
      <dgm:spPr/>
      <dgm:t>
        <a:bodyPr/>
        <a:lstStyle/>
        <a:p>
          <a:pPr rtl="1"/>
          <a:endParaRPr lang="he-IL"/>
        </a:p>
      </dgm:t>
    </dgm:pt>
    <dgm:pt modelId="{293C587B-4BBF-4C05-A88D-DD6A0810A27C}" type="pres">
      <dgm:prSet presAssocID="{FC8ED587-E7A4-49B7-908C-A0DDCB5FC91D}" presName="middleBoxChildren" presStyleCnt="0"/>
      <dgm:spPr/>
    </dgm:pt>
    <dgm:pt modelId="{C70E9741-7278-456E-9D12-045F9B9DA7DC}" type="pres">
      <dgm:prSet presAssocID="{FDA8AC19-2D61-42F8-8E02-28A7723EA0D9}" presName="m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63F4F7D-5A34-473D-8A32-DAE392B21F5D}" type="pres">
      <dgm:prSet presAssocID="{314EEB8B-021A-4EF4-9D8B-F3128DFA8C95}" presName="middleSibTrans" presStyleCnt="0"/>
      <dgm:spPr/>
    </dgm:pt>
    <dgm:pt modelId="{6FF69C93-1176-4CB1-BF08-2A2E61EBD6E0}" type="pres">
      <dgm:prSet presAssocID="{25C5836A-D5E1-44B4-A4E2-08FF886608D0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A6820D9-9304-4677-AF6C-1F3FEEFDFE86}" type="pres">
      <dgm:prSet presAssocID="{1CB976CB-410F-43BD-8DA3-4956887B48B2}" presName="middleSibTrans" presStyleCnt="0"/>
      <dgm:spPr/>
    </dgm:pt>
    <dgm:pt modelId="{865957DB-1001-496F-9616-A5F5F3285D3C}" type="pres">
      <dgm:prSet presAssocID="{E4121F1C-AAEA-4007-B025-8C85F8191C36}" presName="m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3BF3E1-634A-4406-B298-06D662656675}" type="pres">
      <dgm:prSet presAssocID="{FC8ED587-E7A4-49B7-908C-A0DDCB5FC91D}" presName="centerBox" presStyleCnt="0"/>
      <dgm:spPr/>
    </dgm:pt>
    <dgm:pt modelId="{50F297B3-824D-429A-BE59-650A7C5428B2}" type="pres">
      <dgm:prSet presAssocID="{FC8ED587-E7A4-49B7-908C-A0DDCB5FC91D}" presName="centerBoxParent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E076FF6-73EB-4E46-ACF0-7E99DE7EE29F}" type="pres">
      <dgm:prSet presAssocID="{FC8ED587-E7A4-49B7-908C-A0DDCB5FC91D}" presName="centerBoxChildren" presStyleCnt="0"/>
      <dgm:spPr/>
    </dgm:pt>
    <dgm:pt modelId="{E0DF7BF9-5FE3-4873-948E-BADC8F500A69}" type="pres">
      <dgm:prSet presAssocID="{C2B65FF4-4587-4ED2-8E8B-AD7862D6EC4B}" presName="c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24F371-55A3-44A7-AF96-6E7F09C573F3}" type="pres">
      <dgm:prSet presAssocID="{F301A8EF-0F8A-4C77-B524-7A1033EEF430}" presName="centerSibTrans" presStyleCnt="0"/>
      <dgm:spPr/>
    </dgm:pt>
    <dgm:pt modelId="{61EC1C32-7C23-4387-B774-6E6665CBD9B7}" type="pres">
      <dgm:prSet presAssocID="{90DB93A4-8A70-4A77-896D-415E358C9738}" presName="c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0521DF3-CE53-4493-B249-C792D2046323}" type="pres">
      <dgm:prSet presAssocID="{3748F653-D242-486B-89CE-224A3B0CD3A5}" presName="centerSibTrans" presStyleCnt="0"/>
      <dgm:spPr/>
    </dgm:pt>
    <dgm:pt modelId="{24A3A87A-91A8-4080-BA8D-656403D567DA}" type="pres">
      <dgm:prSet presAssocID="{1D7FFCCC-EE71-4133-A74C-FAF0B64932C2}" presName="c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5C2FA8-CC55-4932-8021-E22C2DC986F9}" type="pres">
      <dgm:prSet presAssocID="{6A011BB6-7559-4C67-A3B9-92052B888DB8}" presName="centerSibTrans" presStyleCnt="0"/>
      <dgm:spPr/>
    </dgm:pt>
    <dgm:pt modelId="{DF4561C6-A355-4D7D-8BF9-07FF8A014308}" type="pres">
      <dgm:prSet presAssocID="{FBD773BF-5E53-4CDF-B6F3-E5B26114E1A2}" presName="c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E93F357-9FB4-4587-83B7-81D9A3BFC066}" type="presOf" srcId="{CBCE62DC-91CA-45B2-ABBA-F918B09B1B55}" destId="{150152E0-F93B-4189-990C-BA3BBE5EB10F}" srcOrd="0" destOrd="0" presId="urn:microsoft.com/office/officeart/2005/8/layout/target2"/>
    <dgm:cxn modelId="{22FC0604-1BF7-4B64-8B9C-5E74900DA29C}" type="presOf" srcId="{1B67A3FC-F084-4F66-BB4A-C13A76B60196}" destId="{7F9FD5CE-F5EA-4B7B-818F-CD74F0D9345C}" srcOrd="0" destOrd="0" presId="urn:microsoft.com/office/officeart/2005/8/layout/target2"/>
    <dgm:cxn modelId="{903F3A37-F06F-4565-AF21-785FED0A9E98}" srcId="{FC8ED587-E7A4-49B7-908C-A0DDCB5FC91D}" destId="{FE827ABA-DF18-4725-B458-445E4B413049}" srcOrd="2" destOrd="0" parTransId="{C5CE9351-391E-4479-AFE4-E8CC367FC984}" sibTransId="{ABDCF909-E490-4D41-A41B-5491A2537861}"/>
    <dgm:cxn modelId="{BC0C59E8-A12D-411C-808C-08569F1CD13C}" srcId="{1B67A3FC-F084-4F66-BB4A-C13A76B60196}" destId="{25C5836A-D5E1-44B4-A4E2-08FF886608D0}" srcOrd="1" destOrd="0" parTransId="{E1BBF69D-3AF0-4BB9-8EF3-4EF1A1EFCA56}" sibTransId="{1CB976CB-410F-43BD-8DA3-4956887B48B2}"/>
    <dgm:cxn modelId="{0E9E39BB-02BE-4F00-B927-E1D97EF4BACE}" srcId="{FC8ED587-E7A4-49B7-908C-A0DDCB5FC91D}" destId="{1B67A3FC-F084-4F66-BB4A-C13A76B60196}" srcOrd="1" destOrd="0" parTransId="{7A6A6B0D-F937-4804-85A0-67CE7D20F422}" sibTransId="{CFF1BCF7-DDB6-4D49-961C-44AD44479446}"/>
    <dgm:cxn modelId="{F670DCA8-A41F-4EA7-AED6-926F841E8E7A}" type="presOf" srcId="{25C5836A-D5E1-44B4-A4E2-08FF886608D0}" destId="{6FF69C93-1176-4CB1-BF08-2A2E61EBD6E0}" srcOrd="0" destOrd="0" presId="urn:microsoft.com/office/officeart/2005/8/layout/target2"/>
    <dgm:cxn modelId="{0DFA7E3A-D3EB-401C-93B5-E473114210F1}" type="presOf" srcId="{1D7FFCCC-EE71-4133-A74C-FAF0B64932C2}" destId="{24A3A87A-91A8-4080-BA8D-656403D567DA}" srcOrd="0" destOrd="0" presId="urn:microsoft.com/office/officeart/2005/8/layout/target2"/>
    <dgm:cxn modelId="{69C8F729-3987-4EA5-9326-E2AF085C3378}" srcId="{39FA6F88-75C9-4F63-A800-26E2DF05EF07}" destId="{86EC8B9B-601E-4D9E-800B-C8E0AB3191BD}" srcOrd="2" destOrd="0" parTransId="{8809F554-7A68-4C9E-8247-0B7FD343CD9D}" sibTransId="{1AA97FBF-3F9D-4B07-8D9E-F89B2B281013}"/>
    <dgm:cxn modelId="{C9F9772F-F282-4CC5-9206-526833EE7577}" srcId="{39FA6F88-75C9-4F63-A800-26E2DF05EF07}" destId="{B2EAA8CA-978E-456C-8C6D-AEE4D0FE4A95}" srcOrd="1" destOrd="0" parTransId="{2306908C-B54D-43BE-8C6A-B595412AA245}" sibTransId="{929EC03F-1666-46D7-B170-0DF6475A2979}"/>
    <dgm:cxn modelId="{639FB24B-2A4B-4E47-B8AE-0C87CC4E5974}" srcId="{FE827ABA-DF18-4725-B458-445E4B413049}" destId="{1D7FFCCC-EE71-4133-A74C-FAF0B64932C2}" srcOrd="2" destOrd="0" parTransId="{30C8BC78-F970-4BF2-AD41-CD0A3BBF9698}" sibTransId="{6A011BB6-7559-4C67-A3B9-92052B888DB8}"/>
    <dgm:cxn modelId="{AAFC9E12-9186-4B3F-82E7-00FE1AA3B26B}" type="presOf" srcId="{39FA6F88-75C9-4F63-A800-26E2DF05EF07}" destId="{C1B1B0F0-F726-49CB-B0B6-15DDD5A1A84B}" srcOrd="0" destOrd="0" presId="urn:microsoft.com/office/officeart/2005/8/layout/target2"/>
    <dgm:cxn modelId="{9141A51B-9024-4FE6-8E5E-B5E587A3E826}" type="presOf" srcId="{86EC8B9B-601E-4D9E-800B-C8E0AB3191BD}" destId="{17948016-6571-4941-81E7-5EF9D8A305B7}" srcOrd="0" destOrd="0" presId="urn:microsoft.com/office/officeart/2005/8/layout/target2"/>
    <dgm:cxn modelId="{1D595F25-C5FC-429B-8C65-3BDD0A9BE096}" type="presOf" srcId="{C2B65FF4-4587-4ED2-8E8B-AD7862D6EC4B}" destId="{E0DF7BF9-5FE3-4873-948E-BADC8F500A69}" srcOrd="0" destOrd="0" presId="urn:microsoft.com/office/officeart/2005/8/layout/target2"/>
    <dgm:cxn modelId="{7F792E81-6721-4A04-9CE2-938E18FD3A99}" type="presOf" srcId="{FE827ABA-DF18-4725-B458-445E4B413049}" destId="{50F297B3-824D-429A-BE59-650A7C5428B2}" srcOrd="0" destOrd="0" presId="urn:microsoft.com/office/officeart/2005/8/layout/target2"/>
    <dgm:cxn modelId="{57843F80-A64C-4303-8EBC-793902241D37}" srcId="{39FA6F88-75C9-4F63-A800-26E2DF05EF07}" destId="{CBCE62DC-91CA-45B2-ABBA-F918B09B1B55}" srcOrd="0" destOrd="0" parTransId="{76C56B42-39B6-4D1D-B54B-38E1FD06CE0F}" sibTransId="{57291434-D41F-4E9A-9B60-7AA969197A63}"/>
    <dgm:cxn modelId="{AF4479F8-BA02-43AC-9251-66157068C8D9}" srcId="{1B67A3FC-F084-4F66-BB4A-C13A76B60196}" destId="{E4121F1C-AAEA-4007-B025-8C85F8191C36}" srcOrd="2" destOrd="0" parTransId="{3928DD2F-927D-43D8-9673-AB3122F76A6A}" sibTransId="{3757D629-B774-494D-9286-11209B67D740}"/>
    <dgm:cxn modelId="{BB158639-F32F-4263-AA23-E7BAA21C1175}" srcId="{FE827ABA-DF18-4725-B458-445E4B413049}" destId="{C2B65FF4-4587-4ED2-8E8B-AD7862D6EC4B}" srcOrd="0" destOrd="0" parTransId="{D734B337-0A28-4A44-AF20-67F6E2181CF1}" sibTransId="{F301A8EF-0F8A-4C77-B524-7A1033EEF430}"/>
    <dgm:cxn modelId="{A950D363-8332-450C-ABD8-FE66D476ECF3}" type="presOf" srcId="{FBD773BF-5E53-4CDF-B6F3-E5B26114E1A2}" destId="{DF4561C6-A355-4D7D-8BF9-07FF8A014308}" srcOrd="0" destOrd="0" presId="urn:microsoft.com/office/officeart/2005/8/layout/target2"/>
    <dgm:cxn modelId="{0168EC69-4EFB-44C7-8CFE-10D0A7A70A27}" type="presOf" srcId="{E4121F1C-AAEA-4007-B025-8C85F8191C36}" destId="{865957DB-1001-496F-9616-A5F5F3285D3C}" srcOrd="0" destOrd="0" presId="urn:microsoft.com/office/officeart/2005/8/layout/target2"/>
    <dgm:cxn modelId="{38DFE536-3743-4A4D-83D7-2A59CD46216E}" type="presOf" srcId="{90DB93A4-8A70-4A77-896D-415E358C9738}" destId="{61EC1C32-7C23-4387-B774-6E6665CBD9B7}" srcOrd="0" destOrd="0" presId="urn:microsoft.com/office/officeart/2005/8/layout/target2"/>
    <dgm:cxn modelId="{6671D7ED-917D-484E-994F-2506EDAA0DFC}" type="presOf" srcId="{B2EAA8CA-978E-456C-8C6D-AEE4D0FE4A95}" destId="{8EA2C982-046C-4084-A58B-F8C5066FEA89}" srcOrd="0" destOrd="0" presId="urn:microsoft.com/office/officeart/2005/8/layout/target2"/>
    <dgm:cxn modelId="{817CBE48-E062-4526-9196-3214447227A5}" srcId="{1B67A3FC-F084-4F66-BB4A-C13A76B60196}" destId="{FDA8AC19-2D61-42F8-8E02-28A7723EA0D9}" srcOrd="0" destOrd="0" parTransId="{1A2AB092-9D02-4136-BC5D-084F814C93F8}" sibTransId="{314EEB8B-021A-4EF4-9D8B-F3128DFA8C95}"/>
    <dgm:cxn modelId="{3A107B55-E791-46DF-86FD-714CB8151419}" srcId="{FE827ABA-DF18-4725-B458-445E4B413049}" destId="{FBD773BF-5E53-4CDF-B6F3-E5B26114E1A2}" srcOrd="3" destOrd="0" parTransId="{4DD741AB-07B0-47BB-9556-3B8EACD70C03}" sibTransId="{CAEA1A04-8C77-4942-B5E0-8EE4CC81D3D2}"/>
    <dgm:cxn modelId="{24AD6C2E-773F-46D8-860D-B335DF9EB325}" srcId="{FC8ED587-E7A4-49B7-908C-A0DDCB5FC91D}" destId="{39FA6F88-75C9-4F63-A800-26E2DF05EF07}" srcOrd="0" destOrd="0" parTransId="{DF2FC2FF-3438-4B83-BD80-2FB858D18695}" sibTransId="{C388CCD9-4D21-4611-AD13-F813438CDAD8}"/>
    <dgm:cxn modelId="{ACA27C5E-24A2-4228-9CF4-82ECE98BC96C}" type="presOf" srcId="{FDA8AC19-2D61-42F8-8E02-28A7723EA0D9}" destId="{C70E9741-7278-456E-9D12-045F9B9DA7DC}" srcOrd="0" destOrd="0" presId="urn:microsoft.com/office/officeart/2005/8/layout/target2"/>
    <dgm:cxn modelId="{D5C067A4-4BC0-405F-97B5-FA5C8974CB90}" type="presOf" srcId="{FC8ED587-E7A4-49B7-908C-A0DDCB5FC91D}" destId="{27221314-13F5-4689-A5CC-43299A11BAF0}" srcOrd="0" destOrd="0" presId="urn:microsoft.com/office/officeart/2005/8/layout/target2"/>
    <dgm:cxn modelId="{A7E6274F-96FD-4177-ADD0-5B7AAD206CA1}" srcId="{FE827ABA-DF18-4725-B458-445E4B413049}" destId="{90DB93A4-8A70-4A77-896D-415E358C9738}" srcOrd="1" destOrd="0" parTransId="{29FCBF8F-3AFC-400E-9932-235A5BF97A1C}" sibTransId="{3748F653-D242-486B-89CE-224A3B0CD3A5}"/>
    <dgm:cxn modelId="{A03833CF-D77F-4701-8788-5F3915EFFFE2}" type="presParOf" srcId="{27221314-13F5-4689-A5CC-43299A11BAF0}" destId="{2F64D937-5939-48E4-B03D-4E67CCAB0FFC}" srcOrd="0" destOrd="0" presId="urn:microsoft.com/office/officeart/2005/8/layout/target2"/>
    <dgm:cxn modelId="{E079F45D-6EA7-48E1-A33F-89B2E51FFC3D}" type="presParOf" srcId="{2F64D937-5939-48E4-B03D-4E67CCAB0FFC}" destId="{C1B1B0F0-F726-49CB-B0B6-15DDD5A1A84B}" srcOrd="0" destOrd="0" presId="urn:microsoft.com/office/officeart/2005/8/layout/target2"/>
    <dgm:cxn modelId="{51E1FDFA-A353-483F-90FF-BBAECF8D074A}" type="presParOf" srcId="{2F64D937-5939-48E4-B03D-4E67CCAB0FFC}" destId="{178F3223-1E5F-40C6-AC40-C4E6638357D6}" srcOrd="1" destOrd="0" presId="urn:microsoft.com/office/officeart/2005/8/layout/target2"/>
    <dgm:cxn modelId="{BBE3B888-503C-4E92-96EE-0041DA6B6AA1}" type="presParOf" srcId="{178F3223-1E5F-40C6-AC40-C4E6638357D6}" destId="{150152E0-F93B-4189-990C-BA3BBE5EB10F}" srcOrd="0" destOrd="0" presId="urn:microsoft.com/office/officeart/2005/8/layout/target2"/>
    <dgm:cxn modelId="{F929EF94-06E1-4567-AC8E-3B8B70CFEAE7}" type="presParOf" srcId="{178F3223-1E5F-40C6-AC40-C4E6638357D6}" destId="{582C5A76-CF5E-4458-9B8C-34517A0E67F8}" srcOrd="1" destOrd="0" presId="urn:microsoft.com/office/officeart/2005/8/layout/target2"/>
    <dgm:cxn modelId="{251E7D3E-FCDD-418D-A153-39BB15184179}" type="presParOf" srcId="{178F3223-1E5F-40C6-AC40-C4E6638357D6}" destId="{8EA2C982-046C-4084-A58B-F8C5066FEA89}" srcOrd="2" destOrd="0" presId="urn:microsoft.com/office/officeart/2005/8/layout/target2"/>
    <dgm:cxn modelId="{B14CF76D-B194-4D38-A471-B7C0B55B8BE6}" type="presParOf" srcId="{178F3223-1E5F-40C6-AC40-C4E6638357D6}" destId="{8DC02C2A-F9D0-4CE4-8BF5-9AA620172B7D}" srcOrd="3" destOrd="0" presId="urn:microsoft.com/office/officeart/2005/8/layout/target2"/>
    <dgm:cxn modelId="{CBF50962-C7F7-447E-B08C-1066776AFFC3}" type="presParOf" srcId="{178F3223-1E5F-40C6-AC40-C4E6638357D6}" destId="{17948016-6571-4941-81E7-5EF9D8A305B7}" srcOrd="4" destOrd="0" presId="urn:microsoft.com/office/officeart/2005/8/layout/target2"/>
    <dgm:cxn modelId="{41DD018A-DB55-44CE-88FB-4EAA8407A5B7}" type="presParOf" srcId="{27221314-13F5-4689-A5CC-43299A11BAF0}" destId="{D55314B9-5287-4BEB-ACFE-3DA11D882405}" srcOrd="1" destOrd="0" presId="urn:microsoft.com/office/officeart/2005/8/layout/target2"/>
    <dgm:cxn modelId="{0E8D2782-3221-4DF7-97BF-E60F069F379B}" type="presParOf" srcId="{D55314B9-5287-4BEB-ACFE-3DA11D882405}" destId="{7F9FD5CE-F5EA-4B7B-818F-CD74F0D9345C}" srcOrd="0" destOrd="0" presId="urn:microsoft.com/office/officeart/2005/8/layout/target2"/>
    <dgm:cxn modelId="{956F2095-19F6-4C63-B754-EDA4F71592EE}" type="presParOf" srcId="{D55314B9-5287-4BEB-ACFE-3DA11D882405}" destId="{293C587B-4BBF-4C05-A88D-DD6A0810A27C}" srcOrd="1" destOrd="0" presId="urn:microsoft.com/office/officeart/2005/8/layout/target2"/>
    <dgm:cxn modelId="{C3A20174-8810-4AF6-8DEB-68AB027FED87}" type="presParOf" srcId="{293C587B-4BBF-4C05-A88D-DD6A0810A27C}" destId="{C70E9741-7278-456E-9D12-045F9B9DA7DC}" srcOrd="0" destOrd="0" presId="urn:microsoft.com/office/officeart/2005/8/layout/target2"/>
    <dgm:cxn modelId="{25ABEF60-7F2E-417F-92CC-3B708855825B}" type="presParOf" srcId="{293C587B-4BBF-4C05-A88D-DD6A0810A27C}" destId="{E63F4F7D-5A34-473D-8A32-DAE392B21F5D}" srcOrd="1" destOrd="0" presId="urn:microsoft.com/office/officeart/2005/8/layout/target2"/>
    <dgm:cxn modelId="{BB415BF3-8F9D-4A69-AC82-D04AF74467F3}" type="presParOf" srcId="{293C587B-4BBF-4C05-A88D-DD6A0810A27C}" destId="{6FF69C93-1176-4CB1-BF08-2A2E61EBD6E0}" srcOrd="2" destOrd="0" presId="urn:microsoft.com/office/officeart/2005/8/layout/target2"/>
    <dgm:cxn modelId="{6076F812-1635-4B06-A007-B6D3F837DB11}" type="presParOf" srcId="{293C587B-4BBF-4C05-A88D-DD6A0810A27C}" destId="{8A6820D9-9304-4677-AF6C-1F3FEEFDFE86}" srcOrd="3" destOrd="0" presId="urn:microsoft.com/office/officeart/2005/8/layout/target2"/>
    <dgm:cxn modelId="{50012FF0-B3A0-43EB-8E2C-58CBFD62725A}" type="presParOf" srcId="{293C587B-4BBF-4C05-A88D-DD6A0810A27C}" destId="{865957DB-1001-496F-9616-A5F5F3285D3C}" srcOrd="4" destOrd="0" presId="urn:microsoft.com/office/officeart/2005/8/layout/target2"/>
    <dgm:cxn modelId="{9F8C90F6-E320-4A7F-9E3F-2F79E1BEFD72}" type="presParOf" srcId="{27221314-13F5-4689-A5CC-43299A11BAF0}" destId="{C73BF3E1-634A-4406-B298-06D662656675}" srcOrd="2" destOrd="0" presId="urn:microsoft.com/office/officeart/2005/8/layout/target2"/>
    <dgm:cxn modelId="{173B52A9-20E4-47A4-B43A-CDFD9D725B01}" type="presParOf" srcId="{C73BF3E1-634A-4406-B298-06D662656675}" destId="{50F297B3-824D-429A-BE59-650A7C5428B2}" srcOrd="0" destOrd="0" presId="urn:microsoft.com/office/officeart/2005/8/layout/target2"/>
    <dgm:cxn modelId="{55A14663-AC4F-4CF1-9BF4-A8EA9D530A42}" type="presParOf" srcId="{C73BF3E1-634A-4406-B298-06D662656675}" destId="{EE076FF6-73EB-4E46-ACF0-7E99DE7EE29F}" srcOrd="1" destOrd="0" presId="urn:microsoft.com/office/officeart/2005/8/layout/target2"/>
    <dgm:cxn modelId="{AE746A6F-4EE6-4C98-ACB9-820D8F637D7B}" type="presParOf" srcId="{EE076FF6-73EB-4E46-ACF0-7E99DE7EE29F}" destId="{E0DF7BF9-5FE3-4873-948E-BADC8F500A69}" srcOrd="0" destOrd="0" presId="urn:microsoft.com/office/officeart/2005/8/layout/target2"/>
    <dgm:cxn modelId="{98EF5D04-453D-4959-9C1F-42B3193411D6}" type="presParOf" srcId="{EE076FF6-73EB-4E46-ACF0-7E99DE7EE29F}" destId="{DA24F371-55A3-44A7-AF96-6E7F09C573F3}" srcOrd="1" destOrd="0" presId="urn:microsoft.com/office/officeart/2005/8/layout/target2"/>
    <dgm:cxn modelId="{7BC49641-A821-43A1-8F1D-0B92F56DC0FA}" type="presParOf" srcId="{EE076FF6-73EB-4E46-ACF0-7E99DE7EE29F}" destId="{61EC1C32-7C23-4387-B774-6E6665CBD9B7}" srcOrd="2" destOrd="0" presId="urn:microsoft.com/office/officeart/2005/8/layout/target2"/>
    <dgm:cxn modelId="{FAE8EAB2-9B7E-4C0C-86F5-47912A1F5231}" type="presParOf" srcId="{EE076FF6-73EB-4E46-ACF0-7E99DE7EE29F}" destId="{60521DF3-CE53-4493-B249-C792D2046323}" srcOrd="3" destOrd="0" presId="urn:microsoft.com/office/officeart/2005/8/layout/target2"/>
    <dgm:cxn modelId="{63E529EC-7148-42E9-BD95-46B0739BE3A3}" type="presParOf" srcId="{EE076FF6-73EB-4E46-ACF0-7E99DE7EE29F}" destId="{24A3A87A-91A8-4080-BA8D-656403D567DA}" srcOrd="4" destOrd="0" presId="urn:microsoft.com/office/officeart/2005/8/layout/target2"/>
    <dgm:cxn modelId="{0BC27672-993D-4A71-96B8-537CADF9AA43}" type="presParOf" srcId="{EE076FF6-73EB-4E46-ACF0-7E99DE7EE29F}" destId="{1C5C2FA8-CC55-4932-8021-E22C2DC986F9}" srcOrd="5" destOrd="0" presId="urn:microsoft.com/office/officeart/2005/8/layout/target2"/>
    <dgm:cxn modelId="{1761F979-AEBD-41D7-94D3-CF21BB769095}" type="presParOf" srcId="{EE076FF6-73EB-4E46-ACF0-7E99DE7EE29F}" destId="{DF4561C6-A355-4D7D-8BF9-07FF8A014308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9839C-01A8-49D7-B5EE-D3B9DCCB0B2A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295D4-9E0C-4AD2-A186-D8FDA7D890C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BB35CC-69E8-493D-AFFD-CCA61521B974}" type="parTrans" cxnId="{B7BAB00C-EF03-4BE9-BDC1-E8214EC011D9}">
      <dgm:prSet/>
      <dgm:spPr/>
      <dgm:t>
        <a:bodyPr/>
        <a:lstStyle/>
        <a:p>
          <a:endParaRPr lang="en-US"/>
        </a:p>
      </dgm:t>
    </dgm:pt>
    <dgm:pt modelId="{DBD6D501-14A7-458D-ACCF-87C5390964CC}" type="sibTrans" cxnId="{B7BAB00C-EF03-4BE9-BDC1-E8214EC011D9}">
      <dgm:prSet/>
      <dgm:spPr/>
      <dgm:t>
        <a:bodyPr/>
        <a:lstStyle/>
        <a:p>
          <a:endParaRPr lang="en-US"/>
        </a:p>
      </dgm:t>
    </dgm:pt>
    <dgm:pt modelId="{25ABE469-6739-4EAC-B125-7BADCE3843D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E9A9B44-C25F-4903-97C0-C730D3B2EF16}" type="parTrans" cxnId="{F58BFC7F-62BD-4383-B1FF-10B9E5D6D03A}">
      <dgm:prSet/>
      <dgm:spPr/>
      <dgm:t>
        <a:bodyPr/>
        <a:lstStyle/>
        <a:p>
          <a:endParaRPr lang="en-US"/>
        </a:p>
      </dgm:t>
    </dgm:pt>
    <dgm:pt modelId="{81BD2795-73DC-4822-9079-4DC03498C31C}" type="sibTrans" cxnId="{F58BFC7F-62BD-4383-B1FF-10B9E5D6D03A}">
      <dgm:prSet/>
      <dgm:spPr/>
      <dgm:t>
        <a:bodyPr/>
        <a:lstStyle/>
        <a:p>
          <a:endParaRPr lang="en-US"/>
        </a:p>
      </dgm:t>
    </dgm:pt>
    <dgm:pt modelId="{4C055184-CBFB-417D-BBAF-F34AD67925B6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750DAB1-A152-48D2-81DA-ABAF1ED362C8}" type="parTrans" cxnId="{086FC34B-5565-4751-8C0D-FD88C0BFCA88}">
      <dgm:prSet/>
      <dgm:spPr/>
      <dgm:t>
        <a:bodyPr/>
        <a:lstStyle/>
        <a:p>
          <a:endParaRPr lang="en-US"/>
        </a:p>
      </dgm:t>
    </dgm:pt>
    <dgm:pt modelId="{E4C7A982-B0AE-4002-8F41-A79070DAA257}" type="sibTrans" cxnId="{086FC34B-5565-4751-8C0D-FD88C0BFCA88}">
      <dgm:prSet/>
      <dgm:spPr/>
      <dgm:t>
        <a:bodyPr/>
        <a:lstStyle/>
        <a:p>
          <a:endParaRPr lang="en-US"/>
        </a:p>
      </dgm:t>
    </dgm:pt>
    <dgm:pt modelId="{5056C5C9-9B73-4F6C-BEC2-10F0B91DFB30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1385CD84-496C-4922-8FD3-7AB7530EE472}" type="parTrans" cxnId="{5064BF61-15EF-405B-B15E-F19EF33A6169}">
      <dgm:prSet/>
      <dgm:spPr/>
      <dgm:t>
        <a:bodyPr/>
        <a:lstStyle/>
        <a:p>
          <a:endParaRPr lang="en-US"/>
        </a:p>
      </dgm:t>
    </dgm:pt>
    <dgm:pt modelId="{B3C07B29-0CC7-4646-A3AA-964EDBE84E45}" type="sibTrans" cxnId="{5064BF61-15EF-405B-B15E-F19EF33A6169}">
      <dgm:prSet/>
      <dgm:spPr/>
      <dgm:t>
        <a:bodyPr/>
        <a:lstStyle/>
        <a:p>
          <a:endParaRPr lang="en-US"/>
        </a:p>
      </dgm:t>
    </dgm:pt>
    <dgm:pt modelId="{89AFEB9B-4A86-4574-BDD9-1D4299B20D76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3BC895E3-E3BE-4019-ABFE-2635890B0FCE}" type="parTrans" cxnId="{C5B996A5-68DC-4276-8B64-3C14F7AC2FD6}">
      <dgm:prSet/>
      <dgm:spPr/>
      <dgm:t>
        <a:bodyPr/>
        <a:lstStyle/>
        <a:p>
          <a:endParaRPr lang="en-US"/>
        </a:p>
      </dgm:t>
    </dgm:pt>
    <dgm:pt modelId="{15428E78-A2ED-4EEC-A66D-7F12CF0E5189}" type="sibTrans" cxnId="{C5B996A5-68DC-4276-8B64-3C14F7AC2FD6}">
      <dgm:prSet/>
      <dgm:spPr/>
      <dgm:t>
        <a:bodyPr/>
        <a:lstStyle/>
        <a:p>
          <a:endParaRPr lang="en-US"/>
        </a:p>
      </dgm:t>
    </dgm:pt>
    <dgm:pt modelId="{9AD4F319-9A77-478D-8C2D-3BB315EEEA6A}">
      <dgm:prSet/>
      <dgm:spPr/>
      <dgm:t>
        <a:bodyPr/>
        <a:lstStyle/>
        <a:p>
          <a:endParaRPr lang="en-US"/>
        </a:p>
      </dgm:t>
    </dgm:pt>
    <dgm:pt modelId="{EDCA3963-2483-463D-BAE3-188236389D40}" type="parTrans" cxnId="{CB316E54-EB2F-47A3-B321-8832C0700176}">
      <dgm:prSet/>
      <dgm:spPr/>
      <dgm:t>
        <a:bodyPr/>
        <a:lstStyle/>
        <a:p>
          <a:endParaRPr lang="en-US"/>
        </a:p>
      </dgm:t>
    </dgm:pt>
    <dgm:pt modelId="{C21E61F8-7E39-49BD-A56B-7000E85E0283}" type="sibTrans" cxnId="{CB316E54-EB2F-47A3-B321-8832C0700176}">
      <dgm:prSet/>
      <dgm:spPr/>
      <dgm:t>
        <a:bodyPr/>
        <a:lstStyle/>
        <a:p>
          <a:endParaRPr lang="en-US"/>
        </a:p>
      </dgm:t>
    </dgm:pt>
    <dgm:pt modelId="{42C54676-2BA3-4C43-9E9E-8BDAACC85346}">
      <dgm:prSet phldrT="[Text]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DB6EBF-D981-4030-9A6E-CEB71CB21504}" type="sibTrans" cxnId="{1C1A2978-5806-4F2D-BC65-9BF1C6AF251B}">
      <dgm:prSet/>
      <dgm:spPr/>
      <dgm:t>
        <a:bodyPr/>
        <a:lstStyle/>
        <a:p>
          <a:endParaRPr lang="en-US"/>
        </a:p>
      </dgm:t>
    </dgm:pt>
    <dgm:pt modelId="{B3557333-4CA9-4960-86B9-809D0E2B2F7B}" type="parTrans" cxnId="{1C1A2978-5806-4F2D-BC65-9BF1C6AF251B}">
      <dgm:prSet/>
      <dgm:spPr/>
      <dgm:t>
        <a:bodyPr/>
        <a:lstStyle/>
        <a:p>
          <a:endParaRPr lang="en-US"/>
        </a:p>
      </dgm:t>
    </dgm:pt>
    <dgm:pt modelId="{CC0CD25C-B72B-4E8E-AE83-B69B476C02B3}">
      <dgm:prSet phldrT="[Text]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AAB57D2-FCF5-4B48-BAFC-88D6AD9F1549}" type="parTrans" cxnId="{7D479627-4B02-411D-A221-CB1293FB0FE3}">
      <dgm:prSet/>
      <dgm:spPr/>
      <dgm:t>
        <a:bodyPr/>
        <a:lstStyle/>
        <a:p>
          <a:endParaRPr lang="en-US"/>
        </a:p>
      </dgm:t>
    </dgm:pt>
    <dgm:pt modelId="{328B5EBE-A18C-469E-9758-71C6268DFC22}" type="sibTrans" cxnId="{7D479627-4B02-411D-A221-CB1293FB0FE3}">
      <dgm:prSet/>
      <dgm:spPr/>
      <dgm:t>
        <a:bodyPr/>
        <a:lstStyle/>
        <a:p>
          <a:endParaRPr lang="en-US"/>
        </a:p>
      </dgm:t>
    </dgm:pt>
    <dgm:pt modelId="{AE958572-7DF2-4D5A-A825-73D93773DF45}" type="pres">
      <dgm:prSet presAssocID="{DBA9839C-01A8-49D7-B5EE-D3B9DCCB0B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7198A-2991-4121-8DF6-5F91D1166879}" type="pres">
      <dgm:prSet presAssocID="{42C54676-2BA3-4C43-9E9E-8BDAACC85346}" presName="centerShape" presStyleLbl="node0" presStyleIdx="0" presStyleCnt="1" custScaleX="161637" custScaleY="160438" custLinFactNeighborX="7648" custLinFactNeighborY="-32659"/>
      <dgm:spPr/>
      <dgm:t>
        <a:bodyPr/>
        <a:lstStyle/>
        <a:p>
          <a:endParaRPr lang="en-US"/>
        </a:p>
      </dgm:t>
    </dgm:pt>
    <dgm:pt modelId="{627542F1-B638-454B-8CC9-87830553ACC7}" type="pres">
      <dgm:prSet presAssocID="{DBBB35CC-69E8-493D-AFFD-CCA61521B974}" presName="Name9" presStyleLbl="parChTrans1D2" presStyleIdx="0" presStyleCnt="6"/>
      <dgm:spPr/>
      <dgm:t>
        <a:bodyPr/>
        <a:lstStyle/>
        <a:p>
          <a:endParaRPr lang="en-US"/>
        </a:p>
      </dgm:t>
    </dgm:pt>
    <dgm:pt modelId="{2BB55E1F-409F-46E1-AC0E-F57416675E55}" type="pres">
      <dgm:prSet presAssocID="{DBBB35CC-69E8-493D-AFFD-CCA61521B97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0F807D9-2C44-49B8-A93D-C892508D8AC4}" type="pres">
      <dgm:prSet presAssocID="{AB3295D4-9E0C-4AD2-A186-D8FDA7D890CC}" presName="node" presStyleLbl="node1" presStyleIdx="0" presStyleCnt="6" custRadScaleRad="76727" custRadScaleInc="-508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0448D-8E44-4439-83E6-3DCEC116ECAC}" type="pres">
      <dgm:prSet presAssocID="{3E9A9B44-C25F-4903-97C0-C730D3B2EF16}" presName="Name9" presStyleLbl="parChTrans1D2" presStyleIdx="1" presStyleCnt="6"/>
      <dgm:spPr/>
      <dgm:t>
        <a:bodyPr/>
        <a:lstStyle/>
        <a:p>
          <a:endParaRPr lang="en-US"/>
        </a:p>
      </dgm:t>
    </dgm:pt>
    <dgm:pt modelId="{81E2FFC6-D42F-47EC-881E-0EE99EE4BD64}" type="pres">
      <dgm:prSet presAssocID="{3E9A9B44-C25F-4903-97C0-C730D3B2EF1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AFB349B-096A-464B-8BFF-58A236D42E82}" type="pres">
      <dgm:prSet presAssocID="{25ABE469-6739-4EAC-B125-7BADCE3843D7}" presName="node" presStyleLbl="node1" presStyleIdx="1" presStyleCnt="6" custRadScaleRad="176459" custRadScaleInc="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60440-D7F5-47FF-B0F6-C12F71FDBB00}" type="pres">
      <dgm:prSet presAssocID="{8750DAB1-A152-48D2-81DA-ABAF1ED362C8}" presName="Name9" presStyleLbl="parChTrans1D2" presStyleIdx="2" presStyleCnt="6"/>
      <dgm:spPr/>
      <dgm:t>
        <a:bodyPr/>
        <a:lstStyle/>
        <a:p>
          <a:endParaRPr lang="en-US"/>
        </a:p>
      </dgm:t>
    </dgm:pt>
    <dgm:pt modelId="{F59E7282-D76D-4815-87B3-49FC68011934}" type="pres">
      <dgm:prSet presAssocID="{8750DAB1-A152-48D2-81DA-ABAF1ED362C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081377B-BD42-4821-AD20-5E165B0685D5}" type="pres">
      <dgm:prSet presAssocID="{4C055184-CBFB-417D-BBAF-F34AD67925B6}" presName="node" presStyleLbl="node1" presStyleIdx="2" presStyleCnt="6" custRadScaleRad="194393" custRadScaleInc="-9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BEB42-0A19-401F-9048-F4BDE6BFF02D}" type="pres">
      <dgm:prSet presAssocID="{3BC895E3-E3BE-4019-ABFE-2635890B0FC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84914FE-0639-4B1D-90AE-9AD9F1482E77}" type="pres">
      <dgm:prSet presAssocID="{3BC895E3-E3BE-4019-ABFE-2635890B0FC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CCB1930-087A-400B-9B20-9952051C0CCF}" type="pres">
      <dgm:prSet presAssocID="{89AFEB9B-4A86-4574-BDD9-1D4299B20D76}" presName="node" presStyleLbl="node1" presStyleIdx="3" presStyleCnt="6" custRadScaleRad="187009" custRadScaleInc="386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728C-4F1C-43AD-9086-047FB0BA6A45}" type="pres">
      <dgm:prSet presAssocID="{EAAB57D2-FCF5-4B48-BAFC-88D6AD9F1549}" presName="Name9" presStyleLbl="parChTrans1D2" presStyleIdx="4" presStyleCnt="6"/>
      <dgm:spPr/>
      <dgm:t>
        <a:bodyPr/>
        <a:lstStyle/>
        <a:p>
          <a:endParaRPr lang="en-US"/>
        </a:p>
      </dgm:t>
    </dgm:pt>
    <dgm:pt modelId="{B8641EBA-7EF3-4AED-8349-2D692682CAC2}" type="pres">
      <dgm:prSet presAssocID="{EAAB57D2-FCF5-4B48-BAFC-88D6AD9F154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098F924-0910-49AA-94EF-C49FFCC0BA99}" type="pres">
      <dgm:prSet presAssocID="{CC0CD25C-B72B-4E8E-AE83-B69B476C02B3}" presName="node" presStyleLbl="node1" presStyleIdx="4" presStyleCnt="6" custRadScaleRad="117565" custRadScaleInc="-375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B4BAF-EF5E-4BC7-B682-A37D279F9088}" type="pres">
      <dgm:prSet presAssocID="{1385CD84-496C-4922-8FD3-7AB7530EE472}" presName="Name9" presStyleLbl="parChTrans1D2" presStyleIdx="5" presStyleCnt="6"/>
      <dgm:spPr/>
      <dgm:t>
        <a:bodyPr/>
        <a:lstStyle/>
        <a:p>
          <a:endParaRPr lang="en-US"/>
        </a:p>
      </dgm:t>
    </dgm:pt>
    <dgm:pt modelId="{0B39A58A-A4C2-4122-A598-6923E1E0F0C9}" type="pres">
      <dgm:prSet presAssocID="{1385CD84-496C-4922-8FD3-7AB7530EE47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F4FDA35-2B44-4498-8CB1-40E488A0449F}" type="pres">
      <dgm:prSet presAssocID="{5056C5C9-9B73-4F6C-BEC2-10F0B91DFB30}" presName="node" presStyleLbl="node1" presStyleIdx="5" presStyleCnt="6" custRadScaleRad="151294" custRadScaleInc="-12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44907-42DE-4398-B113-06416D13C65E}" type="presOf" srcId="{1385CD84-496C-4922-8FD3-7AB7530EE472}" destId="{44AB4BAF-EF5E-4BC7-B682-A37D279F9088}" srcOrd="0" destOrd="0" presId="urn:microsoft.com/office/officeart/2005/8/layout/radial1"/>
    <dgm:cxn modelId="{F3362FC6-999D-45B4-992E-AA414180D90C}" type="presOf" srcId="{DBA9839C-01A8-49D7-B5EE-D3B9DCCB0B2A}" destId="{AE958572-7DF2-4D5A-A825-73D93773DF45}" srcOrd="0" destOrd="0" presId="urn:microsoft.com/office/officeart/2005/8/layout/radial1"/>
    <dgm:cxn modelId="{55525A2D-6771-4DF9-B5AA-45EA219F0758}" type="presOf" srcId="{8750DAB1-A152-48D2-81DA-ABAF1ED362C8}" destId="{92960440-D7F5-47FF-B0F6-C12F71FDBB00}" srcOrd="0" destOrd="0" presId="urn:microsoft.com/office/officeart/2005/8/layout/radial1"/>
    <dgm:cxn modelId="{911D2F44-736D-42F9-B466-29FDBFD3A688}" type="presOf" srcId="{3BC895E3-E3BE-4019-ABFE-2635890B0FCE}" destId="{284914FE-0639-4B1D-90AE-9AD9F1482E77}" srcOrd="1" destOrd="0" presId="urn:microsoft.com/office/officeart/2005/8/layout/radial1"/>
    <dgm:cxn modelId="{969CF264-20A1-4F97-9E9A-0DA19D485C11}" type="presOf" srcId="{DBBB35CC-69E8-493D-AFFD-CCA61521B974}" destId="{2BB55E1F-409F-46E1-AC0E-F57416675E55}" srcOrd="1" destOrd="0" presId="urn:microsoft.com/office/officeart/2005/8/layout/radial1"/>
    <dgm:cxn modelId="{934A3DD1-7622-4789-86D8-EFAE36C2FD69}" type="presOf" srcId="{8750DAB1-A152-48D2-81DA-ABAF1ED362C8}" destId="{F59E7282-D76D-4815-87B3-49FC68011934}" srcOrd="1" destOrd="0" presId="urn:microsoft.com/office/officeart/2005/8/layout/radial1"/>
    <dgm:cxn modelId="{B7BAB00C-EF03-4BE9-BDC1-E8214EC011D9}" srcId="{42C54676-2BA3-4C43-9E9E-8BDAACC85346}" destId="{AB3295D4-9E0C-4AD2-A186-D8FDA7D890CC}" srcOrd="0" destOrd="0" parTransId="{DBBB35CC-69E8-493D-AFFD-CCA61521B974}" sibTransId="{DBD6D501-14A7-458D-ACCF-87C5390964CC}"/>
    <dgm:cxn modelId="{1EBFB3DF-00AC-49D3-884D-705A4718AD15}" type="presOf" srcId="{3E9A9B44-C25F-4903-97C0-C730D3B2EF16}" destId="{1D50448D-8E44-4439-83E6-3DCEC116ECAC}" srcOrd="0" destOrd="0" presId="urn:microsoft.com/office/officeart/2005/8/layout/radial1"/>
    <dgm:cxn modelId="{2955120A-C040-4E95-A5AE-5268E0B28636}" type="presOf" srcId="{4C055184-CBFB-417D-BBAF-F34AD67925B6}" destId="{0081377B-BD42-4821-AD20-5E165B0685D5}" srcOrd="0" destOrd="0" presId="urn:microsoft.com/office/officeart/2005/8/layout/radial1"/>
    <dgm:cxn modelId="{FC21EE37-B476-4975-BACE-194A796DAFF3}" type="presOf" srcId="{3BC895E3-E3BE-4019-ABFE-2635890B0FCE}" destId="{C00BEB42-0A19-401F-9048-F4BDE6BFF02D}" srcOrd="0" destOrd="0" presId="urn:microsoft.com/office/officeart/2005/8/layout/radial1"/>
    <dgm:cxn modelId="{BACB3BDC-8090-4E2B-9E75-6CF2B48921AF}" type="presOf" srcId="{89AFEB9B-4A86-4574-BDD9-1D4299B20D76}" destId="{7CCB1930-087A-400B-9B20-9952051C0CCF}" srcOrd="0" destOrd="0" presId="urn:microsoft.com/office/officeart/2005/8/layout/radial1"/>
    <dgm:cxn modelId="{6C2E3595-7156-4855-A08D-9ACB87ECB578}" type="presOf" srcId="{CC0CD25C-B72B-4E8E-AE83-B69B476C02B3}" destId="{A098F924-0910-49AA-94EF-C49FFCC0BA99}" srcOrd="0" destOrd="0" presId="urn:microsoft.com/office/officeart/2005/8/layout/radial1"/>
    <dgm:cxn modelId="{086FC34B-5565-4751-8C0D-FD88C0BFCA88}" srcId="{42C54676-2BA3-4C43-9E9E-8BDAACC85346}" destId="{4C055184-CBFB-417D-BBAF-F34AD67925B6}" srcOrd="2" destOrd="0" parTransId="{8750DAB1-A152-48D2-81DA-ABAF1ED362C8}" sibTransId="{E4C7A982-B0AE-4002-8F41-A79070DAA257}"/>
    <dgm:cxn modelId="{D4A9BDB8-BCC8-46A1-94C4-EF36432DB45C}" type="presOf" srcId="{EAAB57D2-FCF5-4B48-BAFC-88D6AD9F1549}" destId="{A003728C-4F1C-43AD-9086-047FB0BA6A45}" srcOrd="0" destOrd="0" presId="urn:microsoft.com/office/officeart/2005/8/layout/radial1"/>
    <dgm:cxn modelId="{1E771DEB-4141-4BA3-9237-8637E804689F}" type="presOf" srcId="{EAAB57D2-FCF5-4B48-BAFC-88D6AD9F1549}" destId="{B8641EBA-7EF3-4AED-8349-2D692682CAC2}" srcOrd="1" destOrd="0" presId="urn:microsoft.com/office/officeart/2005/8/layout/radial1"/>
    <dgm:cxn modelId="{F58BFC7F-62BD-4383-B1FF-10B9E5D6D03A}" srcId="{42C54676-2BA3-4C43-9E9E-8BDAACC85346}" destId="{25ABE469-6739-4EAC-B125-7BADCE3843D7}" srcOrd="1" destOrd="0" parTransId="{3E9A9B44-C25F-4903-97C0-C730D3B2EF16}" sibTransId="{81BD2795-73DC-4822-9079-4DC03498C31C}"/>
    <dgm:cxn modelId="{3E0EA706-5794-49B9-9E48-1F69B945B97D}" type="presOf" srcId="{DBBB35CC-69E8-493D-AFFD-CCA61521B974}" destId="{627542F1-B638-454B-8CC9-87830553ACC7}" srcOrd="0" destOrd="0" presId="urn:microsoft.com/office/officeart/2005/8/layout/radial1"/>
    <dgm:cxn modelId="{1C1A2978-5806-4F2D-BC65-9BF1C6AF251B}" srcId="{DBA9839C-01A8-49D7-B5EE-D3B9DCCB0B2A}" destId="{42C54676-2BA3-4C43-9E9E-8BDAACC85346}" srcOrd="0" destOrd="0" parTransId="{B3557333-4CA9-4960-86B9-809D0E2B2F7B}" sibTransId="{F1DB6EBF-D981-4030-9A6E-CEB71CB21504}"/>
    <dgm:cxn modelId="{022AF6DC-5565-4F0D-951A-6F2595BE9336}" type="presOf" srcId="{AB3295D4-9E0C-4AD2-A186-D8FDA7D890CC}" destId="{20F807D9-2C44-49B8-A93D-C892508D8AC4}" srcOrd="0" destOrd="0" presId="urn:microsoft.com/office/officeart/2005/8/layout/radial1"/>
    <dgm:cxn modelId="{7D479627-4B02-411D-A221-CB1293FB0FE3}" srcId="{42C54676-2BA3-4C43-9E9E-8BDAACC85346}" destId="{CC0CD25C-B72B-4E8E-AE83-B69B476C02B3}" srcOrd="4" destOrd="0" parTransId="{EAAB57D2-FCF5-4B48-BAFC-88D6AD9F1549}" sibTransId="{328B5EBE-A18C-469E-9758-71C6268DFC22}"/>
    <dgm:cxn modelId="{7158B6A6-D975-455A-AE73-2AEDE57518B5}" type="presOf" srcId="{42C54676-2BA3-4C43-9E9E-8BDAACC85346}" destId="{3B17198A-2991-4121-8DF6-5F91D1166879}" srcOrd="0" destOrd="0" presId="urn:microsoft.com/office/officeart/2005/8/layout/radial1"/>
    <dgm:cxn modelId="{5064BF61-15EF-405B-B15E-F19EF33A6169}" srcId="{42C54676-2BA3-4C43-9E9E-8BDAACC85346}" destId="{5056C5C9-9B73-4F6C-BEC2-10F0B91DFB30}" srcOrd="5" destOrd="0" parTransId="{1385CD84-496C-4922-8FD3-7AB7530EE472}" sibTransId="{B3C07B29-0CC7-4646-A3AA-964EDBE84E45}"/>
    <dgm:cxn modelId="{CB316E54-EB2F-47A3-B321-8832C0700176}" srcId="{DBA9839C-01A8-49D7-B5EE-D3B9DCCB0B2A}" destId="{9AD4F319-9A77-478D-8C2D-3BB315EEEA6A}" srcOrd="1" destOrd="0" parTransId="{EDCA3963-2483-463D-BAE3-188236389D40}" sibTransId="{C21E61F8-7E39-49BD-A56B-7000E85E0283}"/>
    <dgm:cxn modelId="{BA913B44-56F2-4590-87BA-7EFA934951C1}" type="presOf" srcId="{1385CD84-496C-4922-8FD3-7AB7530EE472}" destId="{0B39A58A-A4C2-4122-A598-6923E1E0F0C9}" srcOrd="1" destOrd="0" presId="urn:microsoft.com/office/officeart/2005/8/layout/radial1"/>
    <dgm:cxn modelId="{E0B8FF30-6AFC-4224-807B-91F672D11CC2}" type="presOf" srcId="{3E9A9B44-C25F-4903-97C0-C730D3B2EF16}" destId="{81E2FFC6-D42F-47EC-881E-0EE99EE4BD64}" srcOrd="1" destOrd="0" presId="urn:microsoft.com/office/officeart/2005/8/layout/radial1"/>
    <dgm:cxn modelId="{C5B996A5-68DC-4276-8B64-3C14F7AC2FD6}" srcId="{42C54676-2BA3-4C43-9E9E-8BDAACC85346}" destId="{89AFEB9B-4A86-4574-BDD9-1D4299B20D76}" srcOrd="3" destOrd="0" parTransId="{3BC895E3-E3BE-4019-ABFE-2635890B0FCE}" sibTransId="{15428E78-A2ED-4EEC-A66D-7F12CF0E5189}"/>
    <dgm:cxn modelId="{D20DC94F-99CC-4754-9222-99A6064B7705}" type="presOf" srcId="{25ABE469-6739-4EAC-B125-7BADCE3843D7}" destId="{1AFB349B-096A-464B-8BFF-58A236D42E82}" srcOrd="0" destOrd="0" presId="urn:microsoft.com/office/officeart/2005/8/layout/radial1"/>
    <dgm:cxn modelId="{AB90A984-E358-42B2-9571-FCF405D0BC8D}" type="presOf" srcId="{5056C5C9-9B73-4F6C-BEC2-10F0B91DFB30}" destId="{6F4FDA35-2B44-4498-8CB1-40E488A0449F}" srcOrd="0" destOrd="0" presId="urn:microsoft.com/office/officeart/2005/8/layout/radial1"/>
    <dgm:cxn modelId="{06E5C20C-AADF-42FA-97C7-D3C57AA3CDD7}" type="presParOf" srcId="{AE958572-7DF2-4D5A-A825-73D93773DF45}" destId="{3B17198A-2991-4121-8DF6-5F91D1166879}" srcOrd="0" destOrd="0" presId="urn:microsoft.com/office/officeart/2005/8/layout/radial1"/>
    <dgm:cxn modelId="{7B8DF8AE-73AC-4E9F-A620-DEF07776D926}" type="presParOf" srcId="{AE958572-7DF2-4D5A-A825-73D93773DF45}" destId="{627542F1-B638-454B-8CC9-87830553ACC7}" srcOrd="1" destOrd="0" presId="urn:microsoft.com/office/officeart/2005/8/layout/radial1"/>
    <dgm:cxn modelId="{AE1A45FA-7FBE-40D3-A2AE-FB3E44656FF9}" type="presParOf" srcId="{627542F1-B638-454B-8CC9-87830553ACC7}" destId="{2BB55E1F-409F-46E1-AC0E-F57416675E55}" srcOrd="0" destOrd="0" presId="urn:microsoft.com/office/officeart/2005/8/layout/radial1"/>
    <dgm:cxn modelId="{5A9A1E17-8DCF-44CF-8E73-CB8B6FF381C9}" type="presParOf" srcId="{AE958572-7DF2-4D5A-A825-73D93773DF45}" destId="{20F807D9-2C44-49B8-A93D-C892508D8AC4}" srcOrd="2" destOrd="0" presId="urn:microsoft.com/office/officeart/2005/8/layout/radial1"/>
    <dgm:cxn modelId="{293E2763-719D-45FB-A96F-1632DFC79441}" type="presParOf" srcId="{AE958572-7DF2-4D5A-A825-73D93773DF45}" destId="{1D50448D-8E44-4439-83E6-3DCEC116ECAC}" srcOrd="3" destOrd="0" presId="urn:microsoft.com/office/officeart/2005/8/layout/radial1"/>
    <dgm:cxn modelId="{F2ACB886-A4DC-4416-BFB7-B23E54658BB4}" type="presParOf" srcId="{1D50448D-8E44-4439-83E6-3DCEC116ECAC}" destId="{81E2FFC6-D42F-47EC-881E-0EE99EE4BD64}" srcOrd="0" destOrd="0" presId="urn:microsoft.com/office/officeart/2005/8/layout/radial1"/>
    <dgm:cxn modelId="{68646C82-E7ED-4C89-8D85-A458E58F22A3}" type="presParOf" srcId="{AE958572-7DF2-4D5A-A825-73D93773DF45}" destId="{1AFB349B-096A-464B-8BFF-58A236D42E82}" srcOrd="4" destOrd="0" presId="urn:microsoft.com/office/officeart/2005/8/layout/radial1"/>
    <dgm:cxn modelId="{F151F0C5-1E98-4D5F-AA26-F47E9F5E053A}" type="presParOf" srcId="{AE958572-7DF2-4D5A-A825-73D93773DF45}" destId="{92960440-D7F5-47FF-B0F6-C12F71FDBB00}" srcOrd="5" destOrd="0" presId="urn:microsoft.com/office/officeart/2005/8/layout/radial1"/>
    <dgm:cxn modelId="{A6C90B5E-A755-4B34-8913-A7CEEA8AA372}" type="presParOf" srcId="{92960440-D7F5-47FF-B0F6-C12F71FDBB00}" destId="{F59E7282-D76D-4815-87B3-49FC68011934}" srcOrd="0" destOrd="0" presId="urn:microsoft.com/office/officeart/2005/8/layout/radial1"/>
    <dgm:cxn modelId="{2BCCE7FF-DC2C-46C6-A1EE-D75542EBBF14}" type="presParOf" srcId="{AE958572-7DF2-4D5A-A825-73D93773DF45}" destId="{0081377B-BD42-4821-AD20-5E165B0685D5}" srcOrd="6" destOrd="0" presId="urn:microsoft.com/office/officeart/2005/8/layout/radial1"/>
    <dgm:cxn modelId="{CB572506-5FA0-4B6C-BD20-301D0B29490D}" type="presParOf" srcId="{AE958572-7DF2-4D5A-A825-73D93773DF45}" destId="{C00BEB42-0A19-401F-9048-F4BDE6BFF02D}" srcOrd="7" destOrd="0" presId="urn:microsoft.com/office/officeart/2005/8/layout/radial1"/>
    <dgm:cxn modelId="{F73818B3-BF11-45E0-BB7F-922EC7644CA0}" type="presParOf" srcId="{C00BEB42-0A19-401F-9048-F4BDE6BFF02D}" destId="{284914FE-0639-4B1D-90AE-9AD9F1482E77}" srcOrd="0" destOrd="0" presId="urn:microsoft.com/office/officeart/2005/8/layout/radial1"/>
    <dgm:cxn modelId="{6D876140-412C-439E-9577-B754D15FB98A}" type="presParOf" srcId="{AE958572-7DF2-4D5A-A825-73D93773DF45}" destId="{7CCB1930-087A-400B-9B20-9952051C0CCF}" srcOrd="8" destOrd="0" presId="urn:microsoft.com/office/officeart/2005/8/layout/radial1"/>
    <dgm:cxn modelId="{015815AA-71F2-4A8D-BD8E-651DCFFB7ACD}" type="presParOf" srcId="{AE958572-7DF2-4D5A-A825-73D93773DF45}" destId="{A003728C-4F1C-43AD-9086-047FB0BA6A45}" srcOrd="9" destOrd="0" presId="urn:microsoft.com/office/officeart/2005/8/layout/radial1"/>
    <dgm:cxn modelId="{4D284E01-5715-43C1-B5E5-1C686F10221F}" type="presParOf" srcId="{A003728C-4F1C-43AD-9086-047FB0BA6A45}" destId="{B8641EBA-7EF3-4AED-8349-2D692682CAC2}" srcOrd="0" destOrd="0" presId="urn:microsoft.com/office/officeart/2005/8/layout/radial1"/>
    <dgm:cxn modelId="{801AAAF6-59D0-4C36-A1F0-3451CE8184C1}" type="presParOf" srcId="{AE958572-7DF2-4D5A-A825-73D93773DF45}" destId="{A098F924-0910-49AA-94EF-C49FFCC0BA99}" srcOrd="10" destOrd="0" presId="urn:microsoft.com/office/officeart/2005/8/layout/radial1"/>
    <dgm:cxn modelId="{55EF0FC2-9D76-45CD-B054-FC60185C9B44}" type="presParOf" srcId="{AE958572-7DF2-4D5A-A825-73D93773DF45}" destId="{44AB4BAF-EF5E-4BC7-B682-A37D279F9088}" srcOrd="11" destOrd="0" presId="urn:microsoft.com/office/officeart/2005/8/layout/radial1"/>
    <dgm:cxn modelId="{E1361F96-3DC9-45F4-8120-AA316C90C208}" type="presParOf" srcId="{44AB4BAF-EF5E-4BC7-B682-A37D279F9088}" destId="{0B39A58A-A4C2-4122-A598-6923E1E0F0C9}" srcOrd="0" destOrd="0" presId="urn:microsoft.com/office/officeart/2005/8/layout/radial1"/>
    <dgm:cxn modelId="{69192E96-5F6D-4286-9273-9754C01FF36C}" type="presParOf" srcId="{AE958572-7DF2-4D5A-A825-73D93773DF45}" destId="{6F4FDA35-2B44-4498-8CB1-40E488A044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06C05-E1F8-4F5F-9B41-83943AFF4766}">
      <dsp:nvSpPr>
        <dsp:cNvPr id="0" name=""/>
        <dsp:cNvSpPr/>
      </dsp:nvSpPr>
      <dsp:spPr>
        <a:xfrm>
          <a:off x="2608169" y="1076352"/>
          <a:ext cx="97267" cy="426126"/>
        </a:xfrm>
        <a:custGeom>
          <a:avLst/>
          <a:gdLst/>
          <a:ahLst/>
          <a:cxnLst/>
          <a:rect l="0" t="0" r="0" b="0"/>
          <a:pathLst>
            <a:path>
              <a:moveTo>
                <a:pt x="97267" y="0"/>
              </a:moveTo>
              <a:lnTo>
                <a:pt x="97267" y="426126"/>
              </a:lnTo>
              <a:lnTo>
                <a:pt x="0" y="426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61ED3-6DA8-4590-A731-6C5A31FD6917}">
      <dsp:nvSpPr>
        <dsp:cNvPr id="0" name=""/>
        <dsp:cNvSpPr/>
      </dsp:nvSpPr>
      <dsp:spPr>
        <a:xfrm>
          <a:off x="2705437" y="1076352"/>
          <a:ext cx="2241794" cy="85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984"/>
              </a:lnTo>
              <a:lnTo>
                <a:pt x="2241794" y="754984"/>
              </a:lnTo>
              <a:lnTo>
                <a:pt x="2241794" y="85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B71B-E946-4DB2-AF29-D826082BF7AC}">
      <dsp:nvSpPr>
        <dsp:cNvPr id="0" name=""/>
        <dsp:cNvSpPr/>
      </dsp:nvSpPr>
      <dsp:spPr>
        <a:xfrm>
          <a:off x="3455789" y="2391785"/>
          <a:ext cx="138954" cy="1083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842"/>
              </a:lnTo>
              <a:lnTo>
                <a:pt x="138954" y="1083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B3D4D-4029-4460-9230-A1913FD433B3}">
      <dsp:nvSpPr>
        <dsp:cNvPr id="0" name=""/>
        <dsp:cNvSpPr/>
      </dsp:nvSpPr>
      <dsp:spPr>
        <a:xfrm>
          <a:off x="3455789" y="2391785"/>
          <a:ext cx="138954" cy="426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26"/>
              </a:lnTo>
              <a:lnTo>
                <a:pt x="138954" y="426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AB88B-7009-482B-85A0-7100706592FE}">
      <dsp:nvSpPr>
        <dsp:cNvPr id="0" name=""/>
        <dsp:cNvSpPr/>
      </dsp:nvSpPr>
      <dsp:spPr>
        <a:xfrm>
          <a:off x="2705437" y="1076352"/>
          <a:ext cx="1120897" cy="85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984"/>
              </a:lnTo>
              <a:lnTo>
                <a:pt x="1120897" y="754984"/>
              </a:lnTo>
              <a:lnTo>
                <a:pt x="1120897" y="85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1077-0968-4BA1-8B43-6225CC8F99C5}">
      <dsp:nvSpPr>
        <dsp:cNvPr id="0" name=""/>
        <dsp:cNvSpPr/>
      </dsp:nvSpPr>
      <dsp:spPr>
        <a:xfrm>
          <a:off x="2659717" y="1076352"/>
          <a:ext cx="91440" cy="852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EA4FA-CBD5-4405-B190-8906AF529CBA}">
      <dsp:nvSpPr>
        <dsp:cNvPr id="0" name=""/>
        <dsp:cNvSpPr/>
      </dsp:nvSpPr>
      <dsp:spPr>
        <a:xfrm>
          <a:off x="1584539" y="1076352"/>
          <a:ext cx="1120897" cy="852252"/>
        </a:xfrm>
        <a:custGeom>
          <a:avLst/>
          <a:gdLst/>
          <a:ahLst/>
          <a:cxnLst/>
          <a:rect l="0" t="0" r="0" b="0"/>
          <a:pathLst>
            <a:path>
              <a:moveTo>
                <a:pt x="1120897" y="0"/>
              </a:moveTo>
              <a:lnTo>
                <a:pt x="1120897" y="754984"/>
              </a:lnTo>
              <a:lnTo>
                <a:pt x="0" y="754984"/>
              </a:lnTo>
              <a:lnTo>
                <a:pt x="0" y="85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CADFB-BA0A-481E-8524-2173C9B17F2F}">
      <dsp:nvSpPr>
        <dsp:cNvPr id="0" name=""/>
        <dsp:cNvSpPr/>
      </dsp:nvSpPr>
      <dsp:spPr>
        <a:xfrm>
          <a:off x="463642" y="1076352"/>
          <a:ext cx="2241794" cy="852252"/>
        </a:xfrm>
        <a:custGeom>
          <a:avLst/>
          <a:gdLst/>
          <a:ahLst/>
          <a:cxnLst/>
          <a:rect l="0" t="0" r="0" b="0"/>
          <a:pathLst>
            <a:path>
              <a:moveTo>
                <a:pt x="2241794" y="0"/>
              </a:moveTo>
              <a:lnTo>
                <a:pt x="2241794" y="754984"/>
              </a:lnTo>
              <a:lnTo>
                <a:pt x="0" y="754984"/>
              </a:lnTo>
              <a:lnTo>
                <a:pt x="0" y="85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0B2B8-AD75-44D9-8E2D-63543F8A909D}">
      <dsp:nvSpPr>
        <dsp:cNvPr id="0" name=""/>
        <dsp:cNvSpPr/>
      </dsp:nvSpPr>
      <dsp:spPr>
        <a:xfrm>
          <a:off x="2242256" y="613171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Dean of Faculty</a:t>
          </a:r>
          <a:endParaRPr lang="en-US" sz="1400" kern="1200" dirty="0"/>
        </a:p>
      </dsp:txBody>
      <dsp:txXfrm>
        <a:off x="2242256" y="613171"/>
        <a:ext cx="926361" cy="463180"/>
      </dsp:txXfrm>
    </dsp:sp>
    <dsp:sp modelId="{4E763A41-E1EC-4A23-8813-AAA9DD7F8F4B}">
      <dsp:nvSpPr>
        <dsp:cNvPr id="0" name=""/>
        <dsp:cNvSpPr/>
      </dsp:nvSpPr>
      <dsp:spPr>
        <a:xfrm>
          <a:off x="462" y="1928604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Biomedical Engineering</a:t>
          </a:r>
          <a:endParaRPr lang="en-US" sz="1400" kern="1200" dirty="0"/>
        </a:p>
      </dsp:txBody>
      <dsp:txXfrm>
        <a:off x="462" y="1928604"/>
        <a:ext cx="926361" cy="463180"/>
      </dsp:txXfrm>
    </dsp:sp>
    <dsp:sp modelId="{F4C1FE08-1F5E-4D8F-90C8-6071D56D99BC}">
      <dsp:nvSpPr>
        <dsp:cNvPr id="0" name=""/>
        <dsp:cNvSpPr/>
      </dsp:nvSpPr>
      <dsp:spPr>
        <a:xfrm>
          <a:off x="1121359" y="1928604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Material Engineering</a:t>
          </a:r>
          <a:endParaRPr lang="en-US" sz="1400" kern="1200" dirty="0"/>
        </a:p>
      </dsp:txBody>
      <dsp:txXfrm>
        <a:off x="1121359" y="1928604"/>
        <a:ext cx="926361" cy="463180"/>
      </dsp:txXfrm>
    </dsp:sp>
    <dsp:sp modelId="{132F6B8C-BFBC-4E24-97BB-3D7FD68E4F5A}">
      <dsp:nvSpPr>
        <dsp:cNvPr id="0" name=""/>
        <dsp:cNvSpPr/>
      </dsp:nvSpPr>
      <dsp:spPr>
        <a:xfrm>
          <a:off x="2242256" y="1928604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Mechanical Engineering </a:t>
          </a:r>
          <a:endParaRPr lang="en-US" sz="1400" kern="1200" dirty="0"/>
        </a:p>
      </dsp:txBody>
      <dsp:txXfrm>
        <a:off x="2242256" y="1928604"/>
        <a:ext cx="926361" cy="463180"/>
      </dsp:txXfrm>
    </dsp:sp>
    <dsp:sp modelId="{B3C9B72E-347D-4EF3-A4E9-B6E512478B87}">
      <dsp:nvSpPr>
        <dsp:cNvPr id="0" name=""/>
        <dsp:cNvSpPr/>
      </dsp:nvSpPr>
      <dsp:spPr>
        <a:xfrm>
          <a:off x="3363153" y="1928604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Electrical Engineering</a:t>
          </a:r>
          <a:endParaRPr lang="en-US" sz="1400" kern="1200" dirty="0"/>
        </a:p>
      </dsp:txBody>
      <dsp:txXfrm>
        <a:off x="3363153" y="1928604"/>
        <a:ext cx="926361" cy="463180"/>
      </dsp:txXfrm>
    </dsp:sp>
    <dsp:sp modelId="{8424F9C4-737B-4296-A5B9-E7BEF9EC1D38}">
      <dsp:nvSpPr>
        <dsp:cNvPr id="0" name=""/>
        <dsp:cNvSpPr/>
      </dsp:nvSpPr>
      <dsp:spPr>
        <a:xfrm>
          <a:off x="3594743" y="2586321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Systems </a:t>
          </a:r>
          <a:endParaRPr lang="en-US" sz="1400" kern="1200" dirty="0"/>
        </a:p>
      </dsp:txBody>
      <dsp:txXfrm>
        <a:off x="3594743" y="2586321"/>
        <a:ext cx="926361" cy="463180"/>
      </dsp:txXfrm>
    </dsp:sp>
    <dsp:sp modelId="{143FBFCB-1CC3-414E-88A7-023E5A1548B2}">
      <dsp:nvSpPr>
        <dsp:cNvPr id="0" name=""/>
        <dsp:cNvSpPr/>
      </dsp:nvSpPr>
      <dsp:spPr>
        <a:xfrm>
          <a:off x="3594743" y="3244037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Physical Electronics</a:t>
          </a:r>
          <a:endParaRPr lang="en-US" sz="1400" kern="1200" dirty="0"/>
        </a:p>
      </dsp:txBody>
      <dsp:txXfrm>
        <a:off x="3594743" y="3244037"/>
        <a:ext cx="926361" cy="463180"/>
      </dsp:txXfrm>
    </dsp:sp>
    <dsp:sp modelId="{15F80AF7-07F4-460A-BC68-DC7420C187A3}">
      <dsp:nvSpPr>
        <dsp:cNvPr id="0" name=""/>
        <dsp:cNvSpPr/>
      </dsp:nvSpPr>
      <dsp:spPr>
        <a:xfrm>
          <a:off x="4484050" y="1928604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Industrial Engineering</a:t>
          </a:r>
          <a:endParaRPr lang="en-US" sz="1400" kern="1200" dirty="0"/>
        </a:p>
      </dsp:txBody>
      <dsp:txXfrm>
        <a:off x="4484050" y="1928604"/>
        <a:ext cx="926361" cy="463180"/>
      </dsp:txXfrm>
    </dsp:sp>
    <dsp:sp modelId="{7F7FF8E5-7A7E-4D1F-89C1-1BFA849D2B14}">
      <dsp:nvSpPr>
        <dsp:cNvPr id="0" name=""/>
        <dsp:cNvSpPr/>
      </dsp:nvSpPr>
      <dsp:spPr>
        <a:xfrm>
          <a:off x="1681807" y="1270888"/>
          <a:ext cx="926361" cy="463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</a:t>
          </a:r>
          <a:endParaRPr lang="en-US" sz="1400" kern="1200" dirty="0"/>
        </a:p>
      </dsp:txBody>
      <dsp:txXfrm>
        <a:off x="1681807" y="1270888"/>
        <a:ext cx="926361" cy="463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1B0F0-F726-49CB-B0B6-15DDD5A1A84B}">
      <dsp:nvSpPr>
        <dsp:cNvPr id="0" name=""/>
        <dsp:cNvSpPr/>
      </dsp:nvSpPr>
      <dsp:spPr>
        <a:xfrm>
          <a:off x="0" y="0"/>
          <a:ext cx="7920880" cy="3587720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784469" numCol="1" spcCol="1270" anchor="t" anchorCtr="0">
          <a:noAutofit/>
        </a:bodyPr>
        <a:lstStyle/>
        <a:p>
          <a:pPr lvl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/>
            <a:t>Outstanding Research</a:t>
          </a:r>
          <a:endParaRPr lang="he-IL" sz="4000" b="0" kern="1200" dirty="0"/>
        </a:p>
      </dsp:txBody>
      <dsp:txXfrm>
        <a:off x="89319" y="89319"/>
        <a:ext cx="7742242" cy="3409082"/>
      </dsp:txXfrm>
    </dsp:sp>
    <dsp:sp modelId="{150152E0-F93B-4189-990C-BA3BBE5EB10F}">
      <dsp:nvSpPr>
        <dsp:cNvPr id="0" name=""/>
        <dsp:cNvSpPr/>
      </dsp:nvSpPr>
      <dsp:spPr>
        <a:xfrm>
          <a:off x="198022" y="896930"/>
          <a:ext cx="1188132" cy="8105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Relevant</a:t>
          </a:r>
          <a:endParaRPr lang="he-IL" sz="1700" kern="1200" dirty="0"/>
        </a:p>
      </dsp:txBody>
      <dsp:txXfrm>
        <a:off x="222950" y="921858"/>
        <a:ext cx="1138276" cy="760709"/>
      </dsp:txXfrm>
    </dsp:sp>
    <dsp:sp modelId="{8EA2C982-046C-4084-A58B-F8C5066FEA89}">
      <dsp:nvSpPr>
        <dsp:cNvPr id="0" name=""/>
        <dsp:cNvSpPr/>
      </dsp:nvSpPr>
      <dsp:spPr>
        <a:xfrm>
          <a:off x="198022" y="1745842"/>
          <a:ext cx="1188132" cy="8105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Excellent</a:t>
          </a:r>
          <a:endParaRPr lang="he-IL" sz="1700" kern="1200" dirty="0"/>
        </a:p>
      </dsp:txBody>
      <dsp:txXfrm>
        <a:off x="222950" y="1770770"/>
        <a:ext cx="1138276" cy="760709"/>
      </dsp:txXfrm>
    </dsp:sp>
    <dsp:sp modelId="{17948016-6571-4941-81E7-5EF9D8A305B7}">
      <dsp:nvSpPr>
        <dsp:cNvPr id="0" name=""/>
        <dsp:cNvSpPr/>
      </dsp:nvSpPr>
      <dsp:spPr>
        <a:xfrm>
          <a:off x="198022" y="2594755"/>
          <a:ext cx="1188132" cy="8105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Academic Freedom</a:t>
          </a:r>
          <a:endParaRPr lang="he-IL" sz="1700" kern="1200" dirty="0"/>
        </a:p>
      </dsp:txBody>
      <dsp:txXfrm>
        <a:off x="222950" y="2619683"/>
        <a:ext cx="1138276" cy="760709"/>
      </dsp:txXfrm>
    </dsp:sp>
    <dsp:sp modelId="{7F9FD5CE-F5EA-4B7B-818F-CD74F0D9345C}">
      <dsp:nvSpPr>
        <dsp:cNvPr id="0" name=""/>
        <dsp:cNvSpPr/>
      </dsp:nvSpPr>
      <dsp:spPr>
        <a:xfrm>
          <a:off x="1584176" y="896930"/>
          <a:ext cx="6138682" cy="2511404"/>
        </a:xfrm>
        <a:prstGeom prst="roundRect">
          <a:avLst>
            <a:gd name="adj" fmla="val 10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594742" numCol="1" spcCol="1270" anchor="t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Products</a:t>
          </a:r>
          <a:endParaRPr lang="he-IL" sz="3600" kern="1200" dirty="0"/>
        </a:p>
      </dsp:txBody>
      <dsp:txXfrm>
        <a:off x="1661410" y="974164"/>
        <a:ext cx="5984214" cy="2356936"/>
      </dsp:txXfrm>
    </dsp:sp>
    <dsp:sp modelId="{C70E9741-7278-456E-9D12-045F9B9DA7DC}">
      <dsp:nvSpPr>
        <dsp:cNvPr id="0" name=""/>
        <dsp:cNvSpPr/>
      </dsp:nvSpPr>
      <dsp:spPr>
        <a:xfrm>
          <a:off x="1737643" y="1775921"/>
          <a:ext cx="1227736" cy="4562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IP</a:t>
          </a:r>
          <a:endParaRPr lang="he-IL" sz="1700" kern="1200" dirty="0"/>
        </a:p>
      </dsp:txBody>
      <dsp:txXfrm>
        <a:off x="1751673" y="1789951"/>
        <a:ext cx="1199676" cy="428143"/>
      </dsp:txXfrm>
    </dsp:sp>
    <dsp:sp modelId="{6FF69C93-1176-4CB1-BF08-2A2E61EBD6E0}">
      <dsp:nvSpPr>
        <dsp:cNvPr id="0" name=""/>
        <dsp:cNvSpPr/>
      </dsp:nvSpPr>
      <dsp:spPr>
        <a:xfrm>
          <a:off x="1737643" y="2269660"/>
          <a:ext cx="1227736" cy="4562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 How</a:t>
          </a:r>
          <a:endParaRPr lang="he-IL" sz="1700" kern="1200" dirty="0"/>
        </a:p>
      </dsp:txBody>
      <dsp:txXfrm>
        <a:off x="1751673" y="2283690"/>
        <a:ext cx="1199676" cy="428143"/>
      </dsp:txXfrm>
    </dsp:sp>
    <dsp:sp modelId="{865957DB-1001-496F-9616-A5F5F3285D3C}">
      <dsp:nvSpPr>
        <dsp:cNvPr id="0" name=""/>
        <dsp:cNvSpPr/>
      </dsp:nvSpPr>
      <dsp:spPr>
        <a:xfrm>
          <a:off x="1737643" y="2763399"/>
          <a:ext cx="1227736" cy="4562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HR</a:t>
          </a:r>
          <a:endParaRPr lang="he-IL" sz="1700" kern="1200" dirty="0"/>
        </a:p>
      </dsp:txBody>
      <dsp:txXfrm>
        <a:off x="1751673" y="2777429"/>
        <a:ext cx="1199676" cy="428143"/>
      </dsp:txXfrm>
    </dsp:sp>
    <dsp:sp modelId="{50F297B3-824D-429A-BE59-650A7C5428B2}">
      <dsp:nvSpPr>
        <dsp:cNvPr id="0" name=""/>
        <dsp:cNvSpPr/>
      </dsp:nvSpPr>
      <dsp:spPr>
        <a:xfrm>
          <a:off x="3128747" y="1793860"/>
          <a:ext cx="4396088" cy="1435088"/>
        </a:xfrm>
        <a:prstGeom prst="roundRect">
          <a:avLst>
            <a:gd name="adj" fmla="val 105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810027" numCol="1" spcCol="1270" anchor="t" anchorCtr="0">
          <a:noAutofit/>
        </a:bodyPr>
        <a:lstStyle/>
        <a:p>
          <a:pPr lvl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Implementation Tools</a:t>
          </a:r>
          <a:endParaRPr lang="he-IL" sz="3200" kern="1200" dirty="0"/>
        </a:p>
      </dsp:txBody>
      <dsp:txXfrm>
        <a:off x="3172881" y="1837994"/>
        <a:ext cx="4307820" cy="1346820"/>
      </dsp:txXfrm>
    </dsp:sp>
    <dsp:sp modelId="{E0DF7BF9-5FE3-4873-948E-BADC8F500A69}">
      <dsp:nvSpPr>
        <dsp:cNvPr id="0" name=""/>
        <dsp:cNvSpPr/>
      </dsp:nvSpPr>
      <dsp:spPr>
        <a:xfrm>
          <a:off x="3238649" y="2439649"/>
          <a:ext cx="1021639" cy="6457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Mutual Research</a:t>
          </a:r>
          <a:endParaRPr lang="he-IL" sz="1700" kern="1200" dirty="0"/>
        </a:p>
      </dsp:txBody>
      <dsp:txXfrm>
        <a:off x="3258509" y="2459509"/>
        <a:ext cx="981919" cy="606069"/>
      </dsp:txXfrm>
    </dsp:sp>
    <dsp:sp modelId="{61EC1C32-7C23-4387-B774-6E6665CBD9B7}">
      <dsp:nvSpPr>
        <dsp:cNvPr id="0" name=""/>
        <dsp:cNvSpPr/>
      </dsp:nvSpPr>
      <dsp:spPr>
        <a:xfrm>
          <a:off x="4289354" y="2439649"/>
          <a:ext cx="1021639" cy="6457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Visibility</a:t>
          </a:r>
          <a:endParaRPr lang="he-IL" sz="1700" kern="1200" dirty="0"/>
        </a:p>
      </dsp:txBody>
      <dsp:txXfrm>
        <a:off x="4309214" y="2459509"/>
        <a:ext cx="981919" cy="606069"/>
      </dsp:txXfrm>
    </dsp:sp>
    <dsp:sp modelId="{24A3A87A-91A8-4080-BA8D-656403D567DA}">
      <dsp:nvSpPr>
        <dsp:cNvPr id="0" name=""/>
        <dsp:cNvSpPr/>
      </dsp:nvSpPr>
      <dsp:spPr>
        <a:xfrm>
          <a:off x="5340059" y="2439649"/>
          <a:ext cx="1021639" cy="6457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Flexibility</a:t>
          </a:r>
          <a:endParaRPr lang="he-IL" sz="1700" kern="1200" dirty="0"/>
        </a:p>
      </dsp:txBody>
      <dsp:txXfrm>
        <a:off x="5359919" y="2459509"/>
        <a:ext cx="981919" cy="606069"/>
      </dsp:txXfrm>
    </dsp:sp>
    <dsp:sp modelId="{DF4561C6-A355-4D7D-8BF9-07FF8A014308}">
      <dsp:nvSpPr>
        <dsp:cNvPr id="0" name=""/>
        <dsp:cNvSpPr/>
      </dsp:nvSpPr>
      <dsp:spPr>
        <a:xfrm>
          <a:off x="6390764" y="2439649"/>
          <a:ext cx="1021639" cy="6457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Ramot</a:t>
          </a:r>
          <a:endParaRPr lang="he-IL" sz="1700" kern="1200" dirty="0"/>
        </a:p>
      </dsp:txBody>
      <dsp:txXfrm>
        <a:off x="6410624" y="2459509"/>
        <a:ext cx="981919" cy="606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7198A-2991-4121-8DF6-5F91D1166879}">
      <dsp:nvSpPr>
        <dsp:cNvPr id="0" name=""/>
        <dsp:cNvSpPr/>
      </dsp:nvSpPr>
      <dsp:spPr>
        <a:xfrm>
          <a:off x="3152458" y="197330"/>
          <a:ext cx="1946547" cy="19321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en-US" sz="6400" kern="1200" dirty="0"/>
        </a:p>
      </dsp:txBody>
      <dsp:txXfrm>
        <a:off x="3437523" y="480281"/>
        <a:ext cx="1376417" cy="1366206"/>
      </dsp:txXfrm>
    </dsp:sp>
    <dsp:sp modelId="{627542F1-B638-454B-8CC9-87830553ACC7}">
      <dsp:nvSpPr>
        <dsp:cNvPr id="0" name=""/>
        <dsp:cNvSpPr/>
      </dsp:nvSpPr>
      <dsp:spPr>
        <a:xfrm rot="6645056">
          <a:off x="3332679" y="2364698"/>
          <a:ext cx="665219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665219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48658" y="2362012"/>
        <a:ext cx="33260" cy="33260"/>
      </dsp:txXfrm>
    </dsp:sp>
    <dsp:sp modelId="{20F807D9-2C44-49B8-A93D-C892508D8AC4}">
      <dsp:nvSpPr>
        <dsp:cNvPr id="0" name=""/>
        <dsp:cNvSpPr/>
      </dsp:nvSpPr>
      <dsp:spPr>
        <a:xfrm>
          <a:off x="2731967" y="2650615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 </a:t>
          </a:r>
          <a:endParaRPr lang="en-US" sz="5500" kern="1200" dirty="0"/>
        </a:p>
      </dsp:txBody>
      <dsp:txXfrm>
        <a:off x="2908328" y="2826976"/>
        <a:ext cx="851549" cy="851549"/>
      </dsp:txXfrm>
    </dsp:sp>
    <dsp:sp modelId="{1D50448D-8E44-4439-83E6-3DCEC116ECAC}">
      <dsp:nvSpPr>
        <dsp:cNvPr id="0" name=""/>
        <dsp:cNvSpPr/>
      </dsp:nvSpPr>
      <dsp:spPr>
        <a:xfrm rot="21055334">
          <a:off x="5082798" y="947561"/>
          <a:ext cx="612884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612884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3918" y="946184"/>
        <a:ext cx="30644" cy="30644"/>
      </dsp:txXfrm>
    </dsp:sp>
    <dsp:sp modelId="{1AFB349B-096A-464B-8BFF-58A236D42E82}">
      <dsp:nvSpPr>
        <dsp:cNvPr id="0" name=""/>
        <dsp:cNvSpPr/>
      </dsp:nvSpPr>
      <dsp:spPr>
        <a:xfrm>
          <a:off x="5684303" y="216019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 </a:t>
          </a:r>
          <a:endParaRPr lang="en-US" sz="5500" kern="1200" dirty="0"/>
        </a:p>
      </dsp:txBody>
      <dsp:txXfrm>
        <a:off x="5860664" y="392380"/>
        <a:ext cx="851549" cy="851549"/>
      </dsp:txXfrm>
    </dsp:sp>
    <dsp:sp modelId="{92960440-D7F5-47FF-B0F6-C12F71FDBB00}">
      <dsp:nvSpPr>
        <dsp:cNvPr id="0" name=""/>
        <dsp:cNvSpPr/>
      </dsp:nvSpPr>
      <dsp:spPr>
        <a:xfrm rot="1357284">
          <a:off x="4966990" y="1804079"/>
          <a:ext cx="1459512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1459512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0258" y="1781535"/>
        <a:ext cx="72975" cy="72975"/>
      </dsp:txXfrm>
    </dsp:sp>
    <dsp:sp modelId="{0081377B-BD42-4821-AD20-5E165B0685D5}">
      <dsp:nvSpPr>
        <dsp:cNvPr id="0" name=""/>
        <dsp:cNvSpPr/>
      </dsp:nvSpPr>
      <dsp:spPr>
        <a:xfrm>
          <a:off x="6324035" y="1728186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 </a:t>
          </a:r>
          <a:endParaRPr lang="en-US" sz="5500" kern="1200" dirty="0"/>
        </a:p>
      </dsp:txBody>
      <dsp:txXfrm>
        <a:off x="6500396" y="1904547"/>
        <a:ext cx="851549" cy="851549"/>
      </dsp:txXfrm>
    </dsp:sp>
    <dsp:sp modelId="{C00BEB42-0A19-401F-9048-F4BDE6BFF02D}">
      <dsp:nvSpPr>
        <dsp:cNvPr id="0" name=""/>
        <dsp:cNvSpPr/>
      </dsp:nvSpPr>
      <dsp:spPr>
        <a:xfrm rot="11102204">
          <a:off x="1848474" y="1006477"/>
          <a:ext cx="1310327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1310327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70880" y="987663"/>
        <a:ext cx="65516" cy="65516"/>
      </dsp:txXfrm>
    </dsp:sp>
    <dsp:sp modelId="{7CCB1930-087A-400B-9B20-9952051C0CCF}">
      <dsp:nvSpPr>
        <dsp:cNvPr id="0" name=""/>
        <dsp:cNvSpPr/>
      </dsp:nvSpPr>
      <dsp:spPr>
        <a:xfrm>
          <a:off x="649058" y="307902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825419" y="484263"/>
        <a:ext cx="851549" cy="851549"/>
      </dsp:txXfrm>
    </dsp:sp>
    <dsp:sp modelId="{A003728C-4F1C-43AD-9086-047FB0BA6A45}">
      <dsp:nvSpPr>
        <dsp:cNvPr id="0" name=""/>
        <dsp:cNvSpPr/>
      </dsp:nvSpPr>
      <dsp:spPr>
        <a:xfrm rot="3611806">
          <a:off x="4381953" y="2377096"/>
          <a:ext cx="893910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893910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6561" y="2368692"/>
        <a:ext cx="44695" cy="44695"/>
      </dsp:txXfrm>
    </dsp:sp>
    <dsp:sp modelId="{A098F924-0910-49AA-94EF-C49FFCC0BA99}">
      <dsp:nvSpPr>
        <dsp:cNvPr id="0" name=""/>
        <dsp:cNvSpPr/>
      </dsp:nvSpPr>
      <dsp:spPr>
        <a:xfrm>
          <a:off x="4748195" y="2699240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4924556" y="2875601"/>
        <a:ext cx="851549" cy="851549"/>
      </dsp:txXfrm>
    </dsp:sp>
    <dsp:sp modelId="{44AB4BAF-EF5E-4BC7-B682-A37D279F9088}">
      <dsp:nvSpPr>
        <dsp:cNvPr id="0" name=""/>
        <dsp:cNvSpPr/>
      </dsp:nvSpPr>
      <dsp:spPr>
        <a:xfrm rot="9202332">
          <a:off x="2001893" y="1882013"/>
          <a:ext cx="1325388" cy="27889"/>
        </a:xfrm>
        <a:custGeom>
          <a:avLst/>
          <a:gdLst/>
          <a:ahLst/>
          <a:cxnLst/>
          <a:rect l="0" t="0" r="0" b="0"/>
          <a:pathLst>
            <a:path>
              <a:moveTo>
                <a:pt x="0" y="13944"/>
              </a:moveTo>
              <a:lnTo>
                <a:pt x="1325388" y="1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31452" y="1862823"/>
        <a:ext cx="66269" cy="66269"/>
      </dsp:txXfrm>
    </dsp:sp>
    <dsp:sp modelId="{6F4FDA35-2B44-4498-8CB1-40E488A0449F}">
      <dsp:nvSpPr>
        <dsp:cNvPr id="0" name=""/>
        <dsp:cNvSpPr/>
      </dsp:nvSpPr>
      <dsp:spPr>
        <a:xfrm>
          <a:off x="931773" y="1860710"/>
          <a:ext cx="1204271" cy="120427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1108134" y="2037071"/>
        <a:ext cx="851549" cy="85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0431-1817-4CAC-8958-210A21D01420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D828-4A4A-4FE0-907E-17CF8F6E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D3BE-82B6-47E6-8C08-E9993FC93EAF}" type="datetimeFigureOut">
              <a:rPr lang="en-US" smtClean="0"/>
              <a:t>9/20/2013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6E895-8E35-4529-8DF6-6DDE3169C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03B7C-1B04-43E2-864F-746DDA568F5D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5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19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132107E-99CA-4C28-9FDD-F7C7E5A2A73B}" type="slidenum">
              <a:rPr lang="he-IL" altLang="he-IL" sz="1300" smtClean="0">
                <a:solidFill>
                  <a:srgbClr val="000000"/>
                </a:solidFill>
                <a:cs typeface="Times New Roman" pitchFamily="18" charset="0"/>
              </a:rPr>
              <a:pPr/>
              <a:t>20</a:t>
            </a:fld>
            <a:endParaRPr lang="en-US" altLang="he-IL" sz="13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804" y="4716217"/>
            <a:ext cx="4986337" cy="44675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he-IL" smtClean="0"/>
              <a:t>Excerpted from: “Technology Transfer from U.S Universities — A Major Driving Force of U.S. Prosperous Economy,” presented by Terry Young, Texas A&amp;M University System </a:t>
            </a:r>
            <a:r>
              <a:rPr lang="en-US" altLang="he-IL" noProof="1" smtClean="0"/>
              <a:t>Technology Licensing Office</a:t>
            </a:r>
            <a:r>
              <a:rPr lang="en-US" altLang="he-IL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4C62620-45E5-446E-8C9D-86B211588436}" type="slidenum">
              <a:rPr lang="he-IL" altLang="he-IL" sz="1300" smtClean="0">
                <a:solidFill>
                  <a:srgbClr val="000000"/>
                </a:solidFill>
                <a:cs typeface="Times New Roman" pitchFamily="18" charset="0"/>
              </a:rPr>
              <a:pPr/>
              <a:t>21</a:t>
            </a:fld>
            <a:endParaRPr lang="en-US" altLang="he-IL" sz="13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8287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7AB402F5-C9F2-4370-999A-751F36FD0B84}" type="slidenum">
              <a:rPr lang="he-IL" altLang="he-IL" sz="1300" smtClean="0">
                <a:solidFill>
                  <a:srgbClr val="000000"/>
                </a:solidFill>
                <a:cs typeface="Times New Roman" pitchFamily="18" charset="0"/>
              </a:rPr>
              <a:pPr/>
              <a:t>22</a:t>
            </a:fld>
            <a:endParaRPr lang="en-US" altLang="he-IL" sz="13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8287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3" y="4718438"/>
            <a:ext cx="5438777" cy="4465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0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6904C-64E2-4FFD-BFE0-A95C957AAC03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6904C-64E2-4FFD-BFE0-A95C957AAC03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4C62620-45E5-446E-8C9D-86B211588436}" type="slidenum">
              <a:rPr lang="he-IL" altLang="he-IL" sz="1300" smtClean="0">
                <a:solidFill>
                  <a:srgbClr val="000000"/>
                </a:solidFill>
                <a:cs typeface="Times New Roman" pitchFamily="18" charset="0"/>
              </a:rPr>
              <a:pPr/>
              <a:t>27</a:t>
            </a:fld>
            <a:endParaRPr lang="en-US" altLang="he-IL" sz="13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8287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C3B3AB9-E0E0-4EA8-A749-CA6A6819C85A}" type="slidenum">
              <a:rPr lang="he-IL" altLang="he-IL" sz="1300" smtClean="0">
                <a:solidFill>
                  <a:srgbClr val="000000"/>
                </a:solidFill>
                <a:cs typeface="Times New Roman" pitchFamily="18" charset="0"/>
              </a:rPr>
              <a:pPr/>
              <a:t>6</a:t>
            </a:fld>
            <a:endParaRPr lang="en-US" altLang="he-IL" sz="13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9875" cy="3724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71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50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BD86C-29EB-4A2F-8B9B-A57B2B0F5B4F}" type="slidenum">
              <a:rPr lang="he-IL"/>
              <a:pPr/>
              <a:t>40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97286-3CF9-4C50-B70E-D0A5DBFF139E}" type="slidenum">
              <a:rPr lang="he-IL"/>
              <a:pPr/>
              <a:t>41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27E2A-3FF9-4939-A732-A59F29CF4FFD}" type="slidenum">
              <a:rPr lang="he-IL" altLang="he-IL"/>
              <a:pPr/>
              <a:t>43</a:t>
            </a:fld>
            <a:endParaRPr lang="en-US" altLang="he-IL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BD86C-29EB-4A2F-8B9B-A57B2B0F5B4F}" type="slidenum">
              <a:rPr lang="he-IL"/>
              <a:pPr/>
              <a:t>44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BD86C-29EB-4A2F-8B9B-A57B2B0F5B4F}" type="slidenum">
              <a:rPr lang="he-IL"/>
              <a:pPr/>
              <a:t>45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C5A92-F060-4DE3-B10F-CE73DB9B46A0}" type="slidenum">
              <a:rPr lang="he-IL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9872A-E5C0-494C-A179-9E17FE039B4B}" type="slidenum">
              <a:rPr lang="he-IL"/>
              <a:pPr/>
              <a:t>46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AB9FF-AEFE-42C7-B660-E3A27CF7AA1F}" type="slidenum">
              <a:rPr lang="he-IL"/>
              <a:pPr/>
              <a:t>47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BD86C-29EB-4A2F-8B9B-A57B2B0F5B4F}" type="slidenum">
              <a:rPr lang="he-IL"/>
              <a:pPr/>
              <a:t>48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BD86C-29EB-4A2F-8B9B-A57B2B0F5B4F}" type="slidenum">
              <a:rPr lang="he-IL"/>
              <a:pPr/>
              <a:t>50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27E2A-3FF9-4939-A732-A59F29CF4FFD}" type="slidenum">
              <a:rPr lang="he-IL" altLang="he-IL"/>
              <a:pPr/>
              <a:t>52</a:t>
            </a:fld>
            <a:endParaRPr lang="en-US" altLang="he-IL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03B7C-1B04-43E2-864F-746DDA568F5D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39C75-A075-4C58-A65C-FE54009D3574}" type="slidenum">
              <a:rPr lang="he-IL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FA18-A485-45E9-A683-C72D57DCF6B4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44396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4767264"/>
            <a:ext cx="2133600" cy="273844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7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1"/>
            <a:ext cx="9180512" cy="23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17306"/>
            <a:ext cx="7772400" cy="1102519"/>
          </a:xfrm>
        </p:spPr>
        <p:txBody>
          <a:bodyPr/>
          <a:lstStyle>
            <a:lvl1pPr>
              <a:defRPr>
                <a:solidFill>
                  <a:srgbClr val="FF9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8" name="Rectangle 7"/>
          <p:cNvSpPr/>
          <p:nvPr userDrawn="1"/>
        </p:nvSpPr>
        <p:spPr>
          <a:xfrm>
            <a:off x="1187624" y="2355726"/>
            <a:ext cx="7956376" cy="5400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631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jpg"/>
          <p:cNvPicPr>
            <a:picLocks noChangeAspect="1"/>
          </p:cNvPicPr>
          <p:nvPr userDrawn="1"/>
        </p:nvPicPr>
        <p:blipFill>
          <a:blip r:embed="rId2" cstate="print"/>
          <a:srcRect r="70821"/>
          <a:stretch>
            <a:fillRect/>
          </a:stretch>
        </p:blipFill>
        <p:spPr>
          <a:xfrm rot="5400000" flipH="1">
            <a:off x="3373470" y="-3409977"/>
            <a:ext cx="2360559" cy="91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17306"/>
            <a:ext cx="7772400" cy="11025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8" name="Rectangle 7"/>
          <p:cNvSpPr/>
          <p:nvPr userDrawn="1"/>
        </p:nvSpPr>
        <p:spPr>
          <a:xfrm>
            <a:off x="1187624" y="2355726"/>
            <a:ext cx="7956376" cy="5400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8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51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 descr="strip.jpg"/>
          <p:cNvPicPr>
            <a:picLocks noChangeAspect="1"/>
          </p:cNvPicPr>
          <p:nvPr userDrawn="1"/>
        </p:nvPicPr>
        <p:blipFill>
          <a:blip r:embed="rId2" cstate="print"/>
          <a:srcRect r="70821"/>
          <a:stretch>
            <a:fillRect/>
          </a:stretch>
        </p:blipFill>
        <p:spPr>
          <a:xfrm flipH="1">
            <a:off x="6163744" y="-1"/>
            <a:ext cx="2980267" cy="511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400000">
            <a:off x="4287047" y="1458702"/>
            <a:ext cx="4428493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6458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50000"/>
              <a:buFontTx/>
              <a:buBlip>
                <a:blip r:embed="rId2"/>
              </a:buBlip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9518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2170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1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01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905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375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555528"/>
            <a:ext cx="7293496" cy="57606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258362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249492"/>
            <a:ext cx="405408" cy="324036"/>
          </a:xfrm>
        </p:spPr>
        <p:txBody>
          <a:bodyPr/>
          <a:lstStyle>
            <a:lvl1pPr algn="r" rtl="0">
              <a:defRPr lang="he-IL" smtClean="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95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503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6040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850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4170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2"/>
            <a:ext cx="4038600" cy="140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00377"/>
            <a:ext cx="4038600" cy="140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8359-B1B0-4F11-B9A9-A42738B65836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5972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owerpoint_template_front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werpoint_template_front2"/>
          <p:cNvPicPr>
            <a:picLocks noChangeAspect="1" noChangeArrowheads="1"/>
          </p:cNvPicPr>
          <p:nvPr userDrawn="1"/>
        </p:nvPicPr>
        <p:blipFill>
          <a:blip r:embed="rId3" cstate="print"/>
          <a:srcRect l="25990" t="95532" r="50398" b="1320"/>
          <a:stretch>
            <a:fillRect/>
          </a:stretch>
        </p:blipFill>
        <p:spPr bwMode="auto">
          <a:xfrm>
            <a:off x="179388" y="4912520"/>
            <a:ext cx="2374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75250"/>
            <a:ext cx="4173538" cy="1015663"/>
          </a:xfrm>
        </p:spPr>
        <p:txBody>
          <a:bodyPr anchor="t">
            <a:spAutoFit/>
          </a:bodyPr>
          <a:lstStyle>
            <a:lvl1pPr algn="ctr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59995"/>
            <a:ext cx="4248150" cy="828675"/>
          </a:xfrm>
        </p:spPr>
        <p:txBody>
          <a:bodyPr/>
          <a:lstStyle>
            <a:lvl1pPr marL="0" indent="0" algn="ctr">
              <a:defRPr sz="19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51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48424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5447717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5" y="1113236"/>
            <a:ext cx="3451225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289430" y="1113236"/>
            <a:ext cx="3451225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955107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62084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0315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44396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7686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475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337258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246230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50991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5972180" y="230983"/>
            <a:ext cx="1863725" cy="45005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77825" y="230983"/>
            <a:ext cx="5441950" cy="45005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711125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830" y="230983"/>
            <a:ext cx="7458075" cy="52982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5" y="1113236"/>
            <a:ext cx="3451225" cy="361830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289430" y="1113236"/>
            <a:ext cx="3451225" cy="361830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8430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309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830" y="230983"/>
            <a:ext cx="7458075" cy="52982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85800" y="1113236"/>
            <a:ext cx="7054850" cy="361830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557025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owerpoint_template_front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werpoint_template_front2"/>
          <p:cNvPicPr>
            <a:picLocks noChangeAspect="1" noChangeArrowheads="1"/>
          </p:cNvPicPr>
          <p:nvPr userDrawn="1"/>
        </p:nvPicPr>
        <p:blipFill>
          <a:blip r:embed="rId3" cstate="print"/>
          <a:srcRect l="25990" t="95532" r="50398" b="1320"/>
          <a:stretch>
            <a:fillRect/>
          </a:stretch>
        </p:blipFill>
        <p:spPr bwMode="auto">
          <a:xfrm>
            <a:off x="179388" y="4912519"/>
            <a:ext cx="2374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75248"/>
            <a:ext cx="4173538" cy="1015663"/>
          </a:xfrm>
        </p:spPr>
        <p:txBody>
          <a:bodyPr anchor="t">
            <a:spAutoFit/>
          </a:bodyPr>
          <a:lstStyle>
            <a:lvl1pPr algn="ctr"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59994"/>
            <a:ext cx="4248150" cy="828675"/>
          </a:xfrm>
        </p:spPr>
        <p:txBody>
          <a:bodyPr/>
          <a:lstStyle>
            <a:lvl1pPr marL="0" indent="0" algn="ctr">
              <a:defRPr sz="19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90669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929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44396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567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22626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1" y="1113235"/>
            <a:ext cx="3451225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289426" y="1113235"/>
            <a:ext cx="3451225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608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10390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43108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1375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0980828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4512973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41221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5972176" y="230981"/>
            <a:ext cx="1863725" cy="45005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77825" y="230981"/>
            <a:ext cx="5441950" cy="45005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34721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826" y="230981"/>
            <a:ext cx="7458075" cy="52982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1" y="1113235"/>
            <a:ext cx="3451225" cy="361830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289426" y="1113235"/>
            <a:ext cx="3451225" cy="361830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3124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44396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2734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903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826" y="230981"/>
            <a:ext cx="7458075" cy="52982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85800" y="1113235"/>
            <a:ext cx="7054850" cy="361830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335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76008"/>
            <a:ext cx="526936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31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422672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387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800100"/>
            <a:ext cx="8458200" cy="382905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6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b="0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63888" y="4938489"/>
            <a:ext cx="1981200" cy="228600"/>
          </a:xfrm>
        </p:spPr>
        <p:txBody>
          <a:bodyPr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k to edit </a:t>
            </a:r>
            <a:r>
              <a:rPr lang="en-US" dirty="0" err="1" smtClean="0"/>
              <a:t>Maste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76008"/>
            <a:ext cx="526936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707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512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80C7F59-76A7-4340-ADB5-6B982390CF3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2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52F23B8B-AF36-4341-B5A7-B04EEDC6B96F}" type="slidenum">
              <a:rPr lang="he-IL" altLang="he-IL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6779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7544" y="267494"/>
            <a:ext cx="2592288" cy="313584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040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7413"/>
            <a:ext cx="6635080" cy="59012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771550"/>
            <a:ext cx="7992888" cy="391653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55576" cy="502002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999" y="195487"/>
            <a:ext cx="6684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858618"/>
            <a:ext cx="9144000" cy="2848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76008"/>
            <a:ext cx="526936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472"/>
            <a:ext cx="19813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396039" y="4835897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http://www.iap.tau.ac.il/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2" r:id="rId3"/>
    <p:sldLayoutId id="2147484823" r:id="rId4"/>
    <p:sldLayoutId id="2147484824" r:id="rId5"/>
    <p:sldLayoutId id="2147484830" r:id="rId6"/>
    <p:sldLayoutId id="2147484831" r:id="rId7"/>
    <p:sldLayoutId id="2147484877" r:id="rId8"/>
    <p:sldLayoutId id="2147484878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b="83680"/>
          <a:stretch>
            <a:fillRect/>
          </a:stretch>
        </p:blipFill>
        <p:spPr bwMode="auto">
          <a:xfrm>
            <a:off x="0" y="0"/>
            <a:ext cx="914400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89553"/>
            <a:ext cx="889248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763688" y="627806"/>
            <a:ext cx="7380312" cy="5400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65832" y="5110038"/>
            <a:ext cx="2980772" cy="54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798" y="-20538"/>
            <a:ext cx="7524328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74916"/>
            <a:ext cx="2555776" cy="5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  <p:sldLayoutId id="2147484844" r:id="rId12"/>
    <p:sldLayoutId id="2147484845" r:id="rId13"/>
    <p:sldLayoutId id="2147484846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Powerpoint_template_boo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" y="0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13236"/>
            <a:ext cx="7054850" cy="36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377830" y="230983"/>
            <a:ext cx="745807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71438" y="4837512"/>
            <a:ext cx="64293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9F90F-048D-44FD-8369-256AE40973C5}" type="slidenum">
              <a:rPr lang="en-US" sz="1400" b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441325" indent="-441325" algn="r" rtl="1" eaLnBrk="0" fontAlgn="base" hangingPunct="0">
        <a:spcBef>
          <a:spcPct val="0"/>
        </a:spcBef>
        <a:spcAft>
          <a:spcPct val="40000"/>
        </a:spcAft>
        <a:buClr>
          <a:srgbClr val="003399"/>
        </a:buClr>
        <a:buFont typeface="Wingdings" pitchFamily="2" charset="2"/>
        <a:buChar char="§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98525" indent="-277813" algn="r" rtl="1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2200">
          <a:solidFill>
            <a:srgbClr val="000066"/>
          </a:solidFill>
          <a:latin typeface="+mn-lt"/>
          <a:cs typeface="+mn-cs"/>
        </a:defRPr>
      </a:lvl2pPr>
      <a:lvl3pPr marL="1306513" indent="-228600" algn="r" rtl="1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rgbClr val="000066"/>
          </a:solidFill>
          <a:latin typeface="+mn-lt"/>
          <a:cs typeface="+mn-cs"/>
        </a:defRPr>
      </a:lvl3pPr>
      <a:lvl4pPr marL="17145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4pPr>
      <a:lvl5pPr marL="2122488" indent="-228600" algn="r" rtl="1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5pPr>
      <a:lvl6pPr marL="25796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6pPr>
      <a:lvl7pPr marL="30368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7pPr>
      <a:lvl8pPr marL="34940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8pPr>
      <a:lvl9pPr marL="39512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Powerpoint_template_boo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13235"/>
            <a:ext cx="7054850" cy="36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377826" y="230981"/>
            <a:ext cx="745807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71438" y="4842098"/>
            <a:ext cx="64293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9F90F-048D-44FD-8369-256AE40973C5}" type="slidenum">
              <a:rPr lang="en-US" sz="1400" b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8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  <p:sldLayoutId id="2147484874" r:id="rId12"/>
    <p:sldLayoutId id="2147484875" r:id="rId13"/>
    <p:sldLayoutId id="2147484876" r:id="rId1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441325" indent="-441325" algn="r" rtl="1" eaLnBrk="0" fontAlgn="base" hangingPunct="0">
        <a:spcBef>
          <a:spcPct val="0"/>
        </a:spcBef>
        <a:spcAft>
          <a:spcPct val="40000"/>
        </a:spcAft>
        <a:buClr>
          <a:srgbClr val="003399"/>
        </a:buClr>
        <a:buFont typeface="Wingdings" pitchFamily="2" charset="2"/>
        <a:buChar char="§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98525" indent="-277813" algn="r" rtl="1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2200">
          <a:solidFill>
            <a:srgbClr val="000066"/>
          </a:solidFill>
          <a:latin typeface="+mn-lt"/>
          <a:cs typeface="+mn-cs"/>
        </a:defRPr>
      </a:lvl2pPr>
      <a:lvl3pPr marL="1306513" indent="-228600" algn="r" rtl="1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rgbClr val="000066"/>
          </a:solidFill>
          <a:latin typeface="+mn-lt"/>
          <a:cs typeface="+mn-cs"/>
        </a:defRPr>
      </a:lvl3pPr>
      <a:lvl4pPr marL="17145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4pPr>
      <a:lvl5pPr marL="2122488" indent="-228600" algn="r" rtl="1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5pPr>
      <a:lvl6pPr marL="25796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6pPr>
      <a:lvl7pPr marL="30368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7pPr>
      <a:lvl8pPr marL="34940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8pPr>
      <a:lvl9pPr marL="3951288" indent="-228600" algn="r" rtl="1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Verdana" pitchFamily="34" charset="0"/>
          <a:cs typeface="Times New Roman" pitchFamily="18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istory%20final.pp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9" Type="http://schemas.openxmlformats.org/officeDocument/2006/relationships/image" Target="../media/image70.jpeg"/><Relationship Id="rId21" Type="http://schemas.openxmlformats.org/officeDocument/2006/relationships/image" Target="../media/image54.png"/><Relationship Id="rId34" Type="http://schemas.openxmlformats.org/officeDocument/2006/relationships/image" Target="../media/image66.gif"/><Relationship Id="rId42" Type="http://schemas.openxmlformats.org/officeDocument/2006/relationships/image" Target="../media/image72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29" Type="http://schemas.openxmlformats.org/officeDocument/2006/relationships/image" Target="../media/image62.png"/><Relationship Id="rId41" Type="http://schemas.openxmlformats.org/officeDocument/2006/relationships/image" Target="../media/image7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32" Type="http://schemas.openxmlformats.org/officeDocument/2006/relationships/image" Target="../media/image65.png"/><Relationship Id="rId37" Type="http://schemas.openxmlformats.org/officeDocument/2006/relationships/image" Target="../media/image68.gif"/><Relationship Id="rId40" Type="http://schemas.openxmlformats.org/officeDocument/2006/relationships/hyperlink" Target="http://www.shire.com/shireplc/" TargetMode="External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hyperlink" Target="http://www.merckserono.co.il/he/" TargetMode="External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31" Type="http://schemas.openxmlformats.org/officeDocument/2006/relationships/image" Target="../media/image64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jpeg"/><Relationship Id="rId35" Type="http://schemas.openxmlformats.org/officeDocument/2006/relationships/image" Target="../media/image67.png"/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33" Type="http://schemas.openxmlformats.org/officeDocument/2006/relationships/hyperlink" Target="http://www.emdmillipore.com/;sid=ScrAUOaxVeH3ULboNTCtB05xzknSoIwWceTeBlUcmLQ4SGg_ZSqj-uCPXpFN7bdF9_DQTOVotPLpV29460647LnvaD7ZFCphelB4cV6oZQ6ulmEyWzreBlUc" TargetMode="External"/><Relationship Id="rId38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0.jpe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Relationship Id="rId9" Type="http://schemas.openxmlformats.org/officeDocument/2006/relationships/hyperlink" Target="mailto:industry@tauex.tau.ac.i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IAP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ymbol.com/products/barcode_scanners/LS3408Left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hyperlink" Target="http://www.google.co.il/url?sa=i&amp;source=images&amp;cd=&amp;cad=rja&amp;docid=-iz53YlEl9IcZM&amp;tbnid=F72bHkfm6gYgQM:&amp;ved=0CAgQjRwwAA&amp;url=http://www.sagedata.com/products/bar_code_labels.html&amp;ei=IFAnUuy5NcmZhQfo44DwDg&amp;psig=AFQjCNGRswm4bWb4fKbGVoGpkaSe0jsWkQ&amp;ust=1378394528991922" TargetMode="External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http://www.symbol.com/new_logo_155x831.gif" TargetMode="External"/><Relationship Id="rId3" Type="http://schemas.openxmlformats.org/officeDocument/2006/relationships/image" Target="../media/image99.jpeg"/><Relationship Id="rId7" Type="http://schemas.openxmlformats.org/officeDocument/2006/relationships/image" Target="../media/image108.png"/><Relationship Id="rId12" Type="http://schemas.openxmlformats.org/officeDocument/2006/relationships/image" Target="../media/image1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http://www.symbol.com/products/oem/images/se_1200lr-i000a.gif" TargetMode="External"/><Relationship Id="rId11" Type="http://schemas.openxmlformats.org/officeDocument/2006/relationships/hyperlink" Target="http://www.google.com/url?sa=i&amp;rct=j&amp;q=motorola+logo&amp;source=images&amp;cd=&amp;cad=rja&amp;docid=THkp8VsIZT5avM&amp;tbnid=1kSzR_JqHIeK7M:&amp;ved=0CAUQjRw&amp;url=http://gadgetcrave.com/motorolaverizon-tablet-to-include-big-tv-emphasis/8198/&amp;ei=kVGfUeT2F-nC0QW9ooGQAQ&amp;bvm=bv.47008514,d.bGE&amp;psig=AFQjCNGrI2FISvucN4LPISzAQqSLo0XucQ&amp;ust=1369481995306047" TargetMode="External"/><Relationship Id="rId5" Type="http://schemas.openxmlformats.org/officeDocument/2006/relationships/image" Target="../media/image107.png"/><Relationship Id="rId10" Type="http://schemas.openxmlformats.org/officeDocument/2006/relationships/image" Target="http://www.symbol.com/products/oem/SE1524x160.jpg" TargetMode="External"/><Relationship Id="rId4" Type="http://schemas.openxmlformats.org/officeDocument/2006/relationships/image" Target="http://www.symbol.com/products/barcode_scanners/LS3408Left.jpg" TargetMode="External"/><Relationship Id="rId9" Type="http://schemas.openxmlformats.org/officeDocument/2006/relationships/image" Target="../media/image10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istory%20final.pps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hyperlink" Target="History%20final.pps" TargetMode="External"/><Relationship Id="rId4" Type="http://schemas.openxmlformats.org/officeDocument/2006/relationships/image" Target="../media/image1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7.png"/><Relationship Id="rId4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9.png"/><Relationship Id="rId4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2.png"/><Relationship Id="rId7" Type="http://schemas.openxmlformats.org/officeDocument/2006/relationships/image" Target="../media/image1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istory%20final.pps" TargetMode="Externa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8.wmf"/><Relationship Id="rId5" Type="http://schemas.openxmlformats.org/officeDocument/2006/relationships/image" Target="../media/image12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://www.google.co.il/url?sa=i&amp;source=images&amp;cd=&amp;cad=rja&amp;docid=1jyeJIvzuL56VM&amp;tbnid=dG1fmmtEbg8vvM:&amp;ved=0CAgQjRwwAA&amp;url=http://www.transformationsyoucansee.com/2012_04_01_archive.html&amp;ei=vBMrUtKqBIKL7AaD64Bg&amp;psig=AFQjCNG8LZgyubYxoi2pvC7KJsl3j4vs5w&amp;ust=1378641212204137" TargetMode="External"/><Relationship Id="rId18" Type="http://schemas.openxmlformats.org/officeDocument/2006/relationships/image" Target="../media/image136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28.wmf"/><Relationship Id="rId12" Type="http://schemas.openxmlformats.org/officeDocument/2006/relationships/image" Target="../media/image133.jpeg"/><Relationship Id="rId17" Type="http://schemas.openxmlformats.org/officeDocument/2006/relationships/hyperlink" Target="http://www.google.co.il/url?sa=i&amp;rct=j&amp;q=&amp;esrc=s&amp;frm=1&amp;source=images&amp;cd=&amp;cad=rja&amp;docid=T28uD6XKeri_EM&amp;tbnid=JxkVYWtfhdnd_M:&amp;ved=0CAUQjRw&amp;url=http://www.firstisrael.org.il/frc/TeamDetails.asp?page%3D3051&amp;ei=PYQ6UuvnAuWv0QWbmYC4Dg&amp;bvm=bv.52288139,d.d2k&amp;psig=AFQjCNEG8xPV_AVj-MR0TsaKYCpe12qJkg&amp;ust=1379653035315462" TargetMode="External"/><Relationship Id="rId2" Type="http://schemas.openxmlformats.org/officeDocument/2006/relationships/slideLayout" Target="../slideLayouts/slideLayout8.xml"/><Relationship Id="rId16" Type="http://schemas.microsoft.com/office/2007/relationships/hdphoto" Target="../media/hdphoto3.wdp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1.jpeg"/><Relationship Id="rId11" Type="http://schemas.openxmlformats.org/officeDocument/2006/relationships/hyperlink" Target="http://www.padtec.com.br/" TargetMode="External"/><Relationship Id="rId5" Type="http://schemas.openxmlformats.org/officeDocument/2006/relationships/image" Target="../media/image130.jpeg"/><Relationship Id="rId15" Type="http://schemas.openxmlformats.org/officeDocument/2006/relationships/image" Target="../media/image135.png"/><Relationship Id="rId10" Type="http://schemas.openxmlformats.org/officeDocument/2006/relationships/image" Target="../media/image132.png"/><Relationship Id="rId4" Type="http://schemas.openxmlformats.org/officeDocument/2006/relationships/image" Target="../media/image129.png"/><Relationship Id="rId9" Type="http://schemas.openxmlformats.org/officeDocument/2006/relationships/image" Target="../media/image127.png"/><Relationship Id="rId14" Type="http://schemas.openxmlformats.org/officeDocument/2006/relationships/image" Target="../media/image1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sc&amp;source=images&amp;cd=&amp;cad=rja&amp;docid=gSNmLRZzW4ar-M&amp;tbnid=41q1TU1AeJJixM:&amp;ved=0CAUQjRw&amp;url=http://www.ubergizmo.com/2013/01/sony-cyber-shot-dsc-w-series/&amp;ei=L7Z7UcasJc-GswaxpIDABg&amp;bvm=bv.45645796,d.bGE&amp;psig=AFQjCNH9wbI_LNKRCVekvFgQQXhDpuNlVA&amp;ust=1367148453031794" TargetMode="External"/><Relationship Id="rId7" Type="http://schemas.openxmlformats.org/officeDocument/2006/relationships/image" Target="../media/image1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40.jpg"/><Relationship Id="rId4" Type="http://schemas.openxmlformats.org/officeDocument/2006/relationships/image" Target="../media/image13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mendd@post.tau.ac.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7" y="1042512"/>
            <a:ext cx="2991735" cy="22490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07904" y="1131592"/>
            <a:ext cx="5328592" cy="3528392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en-US" sz="3700" b="1" dirty="0" smtClean="0"/>
              <a:t>Some Observations on The </a:t>
            </a:r>
            <a:r>
              <a:rPr lang="en-US" sz="3700" b="1" dirty="0"/>
              <a:t>Israeli </a:t>
            </a:r>
            <a:r>
              <a:rPr lang="en-US" sz="3700" b="1" dirty="0" smtClean="0"/>
              <a:t>Knowledge Commercialization Model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000" b="1" dirty="0" smtClean="0"/>
              <a:t>David Mendlovic</a:t>
            </a:r>
          </a:p>
          <a:p>
            <a:pPr algn="ctr"/>
            <a:endParaRPr lang="en-US" sz="2600" b="1" dirty="0" smtClean="0"/>
          </a:p>
          <a:p>
            <a:pPr algn="ctr"/>
            <a:r>
              <a:rPr lang="en-US" sz="2400" b="1" dirty="0" smtClean="0"/>
              <a:t>Faculty </a:t>
            </a:r>
            <a:r>
              <a:rPr lang="en-US" sz="2400" b="1" dirty="0"/>
              <a:t>of </a:t>
            </a:r>
            <a:r>
              <a:rPr lang="en-US" sz="2400" b="1" dirty="0" smtClean="0"/>
              <a:t>Engineering, Tel Aviv University</a:t>
            </a:r>
            <a:endParaRPr lang="en-US" sz="1600" b="1" dirty="0"/>
          </a:p>
          <a:p>
            <a:pPr algn="ctr"/>
            <a:endParaRPr lang="en-US" sz="1900" b="1" dirty="0" smtClean="0"/>
          </a:p>
          <a:p>
            <a:pPr algn="ctr" rt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10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784746"/>
            <a:ext cx="8305800" cy="31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Nano technology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energy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 information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 cell therapy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 cells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Telecommunication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4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95438" y="4518820"/>
            <a:ext cx="590550" cy="357188"/>
          </a:xfrm>
          <a:prstGeom prst="rect">
            <a:avLst/>
          </a:prstGeom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0CAD2E-2386-4F6B-88DD-F154C0FBF67C}" type="slidenum">
              <a:rPr lang="he-IL" sz="1600" smtClean="0">
                <a:solidFill>
                  <a:srgbClr val="003399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600" smtClean="0">
              <a:solidFill>
                <a:srgbClr val="003399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428750" y="735548"/>
            <a:ext cx="6057900" cy="4118050"/>
          </a:xfrm>
          <a:prstGeom prst="rect">
            <a:avLst/>
          </a:prstGeom>
          <a:solidFill>
            <a:srgbClr val="CCCCFF"/>
          </a:solidFill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r>
              <a:rPr kumimoji="1" lang="he-IL" sz="2800" dirty="0">
                <a:solidFill>
                  <a:srgbClr val="003366"/>
                </a:solidFill>
                <a:latin typeface="a_David" pitchFamily="34" charset="0"/>
                <a:cs typeface="David" pitchFamily="2" charset="-79"/>
              </a:rPr>
              <a:t>           </a:t>
            </a: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en-US" sz="1200" dirty="0" smtClean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 smtClean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 smtClean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 smtClean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 smtClean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12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  <a:p>
            <a:pPr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None/>
            </a:pPr>
            <a:endParaRPr kumimoji="1" lang="he-IL" sz="2800" dirty="0">
              <a:solidFill>
                <a:srgbClr val="003366"/>
              </a:solidFill>
              <a:latin typeface="a_David" pitchFamily="34" charset="0"/>
              <a:cs typeface="David" pitchFamily="2" charset="-79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694730"/>
          </a:xfrm>
        </p:spPr>
        <p:txBody>
          <a:bodyPr/>
          <a:lstStyle/>
          <a:p>
            <a:pPr algn="l" rtl="0" eaLnBrk="1" hangingPunct="1"/>
            <a:r>
              <a:rPr lang="en-US" b="1" kern="1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R&amp;D Value Chain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938845" y="649858"/>
            <a:ext cx="1990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84052" tIns="42739" rIns="84052" bIns="4273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u="sng" dirty="0">
                <a:solidFill>
                  <a:srgbClr val="003366"/>
                </a:solidFill>
                <a:cs typeface="David Transparent" pitchFamily="2" charset="-79"/>
              </a:rPr>
              <a:t>Where?</a:t>
            </a:r>
            <a:r>
              <a:rPr lang="en-US" sz="2400" b="1" i="1" dirty="0">
                <a:solidFill>
                  <a:srgbClr val="003366"/>
                </a:solidFill>
                <a:cs typeface="David Transparent" pitchFamily="2" charset="-79"/>
              </a:rPr>
              <a:t>      </a:t>
            </a:r>
            <a:endParaRPr lang="en-US" sz="2400" b="1" i="1" u="sng" dirty="0">
              <a:solidFill>
                <a:srgbClr val="003366"/>
              </a:solidFill>
              <a:cs typeface="David Transparent" pitchFamily="2" charset="-79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2030416" y="2547240"/>
            <a:ext cx="2887663" cy="367910"/>
          </a:xfrm>
          <a:prstGeom prst="flowChartAlternateProcess">
            <a:avLst/>
          </a:prstGeom>
          <a:solidFill>
            <a:srgbClr val="FFFF99"/>
          </a:solidFill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 wrap="square" lIns="84052" tIns="42739" rIns="84052" bIns="42739" anchor="ctr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Ministry of </a:t>
            </a:r>
            <a:r>
              <a:rPr lang="en-US" sz="1600" b="1" dirty="0" smtClean="0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Economy</a:t>
            </a:r>
            <a:endParaRPr lang="en-US" sz="1600" b="1" dirty="0">
              <a:solidFill>
                <a:srgbClr val="808080"/>
              </a:solidFill>
              <a:latin typeface="Verdana" pitchFamily="34" charset="0"/>
              <a:cs typeface="David Transparent" pitchFamily="2" charset="-79"/>
            </a:endParaRPr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603382" y="3195314"/>
            <a:ext cx="3738563" cy="640325"/>
          </a:xfrm>
          <a:prstGeom prst="flowChartAlternateProcess">
            <a:avLst/>
          </a:prstGeom>
          <a:solidFill>
            <a:srgbClr val="FFFF99"/>
          </a:solidFill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 lIns="84052" tIns="42739" rIns="84052" bIns="42739" anchor="ctr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VCs and other investment funds</a:t>
            </a:r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604963" y="4139165"/>
            <a:ext cx="3738562" cy="640325"/>
          </a:xfrm>
          <a:prstGeom prst="flowChartAlternateProcess">
            <a:avLst/>
          </a:prstGeom>
          <a:solidFill>
            <a:srgbClr val="FFFF99"/>
          </a:solidFill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 lIns="84052" tIns="42739" rIns="84052" bIns="42739" anchor="ctr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Market penetration &amp; creation of value</a:t>
            </a:r>
          </a:p>
        </p:txBody>
      </p:sp>
      <p:cxnSp>
        <p:nvCxnSpPr>
          <p:cNvPr id="16395" name="AutoShape 10"/>
          <p:cNvCxnSpPr>
            <a:cxnSpLocks noChangeShapeType="1"/>
            <a:stCxn id="16391" idx="2"/>
            <a:endCxn id="16392" idx="0"/>
          </p:cNvCxnSpPr>
          <p:nvPr/>
        </p:nvCxnSpPr>
        <p:spPr bwMode="auto">
          <a:xfrm rot="5400000">
            <a:off x="3333374" y="3054440"/>
            <a:ext cx="280164" cy="15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66"/>
            </a:solidFill>
            <a:miter lim="800000"/>
            <a:headEnd/>
            <a:tailEnd type="triangle" w="med" len="med"/>
          </a:ln>
        </p:spPr>
      </p:cxnSp>
      <p:cxnSp>
        <p:nvCxnSpPr>
          <p:cNvPr id="16396" name="AutoShape 1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rot="16200000" flipH="1">
            <a:off x="3321691" y="3986612"/>
            <a:ext cx="303526" cy="158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66"/>
            </a:solidFill>
            <a:miter lim="800000"/>
            <a:headEnd/>
            <a:tailEnd type="triangle" w="med" len="med"/>
          </a:ln>
        </p:spPr>
      </p:cxn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681663" y="3367657"/>
            <a:ext cx="1828800" cy="3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52" tIns="42739" rIns="84052" bIns="42739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cs typeface="David Transparent" pitchFamily="2" charset="-79"/>
              </a:rPr>
              <a:t>Industry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5681663" y="4327448"/>
            <a:ext cx="1828800" cy="3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52" tIns="42739" rIns="84052" bIns="42739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cs typeface="David Transparent" pitchFamily="2" charset="-79"/>
              </a:rPr>
              <a:t>Industry</a:t>
            </a:r>
          </a:p>
        </p:txBody>
      </p:sp>
      <p:sp>
        <p:nvSpPr>
          <p:cNvPr id="16399" name="AutoShape 20"/>
          <p:cNvSpPr>
            <a:spLocks noChangeArrowheads="1"/>
          </p:cNvSpPr>
          <p:nvPr/>
        </p:nvSpPr>
        <p:spPr bwMode="auto">
          <a:xfrm>
            <a:off x="2030416" y="1881772"/>
            <a:ext cx="2887663" cy="36791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square" lIns="84052" tIns="42739" rIns="84052" bIns="42739" anchor="ctr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Ministry of </a:t>
            </a:r>
            <a:r>
              <a:rPr lang="en-US" sz="1600" b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Science</a:t>
            </a:r>
            <a:endParaRPr lang="en-US" sz="1600" b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6400" name="AutoShape 21"/>
          <p:cNvCxnSpPr>
            <a:cxnSpLocks noChangeShapeType="1"/>
            <a:stCxn id="16399" idx="2"/>
            <a:endCxn id="16391" idx="0"/>
          </p:cNvCxnSpPr>
          <p:nvPr/>
        </p:nvCxnSpPr>
        <p:spPr bwMode="auto">
          <a:xfrm>
            <a:off x="3474248" y="2249682"/>
            <a:ext cx="0" cy="297558"/>
          </a:xfrm>
          <a:prstGeom prst="straightConnector1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</p:cxnSp>
      <p:sp>
        <p:nvSpPr>
          <p:cNvPr id="16401" name="Text Box 24"/>
          <p:cNvSpPr txBox="1">
            <a:spLocks noChangeArrowheads="1"/>
          </p:cNvSpPr>
          <p:nvPr/>
        </p:nvSpPr>
        <p:spPr bwMode="auto">
          <a:xfrm>
            <a:off x="5930900" y="1131589"/>
            <a:ext cx="1295400" cy="3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52" tIns="42739" rIns="84052" bIns="42739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cs typeface="David Transparent" pitchFamily="2" charset="-79"/>
              </a:rPr>
              <a:t>Academy</a:t>
            </a:r>
          </a:p>
        </p:txBody>
      </p:sp>
      <p:sp>
        <p:nvSpPr>
          <p:cNvPr id="16402" name="AutoShape 25"/>
          <p:cNvSpPr>
            <a:spLocks noChangeArrowheads="1"/>
          </p:cNvSpPr>
          <p:nvPr/>
        </p:nvSpPr>
        <p:spPr bwMode="auto">
          <a:xfrm>
            <a:off x="2020891" y="963065"/>
            <a:ext cx="2897187" cy="613083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square" lIns="84052" tIns="42739" rIns="84052" bIns="42739" anchor="ctr">
            <a:spAutoFit/>
          </a:bodyPr>
          <a:lstStyle/>
          <a:p>
            <a:pPr algn="ctr" rtl="0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Basic Research</a:t>
            </a:r>
            <a:endParaRPr lang="he-IL" sz="1600" b="1" dirty="0">
              <a:solidFill>
                <a:srgbClr val="808080"/>
              </a:solidFill>
              <a:latin typeface="Verdana" pitchFamily="34" charset="0"/>
              <a:cs typeface="David Transparent" pitchFamily="2" charset="-79"/>
            </a:endParaRPr>
          </a:p>
          <a:p>
            <a:pPr algn="ctr" rtl="0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(ISF, BSF, GIF,</a:t>
            </a:r>
            <a:r>
              <a:rPr lang="en-US" sz="1600" b="1" dirty="0">
                <a:solidFill>
                  <a:srgbClr val="808080"/>
                </a:solidFill>
                <a:latin typeface="Times New Roman" pitchFamily="18" charset="0"/>
                <a:cs typeface="David Transparent" pitchFamily="2" charset="-79"/>
              </a:rPr>
              <a:t>…</a:t>
            </a:r>
            <a:r>
              <a:rPr lang="en-US" sz="1600" b="1" dirty="0">
                <a:solidFill>
                  <a:srgbClr val="808080"/>
                </a:solidFill>
                <a:latin typeface="Verdana" pitchFamily="34" charset="0"/>
                <a:cs typeface="David Transparent" pitchFamily="2" charset="-79"/>
              </a:rPr>
              <a:t>)</a:t>
            </a:r>
          </a:p>
        </p:txBody>
      </p:sp>
      <p:cxnSp>
        <p:nvCxnSpPr>
          <p:cNvPr id="16403" name="AutoShape 27"/>
          <p:cNvCxnSpPr>
            <a:cxnSpLocks noChangeShapeType="1"/>
            <a:stCxn id="16402" idx="2"/>
            <a:endCxn id="16399" idx="0"/>
          </p:cNvCxnSpPr>
          <p:nvPr/>
        </p:nvCxnSpPr>
        <p:spPr bwMode="auto">
          <a:xfrm rot="16200000" flipH="1">
            <a:off x="3319054" y="1726578"/>
            <a:ext cx="305624" cy="47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66"/>
            </a:solidFill>
            <a:miter lim="800000"/>
            <a:headEnd/>
            <a:tailEnd type="triangle" w="med" len="med"/>
          </a:ln>
        </p:spPr>
      </p:cxnSp>
      <p:sp>
        <p:nvSpPr>
          <p:cNvPr id="16404" name="Text Box 28"/>
          <p:cNvSpPr txBox="1">
            <a:spLocks noChangeArrowheads="1"/>
          </p:cNvSpPr>
          <p:nvPr/>
        </p:nvSpPr>
        <p:spPr bwMode="auto">
          <a:xfrm>
            <a:off x="5930900" y="1938114"/>
            <a:ext cx="1295400" cy="3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52" tIns="42739" rIns="84052" bIns="42739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cs typeface="David Transparent" pitchFamily="2" charset="-79"/>
              </a:rPr>
              <a:t>Academy</a:t>
            </a:r>
          </a:p>
        </p:txBody>
      </p:sp>
      <p:sp>
        <p:nvSpPr>
          <p:cNvPr id="16406" name="Text Box 30"/>
          <p:cNvSpPr txBox="1">
            <a:spLocks noChangeArrowheads="1"/>
          </p:cNvSpPr>
          <p:nvPr/>
        </p:nvSpPr>
        <p:spPr bwMode="auto">
          <a:xfrm>
            <a:off x="5857882" y="2427737"/>
            <a:ext cx="1439863" cy="57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52" tIns="42739" rIns="84052" bIns="42739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008000"/>
              </a:buClr>
              <a:buFont typeface="Wingdings 3" pitchFamily="18" charset="2"/>
              <a:buNone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cs typeface="David Transparent" pitchFamily="2" charset="-79"/>
              </a:rPr>
              <a:t>Academy/Industry</a:t>
            </a:r>
          </a:p>
        </p:txBody>
      </p:sp>
    </p:spTree>
    <p:extLst>
      <p:ext uri="{BB962C8B-B14F-4D97-AF65-F5344CB8AC3E}">
        <p14:creationId xmlns:p14="http://schemas.microsoft.com/office/powerpoint/2010/main" val="677121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611560" y="897565"/>
          <a:ext cx="7632700" cy="391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3" imgW="7962986" imgH="5029133" progId="MSGraph.Chart.8">
                  <p:embed followColorScheme="full"/>
                </p:oleObj>
              </mc:Choice>
              <mc:Fallback>
                <p:oleObj name="Chart" r:id="rId3" imgW="7962986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897565"/>
                        <a:ext cx="7632700" cy="3917156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323850" y="-164554"/>
            <a:ext cx="8820150" cy="7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CCFFFF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3600" b="1" i="1" dirty="0">
                <a:solidFill>
                  <a:srgbClr val="CCFFFF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0066"/>
                </a:solidFill>
                <a:ea typeface="+mj-ea"/>
              </a:rPr>
              <a:t>Pie Of Governmental R&amp;D Investment</a:t>
            </a:r>
          </a:p>
        </p:txBody>
      </p:sp>
    </p:spTree>
    <p:extLst>
      <p:ext uri="{BB962C8B-B14F-4D97-AF65-F5344CB8AC3E}">
        <p14:creationId xmlns:p14="http://schemas.microsoft.com/office/powerpoint/2010/main" val="308697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563640"/>
            <a:ext cx="7776864" cy="30963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R&amp;D In Israel:</a:t>
            </a:r>
          </a:p>
          <a:p>
            <a:pPr algn="ctr" rtl="1"/>
            <a:endParaRPr lang="he-IL" sz="2400" b="1" dirty="0" smtClean="0"/>
          </a:p>
          <a:p>
            <a:pPr algn="ctr" rtl="1"/>
            <a:r>
              <a:rPr lang="en-US" b="1" dirty="0"/>
              <a:t>University level –  Tel Aviv University and </a:t>
            </a:r>
            <a:r>
              <a:rPr lang="en-US" b="1" dirty="0" smtClean="0"/>
              <a:t>RAMOT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51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96552" y="2571750"/>
            <a:ext cx="9432031" cy="517656"/>
            <a:chOff x="-567051" y="-72094"/>
            <a:chExt cx="6363743" cy="691036"/>
          </a:xfrm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-567051" y="-72094"/>
              <a:ext cx="1976019" cy="47890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rtl="0"/>
              <a:r>
                <a:rPr lang="en-US" sz="1400" b="1" dirty="0">
                  <a:solidFill>
                    <a:srgbClr val="E68900"/>
                  </a:solidFill>
                  <a:latin typeface="Verdana"/>
                  <a:ea typeface="Verdana"/>
                  <a:cs typeface="Verdana"/>
                </a:rPr>
                <a:t>TEL AVIV UNIVERSITY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46908" y="61231"/>
              <a:ext cx="5943600" cy="55771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rtl="0"/>
              <a:r>
                <a:rPr lang="en-US" sz="3600" dirty="0">
                  <a:solidFill>
                    <a:srgbClr val="A6A6A6"/>
                  </a:solidFill>
                  <a:latin typeface="Arial"/>
                  <a:ea typeface="MS Gothic"/>
                </a:rPr>
                <a:t>From Discovery to </a:t>
              </a:r>
              <a:r>
                <a:rPr lang="en-US" sz="3600" dirty="0" smtClean="0">
                  <a:solidFill>
                    <a:srgbClr val="A6A6A6"/>
                  </a:solidFill>
                  <a:latin typeface="Arial"/>
                  <a:ea typeface="MS Gothic"/>
                </a:rPr>
                <a:t>Commercialization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310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ndasjoblom.com/images/2011/flying-dollars_1591969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3498"/>
            <a:ext cx="7295895" cy="34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PROVEN INNOVATION ENGINE</a:t>
            </a:r>
            <a:endParaRPr lang="he-IL" dirty="0"/>
          </a:p>
        </p:txBody>
      </p:sp>
      <p:grpSp>
        <p:nvGrpSpPr>
          <p:cNvPr id="3" name="Group 2"/>
          <p:cNvGrpSpPr/>
          <p:nvPr/>
        </p:nvGrpSpPr>
        <p:grpSpPr>
          <a:xfrm>
            <a:off x="-36512" y="1097261"/>
            <a:ext cx="9180512" cy="1420485"/>
            <a:chOff x="-36512" y="1463012"/>
            <a:chExt cx="9180512" cy="1893980"/>
          </a:xfrm>
        </p:grpSpPr>
        <p:sp>
          <p:nvSpPr>
            <p:cNvPr id="15" name="Rectangle 14"/>
            <p:cNvSpPr/>
            <p:nvPr/>
          </p:nvSpPr>
          <p:spPr>
            <a:xfrm>
              <a:off x="-36512" y="1463012"/>
              <a:ext cx="9180512" cy="14049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rtl="0"/>
              <a:r>
                <a:rPr lang="en-US" sz="9600" dirty="0" smtClean="0">
                  <a:solidFill>
                    <a:srgbClr val="A6A6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MS Gothic"/>
                </a:rPr>
                <a:t>&gt;$150,000,000</a:t>
              </a:r>
              <a:endPara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364088" y="2924944"/>
              <a:ext cx="3312368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l" rtl="0"/>
              <a:r>
                <a:rPr lang="en-US" sz="1400" b="1" dirty="0" smtClean="0">
                  <a:solidFill>
                    <a:srgbClr val="E68900"/>
                  </a:solidFill>
                  <a:latin typeface="Verdana"/>
                  <a:ea typeface="Verdana"/>
                  <a:cs typeface="Verdana"/>
                </a:rPr>
                <a:t>ANNUAL INVESTMENT in R&amp;D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8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89554"/>
            <a:ext cx="6041120" cy="39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PROVEN INNOVATION ENGINE</a:t>
            </a:r>
            <a:endParaRPr lang="he-IL" dirty="0"/>
          </a:p>
        </p:txBody>
      </p:sp>
      <p:grpSp>
        <p:nvGrpSpPr>
          <p:cNvPr id="3" name="Group 2"/>
          <p:cNvGrpSpPr/>
          <p:nvPr/>
        </p:nvGrpSpPr>
        <p:grpSpPr>
          <a:xfrm>
            <a:off x="-36512" y="1097260"/>
            <a:ext cx="5585919" cy="1125962"/>
            <a:chOff x="-36512" y="1463012"/>
            <a:chExt cx="5585919" cy="1501282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966051" y="2485965"/>
              <a:ext cx="2583356" cy="478329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l" rtl="0"/>
              <a:r>
                <a:rPr lang="en-US" sz="1400" b="1" dirty="0" smtClean="0">
                  <a:solidFill>
                    <a:srgbClr val="E68900"/>
                  </a:solidFill>
                  <a:latin typeface="Verdana"/>
                  <a:ea typeface="Verdana"/>
                  <a:cs typeface="Verdana"/>
                </a:rPr>
                <a:t>RESEARCH PROJECTS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6512" y="1463012"/>
              <a:ext cx="3516650" cy="14049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rtl="0"/>
              <a:r>
                <a:rPr lang="en-US" sz="9600" dirty="0" smtClean="0">
                  <a:solidFill>
                    <a:srgbClr val="A6A6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MS Gothic"/>
                </a:rPr>
                <a:t>1,800</a:t>
              </a:r>
              <a:endPara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0342598">
            <a:off x="3940926" y="2114150"/>
            <a:ext cx="4383053" cy="997866"/>
            <a:chOff x="5436096" y="1119187"/>
            <a:chExt cx="2990850" cy="1000125"/>
          </a:xfrm>
        </p:grpSpPr>
        <p:sp>
          <p:nvSpPr>
            <p:cNvPr id="9" name="TextBox 8"/>
            <p:cNvSpPr txBox="1"/>
            <p:nvPr/>
          </p:nvSpPr>
          <p:spPr>
            <a:xfrm rot="21144658">
              <a:off x="6139477" y="1371405"/>
              <a:ext cx="1584093" cy="524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800" b="1" dirty="0" smtClean="0">
                  <a:gradFill flip="none" rotWithShape="1">
                    <a:gsLst>
                      <a:gs pos="0">
                        <a:prstClr val="white"/>
                      </a:gs>
                      <a:gs pos="50000">
                        <a:srgbClr val="CC0000">
                          <a:shade val="67500"/>
                          <a:satMod val="115000"/>
                        </a:srgbClr>
                      </a:gs>
                      <a:gs pos="100000">
                        <a:srgbClr val="CC0000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lue Highway Linocut" pitchFamily="2" charset="0"/>
                </a:rPr>
                <a:t>ANY GIVEN TIME!</a:t>
              </a:r>
              <a:endParaRPr lang="he-IL" sz="2800" b="1" dirty="0">
                <a:gradFill flip="none" rotWithShape="1">
                  <a:gsLst>
                    <a:gs pos="0">
                      <a:prstClr val="white"/>
                    </a:gs>
                    <a:gs pos="50000">
                      <a:srgbClr val="CC0000">
                        <a:shade val="67500"/>
                        <a:satMod val="115000"/>
                      </a:srgbClr>
                    </a:gs>
                    <a:gs pos="100000">
                      <a:srgbClr val="CC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Blue Highway Linocut" pitchFamily="2" charset="0"/>
              </a:endParaRP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119187"/>
              <a:ext cx="299085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19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7" y="741871"/>
            <a:ext cx="2695575" cy="176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PROVEN INNOVATION ENGINE</a:t>
            </a:r>
            <a:endParaRPr lang="he-IL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123728" y="1761663"/>
            <a:ext cx="2583356" cy="3587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ACTIVE PATENT FAMILIES</a:t>
            </a:r>
            <a:endParaRPr lang="en-US" sz="16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6512" y="1097261"/>
            <a:ext cx="3516650" cy="1053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en-US" sz="9600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Gothic"/>
              </a:rPr>
              <a:t>588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08724" y="2591045"/>
            <a:ext cx="3159420" cy="3587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ALREADY LICENSED</a:t>
            </a:r>
            <a:endParaRPr lang="en-US" sz="16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452" y="1823831"/>
            <a:ext cx="3516650" cy="1053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en-US" sz="9600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Gothic"/>
              </a:rPr>
              <a:t>30%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699792" y="3239121"/>
            <a:ext cx="3735484" cy="3587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NEW ISRAELI COMPANIES</a:t>
            </a:r>
            <a:endParaRPr lang="en-US" sz="16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06155"/>
            <a:ext cx="2364522" cy="1053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en-US" sz="9600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Gothic"/>
              </a:rPr>
              <a:t>~40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7737"/>
            <a:ext cx="3048000" cy="20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101212" y="1761663"/>
            <a:ext cx="2079300" cy="3587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IN THE PAST 5 YEARS</a:t>
            </a:r>
            <a:endParaRPr lang="en-US" sz="16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0852" y="1121753"/>
            <a:ext cx="3516650" cy="1053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en-US" sz="9600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Gothic"/>
              </a:rPr>
              <a:t>&gt;50%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803429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1.tribune.com.pk/wp-content/uploads/2012/02/341475-degree-1330120760-918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" y="1408434"/>
            <a:ext cx="5716521" cy="32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89552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Ranked</a:t>
            </a:r>
            <a:r>
              <a:rPr lang="en-US" sz="9600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Gothic"/>
              </a:rPr>
              <a:t>14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400" b="1" dirty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in the world in scientific citations (right below MIT</a:t>
            </a:r>
            <a:r>
              <a:rPr lang="en-US" sz="14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)</a:t>
            </a:r>
            <a:endParaRPr lang="en-US" sz="1400" b="1" dirty="0">
              <a:solidFill>
                <a:srgbClr val="E689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PROVEN INNOVATION ENGINE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2988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66" y="-20538"/>
            <a:ext cx="752432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RAMOT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03040" y="73555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Ramot is a leading technology transfer company committed to transforming Tel Aviv University (TAU) technologies into products having a positive impact on society.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25" t="1691" r="1916" b="3599"/>
          <a:stretch>
            <a:fillRect/>
          </a:stretch>
        </p:blipFill>
        <p:spPr bwMode="auto">
          <a:xfrm>
            <a:off x="1619672" y="1761662"/>
            <a:ext cx="5472608" cy="21890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3917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592" y="555528"/>
            <a:ext cx="842392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David Mendlovic (PhD) – Short Curriculum Vitae 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B.Sc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. and Ph.D. degrees in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EE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from Tel Aviv University,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Israel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Erlangen University, Germany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as a MINERVA postdoctoral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fellow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Full Professor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electro-optics with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Tel-Aviv </a:t>
            </a: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More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than 200 technical articles,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2 books, 3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book chapters, and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                         more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than 4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0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patents all of them have been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commercialized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1998 winner of the ICO (International Commission of Optics)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Award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Few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patents became worldwide technology standards </a:t>
            </a:r>
            <a:endParaRPr lang="en-US" sz="19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Founder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of successful </a:t>
            </a:r>
            <a:r>
              <a:rPr lang="en-US" sz="1950" b="1" dirty="0" err="1">
                <a:solidFill>
                  <a:schemeClr val="bg1">
                    <a:lumMod val="50000"/>
                  </a:schemeClr>
                </a:solidFill>
              </a:rPr>
              <a:t>opto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-electronics startup companies (e.g. </a:t>
            </a: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                   ,  </a:t>
            </a:r>
          </a:p>
          <a:p>
            <a:pPr algn="l" rtl="0"/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                    )    ,                                              ) and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served as their </a:t>
            </a: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CEO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2008 - 2010: Chief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Scientist of the Israeli Ministry of 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Science and Technology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Co-Chairman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of the German – Israeli Foundation (GIF</a:t>
            </a:r>
            <a:r>
              <a:rPr lang="en-US" sz="195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950" b="1" dirty="0" smtClean="0">
                <a:solidFill>
                  <a:schemeClr val="bg1">
                    <a:lumMod val="50000"/>
                  </a:schemeClr>
                </a:solidFill>
              </a:rPr>
              <a:t>Chairman of the Industrial Affiliates Program (IAP) of TAU Faculty of Engineering</a:t>
            </a:r>
          </a:p>
        </p:txBody>
      </p:sp>
      <p:pic>
        <p:nvPicPr>
          <p:cNvPr id="12290" name="Picture 2" descr="C:\Users\dmendlovic\Dropbox\Marketing\Website\Images\Team\david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644057"/>
            <a:ext cx="1431396" cy="17892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66" y="3054531"/>
            <a:ext cx="907008" cy="2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70298"/>
            <a:ext cx="1008112" cy="34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f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402" y="3272661"/>
            <a:ext cx="2448272" cy="3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93948" y="4803998"/>
            <a:ext cx="583704" cy="273844"/>
          </a:xfrm>
        </p:spPr>
        <p:txBody>
          <a:bodyPr/>
          <a:lstStyle/>
          <a:p>
            <a:pPr>
              <a:defRPr/>
            </a:pPr>
            <a:fld id="{CF03B29B-EF55-4E1A-8701-0303CEFFB4FA}" type="slidenum">
              <a:rPr lang="he-IL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e-IL" sz="3200" dirty="0"/>
              <a:t>Technology Transfer</a:t>
            </a:r>
          </a:p>
        </p:txBody>
      </p:sp>
      <p:pic>
        <p:nvPicPr>
          <p:cNvPr id="24580" name="Picture 3" descr="SCIENT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9630"/>
            <a:ext cx="29718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GROC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3678"/>
            <a:ext cx="204860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962400" y="2495178"/>
            <a:ext cx="1371600" cy="457200"/>
          </a:xfrm>
          <a:prstGeom prst="rightArrow">
            <a:avLst>
              <a:gd name="adj1" fmla="val 50000"/>
              <a:gd name="adj2" fmla="val 5625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62000" y="915566"/>
            <a:ext cx="7467600" cy="6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18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University-industry technology transfer is the process of moving research results from the laboratory to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314426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4772026"/>
            <a:ext cx="383931" cy="273844"/>
          </a:xfrm>
        </p:spPr>
        <p:txBody>
          <a:bodyPr/>
          <a:lstStyle/>
          <a:p>
            <a:pPr>
              <a:defRPr/>
            </a:pPr>
            <a:fld id="{143BAD0E-7660-470B-9B89-70E0B72264E5}" type="slidenum">
              <a:rPr lang="he-IL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e-IL" sz="3200" dirty="0"/>
              <a:t>Technology Transfer Process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239000" y="4633913"/>
            <a:ext cx="190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34512" y="4488656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072912" y="4488656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ltGray">
          <a:xfrm>
            <a:off x="3011366" y="3459957"/>
            <a:ext cx="2952750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827585" y="3802857"/>
            <a:ext cx="1156189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  <a:cs typeface="Times New Roman" pitchFamily="18" charset="0"/>
              </a:rPr>
              <a:t>Research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  <a:cs typeface="Times New Roman" pitchFamily="18" charset="0"/>
              </a:rPr>
              <a:t>Enterprise</a:t>
            </a:r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2592266" y="4058842"/>
            <a:ext cx="157437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ltGray">
          <a:xfrm>
            <a:off x="931985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2" name="Oval 11"/>
          <p:cNvSpPr>
            <a:spLocks noChangeArrowheads="1"/>
          </p:cNvSpPr>
          <p:nvPr/>
        </p:nvSpPr>
        <p:spPr bwMode="ltGray">
          <a:xfrm>
            <a:off x="2212731" y="1794273"/>
            <a:ext cx="1724758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ltGray">
          <a:xfrm>
            <a:off x="3516923" y="1787129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ltGray">
          <a:xfrm>
            <a:off x="4774223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5" name="Oval 14"/>
          <p:cNvSpPr>
            <a:spLocks noChangeArrowheads="1"/>
          </p:cNvSpPr>
          <p:nvPr/>
        </p:nvSpPr>
        <p:spPr bwMode="ltGray">
          <a:xfrm>
            <a:off x="6053504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grayWhite">
          <a:xfrm>
            <a:off x="931985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7" name="Oval 16"/>
          <p:cNvSpPr>
            <a:spLocks noChangeArrowheads="1"/>
          </p:cNvSpPr>
          <p:nvPr/>
        </p:nvSpPr>
        <p:spPr bwMode="grayWhite">
          <a:xfrm>
            <a:off x="2212731" y="1794273"/>
            <a:ext cx="1724758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8" name="Oval 17"/>
          <p:cNvSpPr>
            <a:spLocks noChangeArrowheads="1"/>
          </p:cNvSpPr>
          <p:nvPr/>
        </p:nvSpPr>
        <p:spPr bwMode="grayWhite">
          <a:xfrm>
            <a:off x="3492013" y="1794273"/>
            <a:ext cx="1724757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9" name="Oval 18"/>
          <p:cNvSpPr>
            <a:spLocks noChangeArrowheads="1"/>
          </p:cNvSpPr>
          <p:nvPr/>
        </p:nvSpPr>
        <p:spPr bwMode="grayWhite">
          <a:xfrm>
            <a:off x="4774223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0" name="Oval 19"/>
          <p:cNvSpPr>
            <a:spLocks noChangeArrowheads="1"/>
          </p:cNvSpPr>
          <p:nvPr/>
        </p:nvSpPr>
        <p:spPr bwMode="grayWhite">
          <a:xfrm>
            <a:off x="6053504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1117409" y="1949054"/>
            <a:ext cx="1037386" cy="7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Research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Innovation 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Discovery</a:t>
            </a:r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>
            <a:off x="2631471" y="2238375"/>
            <a:ext cx="937102" cy="2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Evaluation</a:t>
            </a:r>
          </a:p>
        </p:txBody>
      </p:sp>
      <p:sp>
        <p:nvSpPr>
          <p:cNvPr id="25623" name="Rectangle 22"/>
          <p:cNvSpPr>
            <a:spLocks noChangeArrowheads="1"/>
          </p:cNvSpPr>
          <p:nvPr/>
        </p:nvSpPr>
        <p:spPr bwMode="auto">
          <a:xfrm>
            <a:off x="3751199" y="2063354"/>
            <a:ext cx="1162420" cy="50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 dirty="0">
                <a:solidFill>
                  <a:srgbClr val="FFFFFF"/>
                </a:solidFill>
                <a:latin typeface="+mn-lt"/>
              </a:rPr>
              <a:t>Development</a:t>
            </a:r>
          </a:p>
          <a:p>
            <a:pPr algn="ctr" rtl="0"/>
            <a:r>
              <a:rPr kumimoji="1" lang="en-US" altLang="he-IL" sz="1400" b="1" dirty="0">
                <a:solidFill>
                  <a:srgbClr val="FFFFFF"/>
                </a:solidFill>
                <a:latin typeface="+mn-lt"/>
              </a:rPr>
              <a:t>Patenting</a:t>
            </a:r>
          </a:p>
        </p:txBody>
      </p:sp>
      <p:sp>
        <p:nvSpPr>
          <p:cNvPr id="25624" name="Rectangle 23"/>
          <p:cNvSpPr>
            <a:spLocks noChangeArrowheads="1"/>
          </p:cNvSpPr>
          <p:nvPr/>
        </p:nvSpPr>
        <p:spPr bwMode="auto">
          <a:xfrm>
            <a:off x="3929110" y="2488406"/>
            <a:ext cx="923830" cy="2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Marketing</a:t>
            </a:r>
          </a:p>
        </p:txBody>
      </p:sp>
      <p:sp>
        <p:nvSpPr>
          <p:cNvPr id="25625" name="Rectangle 24"/>
          <p:cNvSpPr>
            <a:spLocks noChangeArrowheads="1"/>
          </p:cNvSpPr>
          <p:nvPr/>
        </p:nvSpPr>
        <p:spPr bwMode="auto">
          <a:xfrm>
            <a:off x="4919383" y="2006204"/>
            <a:ext cx="1207304" cy="7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Business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 Development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Licensing</a:t>
            </a: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8077531" y="3299223"/>
            <a:ext cx="975353" cy="32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r>
              <a:rPr kumimoji="1" lang="en-US" altLang="he-IL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Revenues</a:t>
            </a:r>
          </a:p>
        </p:txBody>
      </p:sp>
      <p:sp>
        <p:nvSpPr>
          <p:cNvPr id="25627" name="AutoShape 26"/>
          <p:cNvSpPr>
            <a:spLocks noChangeArrowheads="1"/>
          </p:cNvSpPr>
          <p:nvPr/>
        </p:nvSpPr>
        <p:spPr bwMode="auto">
          <a:xfrm rot="10343563">
            <a:off x="1140069" y="2867025"/>
            <a:ext cx="791308" cy="1512094"/>
          </a:xfrm>
          <a:prstGeom prst="curvedLeftArrow">
            <a:avLst>
              <a:gd name="adj1" fmla="val 50957"/>
              <a:gd name="adj2" fmla="val 101914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8" name="Text Box 27"/>
          <p:cNvSpPr txBox="1">
            <a:spLocks noChangeArrowheads="1"/>
          </p:cNvSpPr>
          <p:nvPr/>
        </p:nvSpPr>
        <p:spPr bwMode="auto">
          <a:xfrm>
            <a:off x="144996" y="3299223"/>
            <a:ext cx="925724" cy="32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Research</a:t>
            </a:r>
            <a:endParaRPr kumimoji="1" lang="en-US" altLang="he-IL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9" name="AutoShape 28"/>
          <p:cNvSpPr>
            <a:spLocks noChangeArrowheads="1"/>
          </p:cNvSpPr>
          <p:nvPr/>
        </p:nvSpPr>
        <p:spPr bwMode="auto">
          <a:xfrm rot="1267276">
            <a:off x="7117373" y="2867025"/>
            <a:ext cx="791308" cy="1512094"/>
          </a:xfrm>
          <a:prstGeom prst="curvedLeftArrow">
            <a:avLst>
              <a:gd name="adj1" fmla="val 50957"/>
              <a:gd name="adj2" fmla="val 101914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30" name="Rectangle 29"/>
          <p:cNvSpPr>
            <a:spLocks noChangeArrowheads="1"/>
          </p:cNvSpPr>
          <p:nvPr/>
        </p:nvSpPr>
        <p:spPr bwMode="auto">
          <a:xfrm>
            <a:off x="6194001" y="2002631"/>
            <a:ext cx="1401268" cy="9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Contract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Management &amp; 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Enforcement</a:t>
            </a:r>
          </a:p>
          <a:p>
            <a:pPr algn="ctr" rtl="0"/>
            <a:endParaRPr kumimoji="1" lang="en-US" altLang="he-IL" sz="1400" b="1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419851" y="1272779"/>
            <a:ext cx="1843454" cy="345281"/>
            <a:chOff x="4044" y="1069"/>
            <a:chExt cx="1161" cy="290"/>
          </a:xfrm>
        </p:grpSpPr>
        <p:sp>
          <p:nvSpPr>
            <p:cNvPr id="25635" name="Line 31"/>
            <p:cNvSpPr>
              <a:spLocks noChangeShapeType="1"/>
            </p:cNvSpPr>
            <p:nvPr/>
          </p:nvSpPr>
          <p:spPr bwMode="auto">
            <a:xfrm>
              <a:off x="4044" y="1359"/>
              <a:ext cx="104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36" name="Rectangle 32"/>
            <p:cNvSpPr>
              <a:spLocks noChangeArrowheads="1"/>
            </p:cNvSpPr>
            <p:nvPr/>
          </p:nvSpPr>
          <p:spPr bwMode="auto">
            <a:xfrm>
              <a:off x="4653" y="1069"/>
              <a:ext cx="55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he-IL" sz="1400">
                  <a:solidFill>
                    <a:srgbClr val="9999CC"/>
                  </a:solidFill>
                  <a:latin typeface="+mn-lt"/>
                  <a:cs typeface="Times New Roman" pitchFamily="18" charset="0"/>
                </a:rPr>
                <a:t>10 Years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951285" y="1271587"/>
            <a:ext cx="3600450" cy="347663"/>
            <a:chOff x="1859" y="1068"/>
            <a:chExt cx="2268" cy="292"/>
          </a:xfrm>
        </p:grpSpPr>
        <p:sp>
          <p:nvSpPr>
            <p:cNvPr id="25633" name="Line 36"/>
            <p:cNvSpPr>
              <a:spLocks noChangeShapeType="1"/>
            </p:cNvSpPr>
            <p:nvPr/>
          </p:nvSpPr>
          <p:spPr bwMode="auto">
            <a:xfrm>
              <a:off x="1859" y="1360"/>
              <a:ext cx="215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34" name="Rectangle 37"/>
            <p:cNvSpPr>
              <a:spLocks noChangeArrowheads="1"/>
            </p:cNvSpPr>
            <p:nvPr/>
          </p:nvSpPr>
          <p:spPr bwMode="auto">
            <a:xfrm>
              <a:off x="3589" y="1068"/>
              <a:ext cx="5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he-IL" sz="1400">
                  <a:solidFill>
                    <a:srgbClr val="9999CC"/>
                  </a:solidFill>
                  <a:latin typeface="+mn-lt"/>
                  <a:cs typeface="Times New Roman" pitchFamily="18" charset="0"/>
                </a:rPr>
                <a:t>2-3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684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344" y="4806380"/>
            <a:ext cx="439837" cy="273844"/>
          </a:xfrm>
        </p:spPr>
        <p:txBody>
          <a:bodyPr/>
          <a:lstStyle/>
          <a:p>
            <a:pPr>
              <a:defRPr/>
            </a:pPr>
            <a:fld id="{205281B9-29DD-4AE5-9BEE-D5A6C5195B8D}" type="slidenum">
              <a:rPr lang="he-IL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64554"/>
            <a:ext cx="7380312" cy="1028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e-IL" sz="3200" dirty="0"/>
              <a:t>Deal Models and Revenue Strategies</a:t>
            </a:r>
          </a:p>
        </p:txBody>
      </p:sp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592833" y="2763095"/>
            <a:ext cx="2087909" cy="9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50000"/>
              </a:spcBef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 smtClean="0">
                <a:solidFill>
                  <a:srgbClr val="000000"/>
                </a:solidFill>
                <a:latin typeface="Arial" pitchFamily="34" charset="0"/>
              </a:rPr>
              <a:t>TAU holds IP</a:t>
            </a:r>
            <a:endParaRPr lang="en-US" altLang="he-IL" sz="1200" b="1" dirty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1" hangingPunct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</a:rPr>
              <a:t>Fees and Milestones         payments </a:t>
            </a: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395654" y="974793"/>
            <a:ext cx="3026020" cy="1117433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Research and Development Agreements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en-US" sz="1500" dirty="0">
                <a:solidFill>
                  <a:srgbClr val="FFFF66"/>
                </a:solidFill>
                <a:latin typeface="Arial" pitchFamily="34" charset="0"/>
                <a:cs typeface="Arial"/>
              </a:rPr>
              <a:t>Funded by companies, Israeli government </a:t>
            </a:r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3110755" y="1888318"/>
            <a:ext cx="3024554" cy="8866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Licensing Deals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rgbClr val="FFFF66"/>
                </a:solidFill>
                <a:latin typeface="Arial" pitchFamily="34" charset="0"/>
                <a:cs typeface="Arial"/>
              </a:rPr>
              <a:t>Licensing of IP, know how to an existing </a:t>
            </a:r>
            <a:r>
              <a:rPr lang="en-US" sz="1500" dirty="0" smtClean="0">
                <a:solidFill>
                  <a:srgbClr val="FFFF66"/>
                </a:solidFill>
                <a:latin typeface="Arial" pitchFamily="34" charset="0"/>
                <a:cs typeface="Arial"/>
              </a:rPr>
              <a:t>company</a:t>
            </a:r>
            <a:endParaRPr lang="en-US" sz="1500" dirty="0">
              <a:solidFill>
                <a:srgbClr val="FFFF66"/>
              </a:solidFill>
              <a:latin typeface="Arial" pitchFamily="34" charset="0"/>
              <a:cs typeface="Arial"/>
            </a:endParaRPr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5724128" y="2606445"/>
            <a:ext cx="2952750" cy="1117433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New venture formation / Spin-offs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en-US" altLang="he-IL" sz="1500" dirty="0">
                <a:solidFill>
                  <a:srgbClr val="FFFF66"/>
                </a:solidFill>
                <a:latin typeface="Arial" pitchFamily="34" charset="0"/>
                <a:cs typeface="Arial"/>
              </a:rPr>
              <a:t>Licensing  of IP to the start-up </a:t>
            </a:r>
            <a:r>
              <a:rPr lang="en-US" altLang="he-IL" sz="1500" dirty="0" smtClean="0">
                <a:solidFill>
                  <a:srgbClr val="FFFF66"/>
                </a:solidFill>
                <a:latin typeface="Arial" pitchFamily="34" charset="0"/>
                <a:cs typeface="Arial"/>
              </a:rPr>
              <a:t>company</a:t>
            </a:r>
            <a:endParaRPr lang="en-US" sz="1500" dirty="0">
              <a:solidFill>
                <a:srgbClr val="FFFF66"/>
              </a:solidFill>
              <a:latin typeface="Arial" pitchFamily="34" charset="0"/>
              <a:cs typeface="Arial"/>
            </a:endParaRPr>
          </a:p>
        </p:txBody>
      </p:sp>
      <p:sp>
        <p:nvSpPr>
          <p:cNvPr id="655367" name="Line 7"/>
          <p:cNvSpPr>
            <a:spLocks noChangeShapeType="1"/>
          </p:cNvSpPr>
          <p:nvPr/>
        </p:nvSpPr>
        <p:spPr bwMode="auto">
          <a:xfrm>
            <a:off x="1619250" y="2054690"/>
            <a:ext cx="0" cy="720228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he-IL"/>
          </a:p>
        </p:txBody>
      </p:sp>
      <p:sp>
        <p:nvSpPr>
          <p:cNvPr id="655370" name="Line 10"/>
          <p:cNvSpPr>
            <a:spLocks noChangeShapeType="1"/>
          </p:cNvSpPr>
          <p:nvPr/>
        </p:nvSpPr>
        <p:spPr bwMode="auto">
          <a:xfrm flipH="1">
            <a:off x="3923927" y="2774918"/>
            <a:ext cx="617915" cy="948960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he-IL"/>
          </a:p>
        </p:txBody>
      </p:sp>
      <p:sp>
        <p:nvSpPr>
          <p:cNvPr id="655373" name="Line 13"/>
          <p:cNvSpPr>
            <a:spLocks noChangeShapeType="1"/>
          </p:cNvSpPr>
          <p:nvPr/>
        </p:nvSpPr>
        <p:spPr bwMode="auto">
          <a:xfrm flipH="1">
            <a:off x="4139952" y="3060110"/>
            <a:ext cx="1584176" cy="663768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he-IL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91785" y="3940556"/>
            <a:ext cx="2592266" cy="59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 smtClean="0">
                <a:solidFill>
                  <a:srgbClr val="000000"/>
                </a:solidFill>
                <a:latin typeface="Arial" pitchFamily="34" charset="0"/>
              </a:rPr>
              <a:t>Running </a:t>
            </a: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</a:rPr>
              <a:t>Royalties</a:t>
            </a:r>
          </a:p>
          <a:p>
            <a:pPr algn="l" rtl="0" eaLnBrk="1" hangingPunct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</a:rPr>
              <a:t>Equity participation</a:t>
            </a:r>
          </a:p>
        </p:txBody>
      </p:sp>
      <p:sp>
        <p:nvSpPr>
          <p:cNvPr id="16" name="Left Brace 15"/>
          <p:cNvSpPr/>
          <p:nvPr/>
        </p:nvSpPr>
        <p:spPr bwMode="auto">
          <a:xfrm rot="10800000">
            <a:off x="3449712" y="3940555"/>
            <a:ext cx="330200" cy="723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983" y="3842836"/>
            <a:ext cx="1935145" cy="889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40% TAU</a:t>
            </a:r>
          </a:p>
          <a:p>
            <a:pPr algn="l" rtl="0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40% Inventors</a:t>
            </a:r>
          </a:p>
          <a:p>
            <a:pPr algn="l" rtl="0">
              <a:lnSpc>
                <a:spcPct val="150000"/>
              </a:lnSpc>
              <a:buClr>
                <a:srgbClr val="00007D"/>
              </a:buClr>
              <a:buFont typeface="Wingdings" pitchFamily="2" charset="2"/>
              <a:buChar char="q"/>
            </a:pPr>
            <a:r>
              <a:rPr lang="en-US" altLang="he-IL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20%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3422914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PROVEN TRACK RECORD</a:t>
            </a:r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59832" y="2806638"/>
            <a:ext cx="4968552" cy="845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i="1" dirty="0" smtClean="0"/>
              <a:t>High quality of research</a:t>
            </a:r>
          </a:p>
          <a:p>
            <a:pPr algn="l"/>
            <a:r>
              <a:rPr lang="en-US" i="1" dirty="0" smtClean="0"/>
              <a:t>&amp; successful commercialization</a:t>
            </a:r>
            <a:endParaRPr lang="he-IL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" b="89884" l="9798" r="93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9" y="1221600"/>
            <a:ext cx="1949835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64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auto-types.com/images/_autonews/Ford-logo_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746" y="4278594"/>
            <a:ext cx="1440000" cy="810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85" y="2895906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PATRNERS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89552"/>
            <a:ext cx="1440000" cy="4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77117"/>
            <a:ext cx="1440000" cy="3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365"/>
            <a:ext cx="1440000" cy="6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01810"/>
            <a:ext cx="144000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88" y="1522417"/>
            <a:ext cx="1080000" cy="4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logocompany.info/wp-content/uploads/2012/05/GE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88" y="2030415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ilws.org.il/UserFiles/Image/Conference%202010/logoIA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49" y="697484"/>
            <a:ext cx="1080000" cy="5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upload.wikimedia.org/wikipedia/en/archive/4/47/20120809193654!Janssen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49" y="1329612"/>
            <a:ext cx="14400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89" y="2043479"/>
            <a:ext cx="1440000" cy="2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www5.pcmag.com/media/images/355088-new-microsoft-logo.jpg?thumb=y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5" b="33085"/>
          <a:stretch/>
        </p:blipFill>
        <p:spPr bwMode="auto">
          <a:xfrm>
            <a:off x="3885880" y="2051048"/>
            <a:ext cx="1440000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yourlogoresources.com/wp-content/uploads/2011/08/motorola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80" y="2520824"/>
            <a:ext cx="1440000" cy="7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01" y="1830424"/>
            <a:ext cx="900000" cy="6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89" y="3179713"/>
            <a:ext cx="108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 descr="http://futuromic.com/wp-content/uploads/2012/05/sandisk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88" y="1149473"/>
            <a:ext cx="1440000" cy="3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argetexecutivesearch.com/sites/default/files/images/client_logo/teva-logo.jpg?132947258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9081"/>
            <a:ext cx="1080000" cy="2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ee.bgu.ac.il/~icecs04/Images/logoRAFAEL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" y="4419680"/>
            <a:ext cx="1440000" cy="3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64" y="2360359"/>
            <a:ext cx="9334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8"/>
          <a:stretch/>
        </p:blipFill>
        <p:spPr bwMode="auto">
          <a:xfrm>
            <a:off x="96679" y="3765196"/>
            <a:ext cx="1440000" cy="51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38" y="4281041"/>
            <a:ext cx="948776" cy="7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 descr="http://www.smartcardalliance.org/newsletter/July_2009/GD_log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8" y="897564"/>
            <a:ext cx="2160000" cy="2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socialbarrel.com/wp-content/uploads/2011/07/Jury-to-Microsoft-Pay-Alcatel-Lucent-70-Million-Dollars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89" y="1167596"/>
            <a:ext cx="1440000" cy="7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s://encrypted-tbn0.google.com/images?q=tbn:ANd9GcQSkJ74v_EaMVGcojsd14wiFrXm4Q7tUGy5E7s62h8teC7odWmC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" y="2629633"/>
            <a:ext cx="1440000" cy="3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7410"/>
            <a:ext cx="108000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88" y="3489855"/>
            <a:ext cx="1080000" cy="2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" y="3306724"/>
            <a:ext cx="1440000" cy="2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paragon-conventions.net/ifaa2009/images/stories/sa_log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67" y="4779600"/>
            <a:ext cx="2088500" cy="1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BoAPoDASIAAhEBAxEB/8QAHAAAAgMBAQEBAAAAAAAAAAAAAAcBBQYECAMC/8QATBAAAQMDAQMHBgkKBAUFAAAAAQIDBAAFEQYHEiETMUFRYZGhFBcicYGxFTJSVZOUwcLSFkJTYnKSorLR4SMkNDZFc3Sz4jM1Q1aC/8QAGQEAAgMBAAAAAAAAAAAAAAAAAAQBAgMF/8QAMhEAAgIBAgMHAwMDBQAAAAAAAQIAAxEEEiExURMUIkFhcbEFI6EyUpEzgdEVJDTB8P/aAAwDAQACEQMRAD8AeNFRmgGiEmioyKMiiEmiozRnjRCTRUZFGaISaKjNGaISaKjNGaISaKjNGaISaKjNGaISaKjNGRRCTRUZozRCTVZqO7M2KzSrnIBUiOjeCRw3jzAe0kCrOqjVdoTfrDLti18ny6MJXjO6oEKSe8CrLjcN3KVbODjnEfJ19qmTIL5uqmCTnkmG0hA7ACCe804tAX57UenGZstCEyUrU09uDCVKT0gdGQQcdFKVOzbVKpfk5hNJHS+Xk8n/AF8KcmkbA3puxsW1twuqQVLccP561HJPq6B2CuhrTRsArxn0iunFu47sy7oqM0VzY5JooqKISaKiiiEmioozUZhMPtbvMy0aejKt0lyPIflpRvtqwrd3VKPuFKj8sNSj/jk36StztykgItEXpK3He4AfepUmu5oqkNIJE5updhYcGXv5Y6l+fJv0lH5Y6l+fJv0lUXfRz032Nf7R/EX7R+pjh0PqWVC0Tcr7qCY/KCJBDIcVlSgEpASntKs1hrpr7UtwlqfTcnIjefQYjYSlI9eMk9p8K7L855Fsy09DS4UmZIckKHWkEn3qTWLyOulqKEYs5HM8JtZa2AoMvfyx1L8+TfpKtdP7SL7a5iV3CU5cIZP+I06BvJHSUqAznsOR6uesbmhXxSejFbtRUwwVEzFrqc5jn2rahlQrHanbNOWwqU/ynKsqwVNhB4erKkn2VlNAX3UN11db4z93mPRwVOPIUvIUkJPA+3FcevXFs27S9tdUeVjWxC3BnpVgD+U1Y7Fo6XNRTpa+aLExnq31f0SaSWtK9KTjr8xguzXAZlltZ1TcIN7i2+0z3o3Islb/ACSsbxUeAPqA8a1eza4yp2jWZlxkOSHt93eccOSQFHHgKSeo7j8L3+4XEHKZD6igg86B6Kf4QKZ2kZpt+x6ZLScLaaklH7WVAeJFVvoCadFA45EmuwtaxzwmCOrNSTbgWo18mpEmRuNYX8UKVhOOHRkVaa21Ze2NVXCNBu0plhhYbShC8DgkZ8c1RaIjpkats7DgBSZAV7EAr+7Vbc5QlXSdJUsEvyXXc73ylk/bTgqr7TGOQ6f+6TDe2zOeZloNYalH/HJv0n9qk6x1Lj/3yb9JVDvp+Unvo30dKk99adlX+0fxKb36mMHROrbq05dbjdbjKlRoMIrDDjnBbilAIHt4iqKXrnU8qQt5V4fb3jwbZwhKR1AY9+TXPGBZ0XMdQklc64tMHAzlDaFL6P1iKp+Tc5g25+6aySqvezYEu1j4AyZdfljqY/8AHJv7/wDaumBr7U8KQh4XR2QhJ9JmQEqSvsPDI9YIrN7jn6Nf7pqBzVoaajw2iUFjg856a0/dmr5ZolyYG6h9sKKSclKulJ9R4VktpetJ2mZMGLbEx1OvIU45yySrCQQBwBHOc91d+ylpbWhoAWDlSnFj1FaiPfSw2qTRN1tLCSSIzbccdmAVHxWa5OnpVtQV8hmP22MKQfMzs86+pOhu3fQq/HUo2r6jCwVtW5SekBlQz7d6svpyxy9R3P4PgKbD3JKdJcJACUkA+KhWlf2V6kaaUtBgukDIQl4gn1ZGKfdNKh2sADFQ15GVmmsG1qNIfSxe4fkYVwEhpe+gftAjIHbx7aZjTiHW0rbWlSFAFKgcgivLDja2nFtOoKHEKKVoUOKSDgj15py7GLy5Nssm2vKKlQFp3MnOG15KR7ClQpXWaRETtK+U3095Y7WjFrF7S9Vy9MQoZt3IGTIdIw8kqAQBknAI6SO+tnml7tI0feNT3SI7BdjJjx2SkB1ZB3lHJPAdie6k9OE7UdpyjFxYIdvOY/zr6l+RbvoFfjo86+pf0du+hV+Ov35p9Q/p4H0ivw1hXEcm4tG8lYSop3k8ysHGR2V1669NZ+kAzns9y/qJEaGjdf6jv2pIdveRBDDhUp4tsq3ggAnh6XXjvps0mNiUDlr/ADrgpJ3Y0YNJOOG8tWT3BHjTnrl61UW3aoxiO6Ysa8kyuudhtF3Whd1tkSYpsEIMhlKykHnxkUv9oidPaU8hTD0pY33JG+VB2KkYAxzYHbTR6KSW2mXy2qIsUYIjxAr1Faj+Ed9W0YL2BSeENQdiEjnPro2fatRahYtzujNPtsrClLcRGBIAHQCOvFMr8itLf/XbV9Tb/pSy2Kxw7qaXIP8A8EXGe1SgPumnWTVtYxS3apI/uYafLJloq9pt4YsM222yJZ7Q8w1HKkIkw0uBob2AEDoHDo7K4dn85jUmoTCm6bsCIyI63Vqat6AcgpAHTz5PdVJtWliVreWhJ/0zbbPt3d771aPYbFy9dpnDADbSfEn7KZZBXpN3nj5mAYtfjyl1tIs9jtOj5smJZbazIUUNtuNxW0qSVLAyCBzgEn2UlW2lSXG47ed55aW0461HA99OXbbJLen4UYDPLywSOxKSffilnomKJmrrQyoEp8pS4cfqekP5RV9GxGnLn1lNQAbQBO7aY6lzWUxtB9CK21HT2BKAfeo1ZaWfFm2c6huIJbfmuCI0tPPxTgY7RvKPsrLaklmfqG5ylEHlJTm6R0pCiB4AV3XiQWdI2C1knfVy09wdW+tSW/4c1sU+2ie2fmUDYdm95nwAAAOYUxUyOQ2J8mDgvyy37OVyfdS6rT3WZu7PbBBHO5LlPH/8Hd+/4Va9dxQev+ZWo4z7f4ndshhiVrJtxad5MaM44OHDJAR7lKpzfANn+aoP1ZH9KSejblJsGn79eoIbMpCo0drlU7ycqX6WRkfm58K+/nU1T8q3/V1fipPUUW3WEoeA4RiqyutAG845vgKz/NUH6sj+lHwFaOi1QfqyP6UmfOpqnrt/1c/iqFbVdUJSSTb8Acf8ufxVj3HUdfzNe81TS7Tb7K0zLgQdPFiEhxtbrqG2EYJyADjHrqv2damv981SzEnzuUjJaW443yCAFAAAcQM85FZjX1wk3G+tKnbvlLUGOh4IGE75RvnA6Pj+FRonUydLXB+YYZlF1rkwN/d3eOSebsFNLp/9twGWxFjb93nwj31FIat9huMxTaMMRnHObqSTXmQDdbAPQO6mPqbaam92GXbWrY4wuQgILhdBAGRngB1cKXrMcy5DMVKiFPuJaB6t44+2p0VLVK2/nDUurkbZ6O0kwLfpG1tuejycNtS89HogmvO9wlmfcZc1ZyqS+t3ickBSiQPYDj2U/tdThZ9FXF5BCFJYDLZA5lLIQnxIrzyOAA6qz+nrne/Uy+rONqxpbD4AK7pcSASNyOg9I/OV3+j3Vs9V61tWmgG5Ky9MUnKYrXFWOtXQkev2VkbDdU6M2Xx5pTmbPcUthBGcqVndJ7AlIJ7umlXJkPSZDsmU8p151RW464clR681A0/eLmdv05+JJt7KsKvOfe7zjcrpLnFoMmQ6pzkwrITnoz013ab1NctNOSXLUppKpKUJc5VG9wTvYxx4fGNVCkqQopWkpUOcEYIq/wBH6UlasdmtxJLUcxEtqVyiSd7f3sYx+wfCn3Fa1+LlFU3lvDzlr50tUfpYf1f+9HnS1P8ApYf1f+9c+qdBTNM2zy6XOjOpLgbS22khRJ6s1kSQAT0DjxrJKtPYMqoImjWWqcMY7NNapukzQl2vt3U1louCPySNwFKUgZ9e/vD2Ukm07iEpHQAKaeqwLLsltdtxuOS+S3x18eUV4ilapW6CTzAEmqaRV8bAcCfiTqGJwDHbsYhBnSq5eCDLkrVx6Qk7nvSa39VOk4HwZpu2w8cWo6ArtVjJ8SateNce999rN1M6FY2oBJPNXnnaRIMnXF1UTwQtDafUlCR7816GPNXmG9SvLb1cJW9kOyXFJPWneOPDFOfTFy5PpF9YcKBGXsNiBMe8TSOLjjbP7oJ+/TSNYfY6wG9GtvAYL8h1Wcc+FFP3a2U94RoMh9RwlppSyerAzS2qO69vebUjbUJ5t1NJMzUl2kk55SY7j1BRA8AKbWxeH5PpR2RjjLlrc9gAR900k1OKdKnXPjrJWr1nia9FaAjeS6Ms6CkJUqMhxQxjiob3210dedtKrFNL4rCYvduEwLvFsgpVxajqeUP21YT/ACKqi2ZHkdRvzFAbkK3vyCT0EboH83hX02sSBI1vJwc8iy2yezAKsfxV89Lf5PSOqrgrhvsNREHpBWrB96e6roNulA6/9mVZs3EzItJUllCAfSCQCT19dd96kNvT3VNqVyLKEMtAn4qEISkD+HvJrjq60XalXnVFuhgHkw6HXSPkIO8R7cAe2m3IUFz5TBck46zkvdtXaZqIjow8mO0t0ZzhakhRA9WcV+JcpL1ttsYE5jJdz61LJ92KvNqH++7p2cj7P8JNZY46arWd6Kx9/wASW8LETSOZibOo6QfSuN0W6R+q2gJ948azdO7S+j7NetGWFV3hl5TccuN4dWjd5TCj8UjOcCu/zZ6S+aj9ae/HSQ11aFgQeZjB0zsAR0iCr6RmjIlMR08VPuoaA7VKCR76fPmz0l81H609+OpGgtKWsi4tW0pcif46FGQ6d0o9IHBVjoqf9RrPAAwGkcHjEvq15EjU10W38QSFIT6kej92qmp5Rb6i86cuOHfXnpJOT4mmTpPZpFvenodzlT5TDshJVybaU4A3iBzjPEAH2009iUIN3tMFRrGOItav9BwF3HWFrYQjeSh7lnP1UoGcn2gD1kVUXGMYVxlxTklh9beTwJCVEce6nZsrstvhacj3KOgqlzEAvOqOTwON0dQ7KpqrhXVkecvRWWfHSV+2yeGrJCgAjekP75T+qgZ95TSbXvlJS0necIwhI51HoHfW82yzjI1SzFByiJGSMA/nKJJ8AmqHQkH4R1fa2CklIeDqsdAR6XvAqmlxVp9x95Nx324lptPf5O7w7O0U+T2qI20AObfIyrw3fGuHZ7Z273qyHHfG8w1mQ4noUE4wD6yR7K5taveUauu7mc/5pSf3cJ+ytbsOaC77dHiPSbioSPUtRP3BQxNelyOnzBRvv/vMhrHH5V3YDolL99bbYSP87fv+VG97tYnWX+67t/1S/fW22Ff6y/f8qN73aL/+IfYfIk0/1/5n724ziXrTbk/FHKSF+vglPvXS3tkE3O5RYCUk+UuoaOPkkgHwzWi2oz/LtazQk5RGSlgesDJ8VEeyv1sqgGbraG4QdyIhb6u07pSB3qz7KKvs6XPpmRZ47sS521Tgq7W21tnCI0YvKA5sqJSnuCD31idPQPhS/wBugYyl+QgLHWgHKv4QastoVwFy1jcnEqCkMu8gnA+QMH+Leq02QQTK1iHynLcSMtwkjmUSEp8CruqV+1ps+kG8d2PWPVIwKmoHNU1wZ1Jx3aT5FapcrOORYWvuBNeW2xuMISedKQD7BXojaXKETRF1Wo432g0PWshI99efEtl5xLQzvOKCB6ycCuv9NXCM3rOfrDlgJ6K0DD8i0baGSndV5Mlah1KV6R8Sa/O0R8saIvJScFcZTQOfl+j9tXsRoMRWWRzNoSnuFZfao245oifyf5pbUr9kLGa5yHfeCfMxxvDXw6Tz84CpCwngSDTuj7UNMxozTLaZpS0gJSEsdQxjnpJ+up91d27Tpdjd5Tl12tXynfqC4/C98n3HdUlMl5S0JVzhPMnOOnAGauSTF2Xo3cg3C7k560NpI/mTWVWoIQpajhKQSa2uvGFWmyaYsigErairfeQOhaiPt3qiwAFEHX8CSpJDNMXTW2J2ggT7w4ngcR2Tjq4qP8o9lKnjjgCT1Ac9ekNFWj4E0xAgqH+KlvfdPWtR3leJrD6hZtr29ZppUy+ekTG0/jry7etr/tIrLFK1jcbG84r0UDrJ5q0+03/ft47Ftf8AZRVXpmN5bqO1xv0ktvuCgT7qYqO2lT6D4mbjNhHrG+rXun9NbljeEouW9tDCuTaynggcxzX587Gm/kzvoP70nb5IVMvtzkrOeVmPKGfk753R3Yri9lLroKiMnnNTqXBwI7/Oxpv5M76D+9fC7bQLVedOXtm2iSl5uEtW863ujiQgcc85KqS1XUTEbR90ePxpkyPEHYEhTp9wqG0VSYI6wGpdsiUhyEHHHA4CvTenIYgWC3QxzMRm0dyRXm+1sGTdYEYDJflNNfvLA+2vUKQAkADAHAVj9TY+ETTRrzM84a5a5DWV7axzSir95IV96mrsblB/SHI728Y0lxs9mcLHgoUvtrEcMa3lqxxfaadP7u792rbZfeE2vTmqFqP+nbEkJB5yUlP3Uitb17TSrj0lKjsvMx+q55uep7pMz6K5Kwn9lJ3U+AFa7Ypb+W1BMuCgcRo/Jp6srVx9uE+NLsZI9I5J5yek06tisEsaZfmK55clRSf1UgJ/mCq01h7PT7R6CU043W5iu1g1yGrLu2c5EtZ49pz9tbDYc4lF7uzRPpuRm1AdiVHP84qt2u2lcHVZmJQeQnNpWFY4b6RhQ7gk+3srNaevUzT9yRPt5RywQpBDgyFJOMg9w7qtg3abC+YEgHs7smffWX+67v8A9Uv31tNh7iWpGoXFn0UMRlH1ZepczZTs6Y9LkEKefWXFkDAJJzWm0ZN8g0zrN1KylbkSOyg8xysupGO+puQnT7Pb5EKmHaFveZqdKM6fKmKJJkPrdyef0lE/bTI2NNIiwL5eHeCGgGsnm9FO+femleBgYpo8bJsTUpsDlrjjiOkOrAP8Ge6o1X9MVjzIEmj9RY+UWLrqpDzj7h9N1anFdpJyfE029iEEIt1yuBT6Tr4ZSrrCRn3qNKGri16ov1oiCJa7o7FjpUVBtDTZGSck5Uknn7avqamtr2LKUuEfc09KA9FTSY2eam1NedWRYky8vPRglbrrammgFJAxjISDzlNOauFqKWpbaTOnXYLBkTOa609J1NZPg2NKbjZeQta3EFQUlOTjAI6d0+ysRA2RzI1wiSHrtHcbZkNurQlhQKwlQUU5z04x7abdFWr1Nta7VPCQ1KMcmQOavjNiszYrsWS2lxh5BQ4hQyFJIwQa+9FYTTEU07Y8oyFqt14ShgklKH2N5SB1bwIz3Vz+Z24fPUX6sr8VODFGKaGtvAxmYnTVHyix09soEC6My7rPaltMqC0sIZ3QpQ5t4kngOfFdet9n07U1++EWrmyw2I6GUtraKiN0qOcgjn3qYlFV71dv354yewTbtxwintWySTFukSTMujD0dl5Li2kskFYSc4znrAprAYFTipqltz24LnlLpWqcFEWOqdmU296inXRq6MNIkqSoNqZKinCEp58/q59tfjTuy6ZaL1GuLt0YeEffKW0tFOVFCkjjk829n2U0MUYrQau7Zszw5cpTsK927ETY2P3U8V3aIpR5zySuJ76nzP3L51ifRqpx0Yq3fr+v4Er3WvpE4dj9z6LrD+jVVk7svnuadjWwXKMlxqWuQ45ySiFZTupAGegZ76aOKKg6244yfxJGnrHlFdpzZbLtV+g3CTco7zUZ3lC2lkgqIBxxJ4ccH2U0eijFFY23PacuZolaoMLMBrvQL+p7u3PjTmY26yG1BxsqKsEkcx7axWo9MSdF2KWh+4svm5ltkIbQUnCFb5POeHDxq/2ka0utm1KiHapKW0Nx0lxJQFAqUT3EDHfS3vN5uN8lCTdJS33EjCM4AQOoAcBXU0td5Vdx8PSI3vWCcDjK9Z3UqUeYDNeldH282vTNthqSErbYTvjGPSIyfEmkps6065qDUDRU2TBiLDkhZHDI4pR6yfAHrGfQYHCsvqVoJCDymmjTALSp1HYIOoreqHcWt5Gd5CxwU2rGApJ6DxPfS3d2OzOWIZvTBZzwK453seoKxTfqMUlVqLahhDwjL0o5ywiod2OErPI3vdRwwFxcnmGeIUOnPRWc1jptWjLeIPwiJS7o4hakhnc3UM73aedTqe6n1SN2xzxK1WiMkpIhx0p9SlHeI7t2ndJfbbaFY5EWuqrrQkDjMO204+4hln/1XFBCB+sTgeJp96n0aq92C22mLOENiFuji1v7wSndA5xSGYdcjvtvsrKHW1BSFgDKSOIPGr38uNU/Pkn91H4ac1NNljKyHGIvU6KCG85sfM478+o+qf8AnR5nHfn1H1T/AM6stkd1vN6cuMm63F2UyzuNNoWEgBRySeAHRimRiudbqdRU5QtyjaU1Ou7ExGhtADS1zkTnJyZbjjPJIwzubgyCfzjnOE91bepopOx2sbcxjCKEGBCiiiqy0KKKKIQoooohCiiiiEKKKKIQoooohCiiiiEKKKKIQqDRRRCLbVGzF+93qVc2rsG1SVhRQ4xvBOEhIAwR0AVzW/Y8ylYVc7u64kHJRGbCM9mTmiitxrLgu0HhMe7153YjFtFqhWeE3Dt0dDDCOZKRznrJ5ye013UUVgSScmagADAhRRRRJkGl3fNl7d4vMy5O3Z5C5Tu+UhoEJ4AAc/QAKKKvXa9ZypxKOiuMNOLzOMfPL/0KajzOx/nl/wChTRRWvfL/AN0p3avpNlovTLOlba7DZeU+XXy6txSQkkkADh6kitDRRWDMXO5uc1UBRgQoooqJM//Z"/>
          <p:cNvSpPr>
            <a:spLocks noChangeAspect="1" noChangeArrowheads="1"/>
          </p:cNvSpPr>
          <p:nvPr/>
        </p:nvSpPr>
        <p:spPr bwMode="auto">
          <a:xfrm>
            <a:off x="8897945" y="-292894"/>
            <a:ext cx="19145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7" name="Picture 6" descr="http://www.eyelit.com/graphics/Towerjazz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96" y="4029916"/>
            <a:ext cx="1080000" cy="3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fe Technologies Logo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8" y="2912750"/>
            <a:ext cx="1333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MD Millipore US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7" y="3312517"/>
            <a:ext cx="1000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08" y="3738117"/>
            <a:ext cx="1080000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The Merck Group Website">
            <a:hlinkClick r:id="rId36" tooltip="Merck Serono Israel Website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9" y="4265395"/>
            <a:ext cx="17145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http://www.monsanto.com/SharedMonsantoLogos/media-kit/monsanto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660456" y="3813888"/>
            <a:ext cx="1440000" cy="384172"/>
          </a:xfrm>
          <a:prstGeom prst="rect">
            <a:avLst/>
          </a:prstGeom>
          <a:noFill/>
        </p:spPr>
      </p:pic>
      <p:pic>
        <p:nvPicPr>
          <p:cNvPr id="91142" name="Picture 6" descr="http://conference.caphc.org/storage/js/infinitecarousel/images/BaxterLogo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41906" y="4408026"/>
            <a:ext cx="1440000" cy="648000"/>
          </a:xfrm>
          <a:prstGeom prst="rect">
            <a:avLst/>
          </a:prstGeom>
          <a:noFill/>
        </p:spPr>
      </p:pic>
      <p:pic>
        <p:nvPicPr>
          <p:cNvPr id="91144" name="Picture 8" descr="Link to Home Page - Shire Logo">
            <a:hlinkClick r:id="rId40" tooltip="Link to Home Page - Shire Logo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817908" y="735546"/>
            <a:ext cx="1428750" cy="314326"/>
          </a:xfrm>
          <a:prstGeom prst="rect">
            <a:avLst/>
          </a:prstGeom>
          <a:noFill/>
        </p:spPr>
      </p:pic>
      <p:pic>
        <p:nvPicPr>
          <p:cNvPr id="41" name="Picture 16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4475AF"/>
              </a:clrFrom>
              <a:clrTo>
                <a:srgbClr val="4475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38" y="67738"/>
            <a:ext cx="2468820" cy="5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2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586" y="789552"/>
            <a:ext cx="3590925" cy="2064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3024" y="1548783"/>
            <a:ext cx="3505200" cy="200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967" y="2486773"/>
            <a:ext cx="3495675" cy="204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3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3" y="843558"/>
            <a:ext cx="4200525" cy="2064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 r="2860"/>
          <a:stretch>
            <a:fillRect/>
          </a:stretch>
        </p:blipFill>
        <p:spPr bwMode="auto">
          <a:xfrm>
            <a:off x="2411760" y="1221604"/>
            <a:ext cx="4006378" cy="2078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/>
          <a:srcRect r="11469"/>
          <a:stretch>
            <a:fillRect/>
          </a:stretch>
        </p:blipFill>
        <p:spPr bwMode="auto">
          <a:xfrm>
            <a:off x="343348" y="2247718"/>
            <a:ext cx="3609156" cy="2078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69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4772026"/>
            <a:ext cx="383931" cy="273844"/>
          </a:xfrm>
        </p:spPr>
        <p:txBody>
          <a:bodyPr/>
          <a:lstStyle/>
          <a:p>
            <a:pPr>
              <a:defRPr/>
            </a:pPr>
            <a:fld id="{143BAD0E-7660-470B-9B89-70E0B72264E5}" type="slidenum">
              <a:rPr lang="he-IL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e-IL" sz="3200" dirty="0"/>
              <a:t>Technology Transfer Process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239000" y="4633913"/>
            <a:ext cx="190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34512" y="4488656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072912" y="4488656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ltGray">
          <a:xfrm>
            <a:off x="3011366" y="3459957"/>
            <a:ext cx="2952750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827585" y="3802857"/>
            <a:ext cx="1156189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  <a:cs typeface="Times New Roman" pitchFamily="18" charset="0"/>
              </a:rPr>
              <a:t>Research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  <a:cs typeface="Times New Roman" pitchFamily="18" charset="0"/>
              </a:rPr>
              <a:t>Enterprise</a:t>
            </a:r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2592266" y="4058842"/>
            <a:ext cx="157437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endParaRPr kumimoji="1" lang="en-US" altLang="he-IL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ltGray">
          <a:xfrm>
            <a:off x="931985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2" name="Oval 11"/>
          <p:cNvSpPr>
            <a:spLocks noChangeArrowheads="1"/>
          </p:cNvSpPr>
          <p:nvPr/>
        </p:nvSpPr>
        <p:spPr bwMode="ltGray">
          <a:xfrm>
            <a:off x="2212731" y="1794273"/>
            <a:ext cx="1724758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ltGray">
          <a:xfrm>
            <a:off x="3516923" y="1787129"/>
            <a:ext cx="1723292" cy="1178719"/>
          </a:xfrm>
          <a:prstGeom prst="ellipse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ltGray">
          <a:xfrm>
            <a:off x="4774223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5" name="Oval 14"/>
          <p:cNvSpPr>
            <a:spLocks noChangeArrowheads="1"/>
          </p:cNvSpPr>
          <p:nvPr/>
        </p:nvSpPr>
        <p:spPr bwMode="ltGray">
          <a:xfrm>
            <a:off x="6053504" y="1794273"/>
            <a:ext cx="1723292" cy="1178719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50A1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grayWhite">
          <a:xfrm>
            <a:off x="931985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7" name="Oval 16"/>
          <p:cNvSpPr>
            <a:spLocks noChangeArrowheads="1"/>
          </p:cNvSpPr>
          <p:nvPr/>
        </p:nvSpPr>
        <p:spPr bwMode="grayWhite">
          <a:xfrm>
            <a:off x="2212731" y="1794273"/>
            <a:ext cx="1724758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8" name="Oval 17"/>
          <p:cNvSpPr>
            <a:spLocks noChangeArrowheads="1"/>
          </p:cNvSpPr>
          <p:nvPr/>
        </p:nvSpPr>
        <p:spPr bwMode="grayWhite">
          <a:xfrm>
            <a:off x="3492013" y="1794273"/>
            <a:ext cx="1724757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19" name="Oval 18"/>
          <p:cNvSpPr>
            <a:spLocks noChangeArrowheads="1"/>
          </p:cNvSpPr>
          <p:nvPr/>
        </p:nvSpPr>
        <p:spPr bwMode="grayWhite">
          <a:xfrm>
            <a:off x="4774223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0" name="Oval 19"/>
          <p:cNvSpPr>
            <a:spLocks noChangeArrowheads="1"/>
          </p:cNvSpPr>
          <p:nvPr/>
        </p:nvSpPr>
        <p:spPr bwMode="grayWhite">
          <a:xfrm>
            <a:off x="6053504" y="1794273"/>
            <a:ext cx="1723292" cy="117871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1117409" y="1949054"/>
            <a:ext cx="1037386" cy="7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Research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Innovation 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Discovery</a:t>
            </a:r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>
            <a:off x="2631471" y="2238375"/>
            <a:ext cx="937102" cy="2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Evaluation</a:t>
            </a:r>
          </a:p>
        </p:txBody>
      </p:sp>
      <p:sp>
        <p:nvSpPr>
          <p:cNvPr id="25623" name="Rectangle 22"/>
          <p:cNvSpPr>
            <a:spLocks noChangeArrowheads="1"/>
          </p:cNvSpPr>
          <p:nvPr/>
        </p:nvSpPr>
        <p:spPr bwMode="auto">
          <a:xfrm>
            <a:off x="3751199" y="2063354"/>
            <a:ext cx="1162420" cy="50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 dirty="0">
                <a:solidFill>
                  <a:srgbClr val="FFFFFF"/>
                </a:solidFill>
                <a:latin typeface="+mn-lt"/>
              </a:rPr>
              <a:t>Development</a:t>
            </a:r>
          </a:p>
          <a:p>
            <a:pPr algn="ctr" rtl="0"/>
            <a:r>
              <a:rPr kumimoji="1" lang="en-US" altLang="he-IL" sz="1400" b="1" dirty="0">
                <a:solidFill>
                  <a:srgbClr val="FFFFFF"/>
                </a:solidFill>
                <a:latin typeface="+mn-lt"/>
              </a:rPr>
              <a:t>Patenting</a:t>
            </a:r>
          </a:p>
        </p:txBody>
      </p:sp>
      <p:sp>
        <p:nvSpPr>
          <p:cNvPr id="25624" name="Rectangle 23"/>
          <p:cNvSpPr>
            <a:spLocks noChangeArrowheads="1"/>
          </p:cNvSpPr>
          <p:nvPr/>
        </p:nvSpPr>
        <p:spPr bwMode="auto">
          <a:xfrm>
            <a:off x="3929110" y="2488406"/>
            <a:ext cx="923830" cy="2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Marketing</a:t>
            </a:r>
          </a:p>
        </p:txBody>
      </p:sp>
      <p:sp>
        <p:nvSpPr>
          <p:cNvPr id="25625" name="Rectangle 24"/>
          <p:cNvSpPr>
            <a:spLocks noChangeArrowheads="1"/>
          </p:cNvSpPr>
          <p:nvPr/>
        </p:nvSpPr>
        <p:spPr bwMode="auto">
          <a:xfrm>
            <a:off x="4919383" y="2006204"/>
            <a:ext cx="1207304" cy="7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Business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 Development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Licensing</a:t>
            </a: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8077531" y="3299223"/>
            <a:ext cx="975353" cy="32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/>
            <a:r>
              <a:rPr kumimoji="1" lang="en-US" altLang="he-IL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Revenues</a:t>
            </a:r>
          </a:p>
        </p:txBody>
      </p:sp>
      <p:sp>
        <p:nvSpPr>
          <p:cNvPr id="25627" name="AutoShape 26"/>
          <p:cNvSpPr>
            <a:spLocks noChangeArrowheads="1"/>
          </p:cNvSpPr>
          <p:nvPr/>
        </p:nvSpPr>
        <p:spPr bwMode="auto">
          <a:xfrm rot="10343563">
            <a:off x="1140069" y="2867025"/>
            <a:ext cx="791308" cy="1512094"/>
          </a:xfrm>
          <a:prstGeom prst="curvedLeftArrow">
            <a:avLst>
              <a:gd name="adj1" fmla="val 50957"/>
              <a:gd name="adj2" fmla="val 101914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8" name="Text Box 27"/>
          <p:cNvSpPr txBox="1">
            <a:spLocks noChangeArrowheads="1"/>
          </p:cNvSpPr>
          <p:nvPr/>
        </p:nvSpPr>
        <p:spPr bwMode="auto">
          <a:xfrm>
            <a:off x="144996" y="3299223"/>
            <a:ext cx="925724" cy="32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Research</a:t>
            </a:r>
            <a:endParaRPr kumimoji="1" lang="en-US" altLang="he-IL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9" name="AutoShape 28"/>
          <p:cNvSpPr>
            <a:spLocks noChangeArrowheads="1"/>
          </p:cNvSpPr>
          <p:nvPr/>
        </p:nvSpPr>
        <p:spPr bwMode="auto">
          <a:xfrm rot="1267276">
            <a:off x="7117373" y="2867025"/>
            <a:ext cx="791308" cy="1512094"/>
          </a:xfrm>
          <a:prstGeom prst="curvedLeftArrow">
            <a:avLst>
              <a:gd name="adj1" fmla="val 50957"/>
              <a:gd name="adj2" fmla="val 101914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he-IL" alt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30" name="Rectangle 29"/>
          <p:cNvSpPr>
            <a:spLocks noChangeArrowheads="1"/>
          </p:cNvSpPr>
          <p:nvPr/>
        </p:nvSpPr>
        <p:spPr bwMode="auto">
          <a:xfrm>
            <a:off x="6194001" y="2002631"/>
            <a:ext cx="1401268" cy="9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14" tIns="37880" rIns="77114" bIns="378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Contract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Management &amp; </a:t>
            </a:r>
          </a:p>
          <a:p>
            <a:pPr algn="ctr" rtl="0"/>
            <a:r>
              <a:rPr kumimoji="1" lang="en-US" altLang="he-IL" sz="1400" b="1">
                <a:solidFill>
                  <a:srgbClr val="FFFFFF"/>
                </a:solidFill>
                <a:latin typeface="+mn-lt"/>
              </a:rPr>
              <a:t>Enforcement</a:t>
            </a:r>
          </a:p>
          <a:p>
            <a:pPr algn="ctr" rtl="0"/>
            <a:endParaRPr kumimoji="1" lang="en-US" altLang="he-IL" sz="1400" b="1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419851" y="1272779"/>
            <a:ext cx="1843454" cy="345281"/>
            <a:chOff x="4044" y="1069"/>
            <a:chExt cx="1161" cy="290"/>
          </a:xfrm>
        </p:grpSpPr>
        <p:sp>
          <p:nvSpPr>
            <p:cNvPr id="25635" name="Line 31"/>
            <p:cNvSpPr>
              <a:spLocks noChangeShapeType="1"/>
            </p:cNvSpPr>
            <p:nvPr/>
          </p:nvSpPr>
          <p:spPr bwMode="auto">
            <a:xfrm>
              <a:off x="4044" y="1359"/>
              <a:ext cx="104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36" name="Rectangle 32"/>
            <p:cNvSpPr>
              <a:spLocks noChangeArrowheads="1"/>
            </p:cNvSpPr>
            <p:nvPr/>
          </p:nvSpPr>
          <p:spPr bwMode="auto">
            <a:xfrm>
              <a:off x="4653" y="1069"/>
              <a:ext cx="55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he-IL" sz="1400">
                  <a:solidFill>
                    <a:srgbClr val="9999CC"/>
                  </a:solidFill>
                  <a:latin typeface="+mn-lt"/>
                  <a:cs typeface="Times New Roman" pitchFamily="18" charset="0"/>
                </a:rPr>
                <a:t>10 Years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951285" y="1271587"/>
            <a:ext cx="3600450" cy="347663"/>
            <a:chOff x="1859" y="1068"/>
            <a:chExt cx="2268" cy="292"/>
          </a:xfrm>
        </p:grpSpPr>
        <p:sp>
          <p:nvSpPr>
            <p:cNvPr id="25633" name="Line 36"/>
            <p:cNvSpPr>
              <a:spLocks noChangeShapeType="1"/>
            </p:cNvSpPr>
            <p:nvPr/>
          </p:nvSpPr>
          <p:spPr bwMode="auto">
            <a:xfrm>
              <a:off x="1859" y="1360"/>
              <a:ext cx="215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34" name="Rectangle 37"/>
            <p:cNvSpPr>
              <a:spLocks noChangeArrowheads="1"/>
            </p:cNvSpPr>
            <p:nvPr/>
          </p:nvSpPr>
          <p:spPr bwMode="auto">
            <a:xfrm>
              <a:off x="3589" y="1068"/>
              <a:ext cx="5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he-IL" sz="1400">
                  <a:solidFill>
                    <a:srgbClr val="9999CC"/>
                  </a:solidFill>
                  <a:latin typeface="+mn-lt"/>
                  <a:cs typeface="Times New Roman" pitchFamily="18" charset="0"/>
                </a:rPr>
                <a:t>2-3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010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5157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solidFill>
                  <a:prstClr val="white"/>
                </a:solidFill>
              </a:rPr>
              <a:t>Bringing Ideas to Life and Accelerating Israeli Innovation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89333" l="25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3" y="3012118"/>
            <a:ext cx="4209677" cy="23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a0.twimg.com/profile_images/266862344/tau_logo_twit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64CA2"/>
              </a:clrFrom>
              <a:clrTo>
                <a:srgbClr val="164C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90" y="142385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9534" y="2873179"/>
            <a:ext cx="2768962" cy="51527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suggested </a:t>
            </a:r>
            <a:r>
              <a:rPr lang="en-US" sz="1200" b="1" dirty="0">
                <a:solidFill>
                  <a:srgbClr val="E68900"/>
                </a:solidFill>
                <a:latin typeface="Verdana"/>
                <a:ea typeface="Verdana"/>
                <a:cs typeface="Verdana"/>
              </a:rPr>
              <a:t>funding model</a:t>
            </a:r>
            <a:endParaRPr lang="he-IL" sz="1200" b="1" dirty="0">
              <a:solidFill>
                <a:srgbClr val="E68900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96552" y="2599367"/>
            <a:ext cx="9432031" cy="512445"/>
            <a:chOff x="-567051" y="0"/>
            <a:chExt cx="6363743" cy="684081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-567051" y="0"/>
              <a:ext cx="1976019" cy="47890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rtl="0"/>
              <a:r>
                <a:rPr lang="en-US" sz="1400" b="1" dirty="0">
                  <a:solidFill>
                    <a:srgbClr val="E68900"/>
                  </a:solidFill>
                  <a:latin typeface="Verdana"/>
                  <a:ea typeface="Verdana"/>
                  <a:cs typeface="Verdana"/>
                </a:rPr>
                <a:t>TEL AVIV UNIVERSITY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46908" y="126370"/>
              <a:ext cx="5943600" cy="55771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en-US" sz="3600" dirty="0">
                  <a:solidFill>
                    <a:srgbClr val="A6A6A6"/>
                  </a:solidFill>
                  <a:latin typeface="Arial"/>
                  <a:ea typeface="MS Gothic"/>
                </a:rPr>
                <a:t>Technology Innovation Momentum Fund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MS Minch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098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STRATEGY AND STRUCTURE</a:t>
            </a:r>
            <a:endParaRPr lang="he-IL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1520" y="789553"/>
            <a:ext cx="8784976" cy="3394472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900" dirty="0" smtClean="0"/>
              <a:t>Raises $20 </a:t>
            </a:r>
            <a:r>
              <a:rPr lang="en-US" sz="1900" dirty="0"/>
              <a:t>million in committed </a:t>
            </a:r>
            <a:r>
              <a:rPr lang="en-US" sz="1900" dirty="0" smtClean="0"/>
              <a:t>capital</a:t>
            </a: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r>
              <a:rPr lang="en-US" sz="1900" dirty="0" smtClean="0"/>
              <a:t>Managed </a:t>
            </a:r>
            <a:r>
              <a:rPr lang="en-US" sz="1900" dirty="0"/>
              <a:t>by Ramot</a:t>
            </a:r>
            <a:r>
              <a:rPr lang="en-US" sz="1900" dirty="0" smtClean="0"/>
              <a:t>, on behalf of the Partnership, </a:t>
            </a:r>
            <a:r>
              <a:rPr lang="en-US" sz="1900" dirty="0"/>
              <a:t>the dedicated business development and technology transfer arm of </a:t>
            </a:r>
            <a:r>
              <a:rPr lang="en-US" sz="1900" dirty="0" smtClean="0"/>
              <a:t>TAU </a:t>
            </a:r>
          </a:p>
          <a:p>
            <a:pPr marL="0" indent="0">
              <a:lnSpc>
                <a:spcPts val="1500"/>
              </a:lnSpc>
              <a:buNone/>
            </a:pPr>
            <a:endParaRPr lang="en-US" sz="1900" b="1" dirty="0"/>
          </a:p>
          <a:p>
            <a:pPr marL="0" indent="0">
              <a:lnSpc>
                <a:spcPts val="1500"/>
              </a:lnSpc>
              <a:buNone/>
            </a:pPr>
            <a:r>
              <a:rPr lang="en-US" sz="1900" b="1" dirty="0" smtClean="0"/>
              <a:t>No management fees will be charged. </a:t>
            </a:r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r>
              <a:rPr lang="en-US" sz="1900" dirty="0" smtClean="0"/>
              <a:t>All revenues from licensing / commercialization activities will be allocated between TAU and the LP’s </a:t>
            </a:r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r>
              <a:rPr lang="en-US" sz="1900" dirty="0" smtClean="0"/>
              <a:t>		Targeted annual IRR &gt; 10%!; Life expectancy &gt;15 years </a:t>
            </a:r>
          </a:p>
          <a:p>
            <a:pPr marL="0" indent="0">
              <a:lnSpc>
                <a:spcPts val="1500"/>
              </a:lnSpc>
              <a:buNone/>
            </a:pPr>
            <a:endParaRPr lang="en-US" sz="1900" dirty="0" smtClean="0"/>
          </a:p>
          <a:p>
            <a:pPr marL="0" indent="0">
              <a:lnSpc>
                <a:spcPts val="1500"/>
              </a:lnSpc>
              <a:buNone/>
            </a:pPr>
            <a:r>
              <a:rPr lang="en-US" sz="1900" dirty="0"/>
              <a:t>	</a:t>
            </a:r>
            <a:r>
              <a:rPr lang="en-US" sz="1900" dirty="0" smtClean="0"/>
              <a:t>        		An </a:t>
            </a:r>
            <a:r>
              <a:rPr lang="en-US" sz="1900" dirty="0"/>
              <a:t>Israeli sister-company </a:t>
            </a:r>
            <a:r>
              <a:rPr lang="en-US" sz="1900" dirty="0" smtClean="0"/>
              <a:t>is created by </a:t>
            </a:r>
            <a:r>
              <a:rPr lang="en-US" sz="1900" dirty="0" err="1" smtClean="0"/>
              <a:t>Ramot</a:t>
            </a:r>
            <a:r>
              <a:rPr lang="en-US" sz="1900" dirty="0" smtClean="0"/>
              <a:t> to serve </a:t>
            </a:r>
            <a:r>
              <a:rPr lang="en-US" sz="1900" dirty="0"/>
              <a:t>as the </a:t>
            </a:r>
            <a:r>
              <a:rPr lang="en-US" sz="1900" dirty="0" smtClean="0"/>
              <a:t>General			Partner </a:t>
            </a:r>
            <a:r>
              <a:rPr lang="en-US" sz="1900" dirty="0"/>
              <a:t>of the Momentum </a:t>
            </a:r>
            <a:r>
              <a:rPr lang="en-US" sz="1900" dirty="0" smtClean="0"/>
              <a:t>Fund </a:t>
            </a:r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  <a:p>
            <a:pPr marL="0" indent="0">
              <a:lnSpc>
                <a:spcPts val="1500"/>
              </a:lnSpc>
              <a:buNone/>
            </a:pPr>
            <a:endParaRPr lang="en-US" sz="1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CA30-043C-4E4B-92F8-68EA2467361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0" name="Picture 2" descr="http://www.pk-labs.com/pws/page_image!20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4584" y="2463738"/>
            <a:ext cx="6662514" cy="32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30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7293496" cy="57606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72" y="1255068"/>
            <a:ext cx="8229600" cy="3044874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R&amp;D </a:t>
            </a:r>
            <a:r>
              <a:rPr lang="en-US" sz="2400" dirty="0"/>
              <a:t>in Israel:</a:t>
            </a:r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National level – My </a:t>
            </a:r>
            <a:r>
              <a:rPr lang="en-US" sz="1800" dirty="0" smtClean="0"/>
              <a:t>Ministry </a:t>
            </a:r>
            <a:r>
              <a:rPr lang="en-US" sz="1800" dirty="0"/>
              <a:t>of Science and </a:t>
            </a:r>
            <a:r>
              <a:rPr lang="en-US" sz="1800" dirty="0" smtClean="0"/>
              <a:t>Technology experience</a:t>
            </a:r>
            <a:endParaRPr lang="en-US" sz="1800" dirty="0"/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University level </a:t>
            </a:r>
            <a:r>
              <a:rPr lang="en-US" sz="1800" dirty="0" smtClean="0"/>
              <a:t>–  </a:t>
            </a:r>
            <a:r>
              <a:rPr lang="en-US" sz="1800" dirty="0"/>
              <a:t>Tel Aviv University and RAMOT</a:t>
            </a:r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Faculty level </a:t>
            </a:r>
            <a:r>
              <a:rPr lang="en-US" sz="1800" dirty="0" smtClean="0"/>
              <a:t>– </a:t>
            </a:r>
            <a:r>
              <a:rPr lang="en-US" sz="1800" dirty="0"/>
              <a:t>IAP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My personal experience:</a:t>
            </a:r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Licensing by the University</a:t>
            </a:r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Founding a company with the University</a:t>
            </a:r>
          </a:p>
          <a:p>
            <a:pPr marL="8572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Activity which is not connected with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849533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563640"/>
            <a:ext cx="7776864" cy="30963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R&amp;D In Israel:</a:t>
            </a:r>
          </a:p>
          <a:p>
            <a:pPr algn="ctr" rtl="1"/>
            <a:endParaRPr lang="he-IL" sz="2400" b="1" dirty="0" smtClean="0"/>
          </a:p>
          <a:p>
            <a:pPr marL="342900" lvl="1" indent="-342900" algn="ctr" rtl="1">
              <a:buNone/>
            </a:pPr>
            <a:r>
              <a:rPr lang="en-US" sz="2800" b="1" dirty="0"/>
              <a:t>Faculty level – </a:t>
            </a:r>
            <a:r>
              <a:rPr lang="en-US" sz="2800" b="1" dirty="0" smtClean="0"/>
              <a:t>IAP</a:t>
            </a:r>
            <a:endParaRPr lang="en-US" sz="2800" b="1" dirty="0"/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99992" y="1131591"/>
            <a:ext cx="4464496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 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b="1" dirty="0" smtClean="0"/>
              <a:t>Industrial Affiliates Program</a:t>
            </a:r>
          </a:p>
          <a:p>
            <a:pPr algn="ctr"/>
            <a:r>
              <a:rPr lang="en-US" sz="2600" b="1" dirty="0" smtClean="0"/>
              <a:t>The </a:t>
            </a:r>
            <a:r>
              <a:rPr lang="en-US" sz="2600" b="1" dirty="0" err="1" smtClean="0"/>
              <a:t>Iby</a:t>
            </a:r>
            <a:r>
              <a:rPr lang="en-US" sz="2600" b="1" dirty="0" smtClean="0"/>
              <a:t> and </a:t>
            </a:r>
            <a:r>
              <a:rPr lang="en-US" sz="2600" b="1" dirty="0" err="1" smtClean="0"/>
              <a:t>Aladar</a:t>
            </a:r>
            <a:r>
              <a:rPr lang="en-US" sz="2600" b="1" dirty="0" smtClean="0"/>
              <a:t> Fleischman</a:t>
            </a:r>
            <a:r>
              <a:rPr lang="en-US" sz="3600" b="1" dirty="0" smtClean="0"/>
              <a:t> </a:t>
            </a:r>
            <a:r>
              <a:rPr lang="en-US" sz="3000" b="1" dirty="0" smtClean="0"/>
              <a:t>Faculty of Engineering</a:t>
            </a:r>
            <a:endParaRPr lang="en-US" sz="1900" b="1" dirty="0" smtClean="0"/>
          </a:p>
          <a:p>
            <a:pPr algn="ctr" rt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7" y="1071457"/>
            <a:ext cx="1656184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42" y="1077554"/>
            <a:ext cx="1633969" cy="11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" y="3566135"/>
            <a:ext cx="1644418" cy="11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7" y="2330920"/>
            <a:ext cx="1640530" cy="11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39" y="2340415"/>
            <a:ext cx="1639432" cy="11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93" y="3579864"/>
            <a:ext cx="1635778" cy="11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44602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/>
              <a:t>For more </a:t>
            </a:r>
            <a:r>
              <a:rPr lang="en-US" sz="1400" dirty="0" smtClean="0"/>
              <a:t>info, please contact </a:t>
            </a:r>
            <a:r>
              <a:rPr lang="en-US" sz="1400" dirty="0"/>
              <a:t>us at </a:t>
            </a:r>
            <a:r>
              <a:rPr lang="en-US" sz="1400" dirty="0">
                <a:hlinkClick r:id="rId9"/>
              </a:rPr>
              <a:t>industry@tauex.tau.ac.il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4597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55528"/>
            <a:ext cx="7293496" cy="576064"/>
          </a:xfrm>
        </p:spPr>
        <p:txBody>
          <a:bodyPr/>
          <a:lstStyle/>
          <a:p>
            <a:r>
              <a:rPr lang="en-US" dirty="0" smtClean="0"/>
              <a:t>Faculty of Engineering: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083332"/>
            <a:ext cx="6357392" cy="3888432"/>
          </a:xfrm>
        </p:spPr>
        <p:txBody>
          <a:bodyPr>
            <a:norm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101 Faculty members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2200 undergraduate students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1000 graduate students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/>
              <a:t>Research </a:t>
            </a:r>
            <a:r>
              <a:rPr lang="en-US" sz="2000" dirty="0" smtClean="0"/>
              <a:t>institutes:</a:t>
            </a:r>
            <a:endParaRPr lang="en-US" sz="200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Max and Betty </a:t>
            </a:r>
            <a:r>
              <a:rPr lang="en-US" sz="1050" dirty="0" err="1"/>
              <a:t>Kranzberg</a:t>
            </a:r>
            <a:r>
              <a:rPr lang="en-US" sz="1050" dirty="0"/>
              <a:t> Institute for </a:t>
            </a:r>
            <a:r>
              <a:rPr lang="en-US" sz="1050" i="1" dirty="0"/>
              <a:t>Electronic Devices</a:t>
            </a:r>
            <a:r>
              <a:rPr lang="en-US" sz="1050" dirty="0"/>
              <a:t>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</a:t>
            </a:r>
            <a:r>
              <a:rPr lang="en-US" sz="1050" dirty="0" err="1"/>
              <a:t>Wolfson</a:t>
            </a:r>
            <a:r>
              <a:rPr lang="en-US" sz="1050" dirty="0"/>
              <a:t> </a:t>
            </a:r>
            <a:r>
              <a:rPr lang="en-US" sz="1050" i="1" dirty="0"/>
              <a:t>Applied Materials</a:t>
            </a:r>
            <a:r>
              <a:rPr lang="en-US" sz="1050" dirty="0"/>
              <a:t> Research Center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i="1" dirty="0"/>
              <a:t>The micro &amp; Nano Fabrication Facility (TAU-MNF)</a:t>
            </a:r>
            <a:endParaRPr lang="en-US" sz="105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i="1" dirty="0"/>
              <a:t>Advanced Communication Center (ACC)</a:t>
            </a:r>
            <a:endParaRPr lang="en-US" sz="105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Yitzhak and </a:t>
            </a:r>
            <a:r>
              <a:rPr lang="en-US" sz="1050" dirty="0" err="1"/>
              <a:t>Chaya</a:t>
            </a:r>
            <a:r>
              <a:rPr lang="en-US" sz="1050" dirty="0"/>
              <a:t> Weinstein </a:t>
            </a:r>
            <a:r>
              <a:rPr lang="en-US" sz="1050" dirty="0" smtClean="0"/>
              <a:t>Research Institute </a:t>
            </a:r>
            <a:r>
              <a:rPr lang="en-US" sz="1050" dirty="0"/>
              <a:t>for </a:t>
            </a:r>
            <a:r>
              <a:rPr lang="en-US" sz="1050" i="1" dirty="0"/>
              <a:t>Signal Processing</a:t>
            </a:r>
            <a:r>
              <a:rPr lang="en-US" sz="1050" dirty="0"/>
              <a:t>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Stephan Meadow Fund for </a:t>
            </a:r>
            <a:r>
              <a:rPr lang="en-US" sz="1050" i="1" dirty="0"/>
              <a:t>Experimental Aerodynamics</a:t>
            </a:r>
            <a:r>
              <a:rPr lang="en-US" sz="1050" dirty="0"/>
              <a:t>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Gordon Center for </a:t>
            </a:r>
            <a:r>
              <a:rPr lang="en-US" sz="1050" i="1" dirty="0"/>
              <a:t>Energy Studies</a:t>
            </a:r>
            <a:r>
              <a:rPr lang="en-US" sz="1050" dirty="0"/>
              <a:t>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</a:t>
            </a:r>
            <a:r>
              <a:rPr lang="en-US" sz="1050" dirty="0" err="1"/>
              <a:t>Ela</a:t>
            </a:r>
            <a:r>
              <a:rPr lang="en-US" sz="1050" dirty="0"/>
              <a:t> </a:t>
            </a:r>
            <a:r>
              <a:rPr lang="en-US" sz="1050" dirty="0" err="1"/>
              <a:t>Kodesz</a:t>
            </a:r>
            <a:r>
              <a:rPr lang="en-US" sz="1050" dirty="0"/>
              <a:t> Institute for </a:t>
            </a:r>
            <a:r>
              <a:rPr lang="en-US" sz="1050" i="1" dirty="0"/>
              <a:t>Cardiac Physical Sciences and </a:t>
            </a:r>
            <a:r>
              <a:rPr lang="en-US" sz="1050" i="1" dirty="0" smtClean="0"/>
              <a:t>Eng.</a:t>
            </a:r>
            <a:r>
              <a:rPr lang="en-US" sz="1050" dirty="0" smtClean="0"/>
              <a:t> </a:t>
            </a:r>
            <a:endParaRPr lang="en-US" sz="105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Nicholas and Elizabeth </a:t>
            </a:r>
            <a:r>
              <a:rPr lang="en-US" sz="1050" dirty="0" err="1"/>
              <a:t>Sleazak</a:t>
            </a:r>
            <a:r>
              <a:rPr lang="en-US" sz="1050" dirty="0"/>
              <a:t> Super Center for </a:t>
            </a:r>
            <a:r>
              <a:rPr lang="en-US" sz="1050" i="1" dirty="0"/>
              <a:t>Cardiac Research and Medical Engineering </a:t>
            </a:r>
            <a:endParaRPr lang="en-US" sz="105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</a:t>
            </a:r>
            <a:r>
              <a:rPr lang="en-US" sz="1050" dirty="0" err="1"/>
              <a:t>Bertold</a:t>
            </a:r>
            <a:r>
              <a:rPr lang="en-US" sz="1050" dirty="0"/>
              <a:t> and Sonia </a:t>
            </a:r>
            <a:r>
              <a:rPr lang="en-US" sz="1050" dirty="0" err="1"/>
              <a:t>Badler</a:t>
            </a:r>
            <a:r>
              <a:rPr lang="en-US" sz="1050" dirty="0"/>
              <a:t> Research Fund for </a:t>
            </a:r>
            <a:r>
              <a:rPr lang="en-US" sz="1050" i="1" dirty="0"/>
              <a:t>Technological Development in Cardiology </a:t>
            </a:r>
            <a:endParaRPr lang="en-US" sz="1050" dirty="0"/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Tamara </a:t>
            </a:r>
            <a:r>
              <a:rPr lang="en-US" sz="1050" dirty="0" err="1"/>
              <a:t>Glanz</a:t>
            </a:r>
            <a:r>
              <a:rPr lang="en-US" sz="1050" dirty="0"/>
              <a:t> Research Fund in </a:t>
            </a:r>
            <a:r>
              <a:rPr lang="en-US" sz="1050" i="1" dirty="0"/>
              <a:t>Visual Technology</a:t>
            </a:r>
            <a:r>
              <a:rPr lang="en-US" sz="1050" dirty="0"/>
              <a:t>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050" dirty="0"/>
              <a:t>The Harold </a:t>
            </a:r>
            <a:r>
              <a:rPr lang="en-US" sz="1050" dirty="0" err="1"/>
              <a:t>Tanenbaum</a:t>
            </a:r>
            <a:r>
              <a:rPr lang="en-US" sz="1050" dirty="0"/>
              <a:t> Fund in </a:t>
            </a:r>
            <a:r>
              <a:rPr lang="en-US" sz="1050" i="1" dirty="0"/>
              <a:t>Biomedical Engineering </a:t>
            </a:r>
            <a:endParaRPr lang="en-US" sz="105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0193179"/>
              </p:ext>
            </p:extLst>
          </p:nvPr>
        </p:nvGraphicFramePr>
        <p:xfrm>
          <a:off x="3646170" y="113204"/>
          <a:ext cx="5410874" cy="432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239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827088" y="555627"/>
            <a:ext cx="7294562" cy="576263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Faculty of Engineering: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1131890"/>
            <a:ext cx="8229600" cy="388778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200" dirty="0" smtClean="0">
                <a:cs typeface="Arial" charset="0"/>
              </a:rPr>
              <a:t>Founded 1971</a:t>
            </a:r>
          </a:p>
          <a:p>
            <a:pPr>
              <a:buFontTx/>
              <a:buChar char="•"/>
            </a:pPr>
            <a:r>
              <a:rPr lang="en-US" sz="2200" dirty="0" smtClean="0">
                <a:cs typeface="Arial" charset="0"/>
              </a:rPr>
              <a:t>High-tech oriented, to participate in Israel’s                                            economy and industry</a:t>
            </a:r>
          </a:p>
          <a:p>
            <a:pPr>
              <a:buFontTx/>
              <a:buChar char="•"/>
            </a:pPr>
            <a:r>
              <a:rPr lang="en-US" sz="2200" dirty="0" smtClean="0">
                <a:cs typeface="Arial" charset="0"/>
              </a:rPr>
              <a:t>Under graduate studies: </a:t>
            </a:r>
          </a:p>
          <a:p>
            <a:pPr lvl="1"/>
            <a:r>
              <a:rPr lang="en-US" sz="2000" dirty="0" smtClean="0">
                <a:cs typeface="Arial" charset="0"/>
              </a:rPr>
              <a:t>Comprehensive and basic training in the modern engineering foundations</a:t>
            </a:r>
          </a:p>
          <a:p>
            <a:pPr lvl="1"/>
            <a:r>
              <a:rPr lang="en-US" sz="2000" dirty="0" smtClean="0">
                <a:cs typeface="Arial" charset="0"/>
              </a:rPr>
              <a:t>Emphasis on Israel’s special needs.</a:t>
            </a:r>
          </a:p>
          <a:p>
            <a:pPr>
              <a:buFontTx/>
              <a:buChar char="•"/>
            </a:pPr>
            <a:r>
              <a:rPr lang="en-US" sz="2200" dirty="0" smtClean="0">
                <a:cs typeface="Arial" charset="0"/>
              </a:rPr>
              <a:t>Graduate studies: </a:t>
            </a:r>
          </a:p>
          <a:p>
            <a:pPr lvl="1"/>
            <a:r>
              <a:rPr lang="en-US" sz="2000" dirty="0" smtClean="0">
                <a:cs typeface="Arial" charset="0"/>
              </a:rPr>
              <a:t>Expands B.Sc. knowledge</a:t>
            </a:r>
          </a:p>
          <a:p>
            <a:pPr lvl="1"/>
            <a:r>
              <a:rPr lang="en-US" sz="2000" dirty="0" smtClean="0">
                <a:cs typeface="Arial" charset="0"/>
              </a:rPr>
              <a:t>Specialize in applied and basic research.</a:t>
            </a:r>
            <a:endParaRPr lang="en-GB" sz="1800" dirty="0" smtClean="0">
              <a:cs typeface="Arial" charset="0"/>
            </a:endParaRPr>
          </a:p>
        </p:txBody>
      </p:sp>
      <p:pic>
        <p:nvPicPr>
          <p:cNvPr id="12291" name="Picture 2" descr="wolf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7063"/>
            <a:ext cx="23764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57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1042988" y="483519"/>
            <a:ext cx="6018212" cy="649288"/>
          </a:xfrm>
        </p:spPr>
        <p:txBody>
          <a:bodyPr/>
          <a:lstStyle/>
          <a:p>
            <a:r>
              <a:rPr lang="en-US" sz="3400" dirty="0" smtClean="0">
                <a:cs typeface="Times New Roman" pitchFamily="18" charset="0"/>
              </a:rPr>
              <a:t>IAP: Vision and Mission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6896" y="1038151"/>
            <a:ext cx="8157592" cy="38884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rgbClr val="7F7F7F"/>
                </a:solidFill>
              </a:rPr>
              <a:t>Vision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7F7F7F"/>
                </a:solidFill>
              </a:rPr>
              <a:t>   Collaborative </a:t>
            </a:r>
            <a:r>
              <a:rPr lang="en-US" sz="2200" dirty="0">
                <a:solidFill>
                  <a:srgbClr val="7F7F7F"/>
                </a:solidFill>
              </a:rPr>
              <a:t>partnership for competitive advantage:</a:t>
            </a:r>
          </a:p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200" b="1" i="1" dirty="0">
                <a:solidFill>
                  <a:srgbClr val="0070C0"/>
                </a:solidFill>
              </a:rPr>
              <a:t>Academia and Industry Working Together!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rgbClr val="7F7F7F"/>
                </a:solidFill>
              </a:rPr>
              <a:t>Mission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7F7F7F"/>
                </a:solidFill>
              </a:rPr>
              <a:t>Promote, facilitate, and enhance dialogue and cooperation between the Faculty of Engineering and industrial peers, to stimulate and generate progress in both sectors 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7F7F7F"/>
                </a:solidFill>
              </a:rPr>
              <a:t>Provide a platform for industrial peers to engage with the Faculty in research, development, knowledge transfer, academic curriculum and talent </a:t>
            </a:r>
            <a:r>
              <a:rPr lang="en-US" sz="2200" dirty="0" smtClean="0">
                <a:solidFill>
                  <a:srgbClr val="7F7F7F"/>
                </a:solidFill>
              </a:rPr>
              <a:t>recruitment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7F7F7F"/>
                </a:solidFill>
              </a:rPr>
              <a:t>Activate </a:t>
            </a:r>
            <a:r>
              <a:rPr lang="en-US" sz="2200" dirty="0">
                <a:solidFill>
                  <a:srgbClr val="7F7F7F"/>
                </a:solidFill>
              </a:rPr>
              <a:t>knowledge transfer 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>
                <a:solidFill>
                  <a:srgbClr val="7F7F7F"/>
                </a:solidFill>
              </a:rPr>
              <a:t>(by                          ) </a:t>
            </a:r>
          </a:p>
          <a:p>
            <a:pPr lvl="1">
              <a:buFont typeface="Arial" pitchFamily="34" charset="0"/>
              <a:buChar char="•"/>
              <a:defRPr/>
            </a:pPr>
            <a:endParaRPr lang="en-GB" sz="2200" dirty="0">
              <a:solidFill>
                <a:srgbClr val="7F7F7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solidFill>
                <a:srgbClr val="7F7F7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54" y="4443965"/>
            <a:ext cx="1404156" cy="3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47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1042988" y="519144"/>
            <a:ext cx="7777162" cy="649288"/>
          </a:xfrm>
        </p:spPr>
        <p:txBody>
          <a:bodyPr/>
          <a:lstStyle/>
          <a:p>
            <a:pPr algn="ctr" rtl="1"/>
            <a:r>
              <a:rPr lang="en-US" sz="3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Industry – Academy Partnership</a:t>
            </a:r>
          </a:p>
        </p:txBody>
      </p:sp>
      <p:pic>
        <p:nvPicPr>
          <p:cNvPr id="22531" name="Picture 3" descr="C:\Users\Tami\Documents\Industrial Relations Office\מצגות של הפקולטה\IAP Logo\Logo  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0801"/>
            <a:ext cx="2336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7617493"/>
              </p:ext>
            </p:extLst>
          </p:nvPr>
        </p:nvGraphicFramePr>
        <p:xfrm>
          <a:off x="899592" y="1144270"/>
          <a:ext cx="7920880" cy="358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7961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130047"/>
              </p:ext>
            </p:extLst>
          </p:nvPr>
        </p:nvGraphicFramePr>
        <p:xfrm>
          <a:off x="759924" y="771550"/>
          <a:ext cx="7772529" cy="43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11021" y="3654967"/>
            <a:ext cx="124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Recruiting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23" y="3651870"/>
            <a:ext cx="113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Education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9640" y="4155926"/>
            <a:ext cx="16417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6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Involvement in Faculty agenda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11007" y="699542"/>
            <a:ext cx="17329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 rtl="0">
              <a:lnSpc>
                <a:spcPts val="1600"/>
              </a:lnSpc>
              <a:defRPr b="1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Research and Development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9225" y="2283718"/>
            <a:ext cx="118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Visibility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9" name="Title 6"/>
          <p:cNvSpPr>
            <a:spLocks noGrp="1"/>
          </p:cNvSpPr>
          <p:nvPr/>
        </p:nvSpPr>
        <p:spPr>
          <a:xfrm>
            <a:off x="827584" y="482706"/>
            <a:ext cx="6018334" cy="63101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sz="3400" dirty="0" smtClean="0"/>
              <a:t>IAP Program Benefits</a:t>
            </a:r>
            <a:endParaRPr lang="en-US" sz="34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51040"/>
            <a:ext cx="526936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70579" y="4294425"/>
            <a:ext cx="124179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6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Industrial Services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" y="140189"/>
            <a:ext cx="1758506" cy="42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55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22844" r="13467" b="7004"/>
          <a:stretch/>
        </p:blipFill>
        <p:spPr bwMode="auto">
          <a:xfrm>
            <a:off x="765850" y="608479"/>
            <a:ext cx="8378149" cy="42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5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347616"/>
            <a:ext cx="7776864" cy="3312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My personal experience:</a:t>
            </a:r>
          </a:p>
          <a:p>
            <a:pPr algn="ctr" rtl="1"/>
            <a:endParaRPr lang="he-IL" sz="2400" b="1" dirty="0" smtClean="0"/>
          </a:p>
          <a:p>
            <a:pPr marL="342900" lvl="1" indent="-342900" algn="ctr">
              <a:buNone/>
            </a:pPr>
            <a:r>
              <a:rPr lang="en-US" sz="2800" b="1" dirty="0" smtClean="0"/>
              <a:t>Licensing </a:t>
            </a:r>
            <a:r>
              <a:rPr lang="en-US" sz="2800" b="1" dirty="0"/>
              <a:t>by the </a:t>
            </a:r>
            <a:r>
              <a:rPr lang="en-US" sz="2800" b="1" dirty="0" smtClean="0"/>
              <a:t>University</a:t>
            </a:r>
          </a:p>
          <a:p>
            <a:pPr marL="342900" lvl="1" indent="-342900" algn="ctr">
              <a:buNone/>
            </a:pPr>
            <a:r>
              <a:rPr lang="en-US" sz="2800" b="1" i="1" dirty="0" smtClean="0"/>
              <a:t>Advanced Barcode Scanner</a:t>
            </a:r>
            <a:endParaRPr lang="en-US" sz="2800" b="1" i="1" dirty="0"/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www.symbol.com/products/barcode_scanners/LS3408Lef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59632" y="2427734"/>
            <a:ext cx="123462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657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4" t="23947" r="13586" b="7693"/>
          <a:stretch/>
        </p:blipFill>
        <p:spPr bwMode="auto">
          <a:xfrm rot="16200000">
            <a:off x="47474" y="847429"/>
            <a:ext cx="5004173" cy="35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343544" y="3219823"/>
            <a:ext cx="4800456" cy="1908820"/>
            <a:chOff x="-333" y="1156"/>
            <a:chExt cx="2502" cy="942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3" y="1156"/>
              <a:ext cx="2502" cy="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762" y="1501"/>
              <a:ext cx="240" cy="132"/>
            </a:xfrm>
            <a:prstGeom prst="rightArrow">
              <a:avLst>
                <a:gd name="adj1" fmla="val 50000"/>
                <a:gd name="adj2" fmla="val 45455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499993" y="627534"/>
            <a:ext cx="4536504" cy="2448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As part of my PhD activity, a patent for forming a beam with extended confinement was applied and approved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The patent was engineered to a product in the lab based on NRE payment from Symbol and later approved by Symbol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RAMOT owns the patent </a:t>
            </a: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18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347616"/>
            <a:ext cx="7776864" cy="3312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R&amp;D In Israel:</a:t>
            </a:r>
          </a:p>
          <a:p>
            <a:pPr algn="ctr" rtl="1"/>
            <a:endParaRPr lang="he-IL" sz="2400" b="1" dirty="0" smtClean="0"/>
          </a:p>
          <a:p>
            <a:pPr algn="ctr" rtl="1"/>
            <a:r>
              <a:rPr lang="en-US" b="1" dirty="0" smtClean="0"/>
              <a:t>National </a:t>
            </a:r>
            <a:r>
              <a:rPr lang="en-US" b="1" dirty="0"/>
              <a:t>level – My Ministry of Science and Technology experience</a:t>
            </a:r>
          </a:p>
          <a:p>
            <a:pPr algn="ctr"/>
            <a:endParaRPr lang="en-US" sz="1900" b="1" dirty="0" smtClean="0"/>
          </a:p>
          <a:p>
            <a:pPr algn="ctr" rt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l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35846"/>
            <a:ext cx="107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317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78078"/>
              </p:ext>
            </p:extLst>
          </p:nvPr>
        </p:nvGraphicFramePr>
        <p:xfrm>
          <a:off x="1669231" y="1419622"/>
          <a:ext cx="6503169" cy="2795905"/>
        </p:xfrm>
        <a:graphic>
          <a:graphicData uri="http://schemas.openxmlformats.org/drawingml/2006/table">
            <a:tbl>
              <a:tblPr/>
              <a:tblGrid>
                <a:gridCol w="2088232"/>
                <a:gridCol w="2160240"/>
                <a:gridCol w="2254697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Resolution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(MIL)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8080">
                            <a:tint val="66000"/>
                            <a:satMod val="160000"/>
                          </a:srgbClr>
                        </a:gs>
                        <a:gs pos="50000">
                          <a:srgbClr val="808080">
                            <a:tint val="44500"/>
                            <a:satMod val="160000"/>
                          </a:srgbClr>
                        </a:gs>
                        <a:gs pos="100000">
                          <a:srgbClr val="80808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LS-3408 FZ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8080">
                            <a:tint val="66000"/>
                            <a:satMod val="160000"/>
                          </a:srgbClr>
                        </a:gs>
                        <a:gs pos="50000">
                          <a:srgbClr val="808080">
                            <a:tint val="44500"/>
                            <a:satMod val="160000"/>
                          </a:srgbClr>
                        </a:gs>
                        <a:gs pos="100000">
                          <a:srgbClr val="80808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LS-3408 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TAU Technology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8080">
                            <a:tint val="66000"/>
                            <a:satMod val="160000"/>
                          </a:srgbClr>
                        </a:gs>
                        <a:gs pos="50000">
                          <a:srgbClr val="808080">
                            <a:tint val="44500"/>
                            <a:satMod val="160000"/>
                          </a:srgbClr>
                        </a:gs>
                        <a:gs pos="100000">
                          <a:srgbClr val="80808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7.5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13”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20”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27”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94”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55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84”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180”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Cannot scan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365”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Cannot scan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  <a:cs typeface="Tahoma" pitchFamily="34" charset="0"/>
                        </a:rPr>
                        <a:t>540”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www.sagedata.com/images/2007/Code_128_Barcode_Graphic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6430" b="82271"/>
          <a:stretch/>
        </p:blipFill>
        <p:spPr bwMode="auto">
          <a:xfrm>
            <a:off x="2193524" y="3852814"/>
            <a:ext cx="1502564" cy="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agedata.com/images/2007/Code_128_Barcode_Graphic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6430" b="82271"/>
          <a:stretch/>
        </p:blipFill>
        <p:spPr bwMode="auto">
          <a:xfrm>
            <a:off x="2486872" y="3030348"/>
            <a:ext cx="915867" cy="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gedata.com/images/2007/Code_128_Barcode_Graphic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6430" b="82271"/>
          <a:stretch/>
        </p:blipFill>
        <p:spPr bwMode="auto">
          <a:xfrm>
            <a:off x="2322061" y="3443553"/>
            <a:ext cx="1214532" cy="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agedata.com/images/2007/Code_128_Barcode_Graphic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6430" b="82271"/>
          <a:stretch/>
        </p:blipFill>
        <p:spPr bwMode="auto">
          <a:xfrm>
            <a:off x="2666013" y="2652617"/>
            <a:ext cx="483487" cy="2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agedata.com/images/2007/Code_128_Barcode_Graphic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6430" b="82271"/>
          <a:stretch/>
        </p:blipFill>
        <p:spPr bwMode="auto">
          <a:xfrm>
            <a:off x="2793309" y="2274116"/>
            <a:ext cx="216025" cy="2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1042988" y="483519"/>
            <a:ext cx="6018212" cy="649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cs typeface="Times New Roman" pitchFamily="18" charset="0"/>
              </a:rPr>
              <a:t>The Unfair Advantage</a:t>
            </a:r>
          </a:p>
        </p:txBody>
      </p:sp>
    </p:spTree>
    <p:extLst>
      <p:ext uri="{BB962C8B-B14F-4D97-AF65-F5344CB8AC3E}">
        <p14:creationId xmlns:p14="http://schemas.microsoft.com/office/powerpoint/2010/main" val="1704996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4" descr="http://www.symbol.com/products/barcode_scanners/LS3408Lef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67280" y="3272226"/>
            <a:ext cx="1409700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5" descr="SE 1200LR/SE 1223LR Long Range Scan Engines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130300" y="3705671"/>
            <a:ext cx="1530350" cy="1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6" descr="Symbol Technologies, Inc.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732240" y="627534"/>
            <a:ext cx="2072095" cy="6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7" descr="SE 1524ER Scan Engine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782099" y="3732998"/>
            <a:ext cx="238918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gadgetcrave.frsucrave.netdna-cdn.com/wp-content/uploads/2010/08/motorola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9429"/>
            <a:ext cx="1290398" cy="8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42988" y="1347614"/>
            <a:ext cx="7867410" cy="2571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39725" indent="-33972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Symbol signed a licensing agreement with </a:t>
            </a:r>
            <a:r>
              <a:rPr lang="en-US" sz="2000" dirty="0" err="1" smtClean="0">
                <a:solidFill>
                  <a:srgbClr val="7F7F7F"/>
                </a:solidFill>
              </a:rPr>
              <a:t>Ramot</a:t>
            </a:r>
            <a:r>
              <a:rPr lang="en-US" sz="2000" dirty="0" smtClean="0">
                <a:solidFill>
                  <a:srgbClr val="7F7F7F"/>
                </a:solidFill>
              </a:rPr>
              <a:t> for using the know how and the patent</a:t>
            </a:r>
          </a:p>
          <a:p>
            <a:pPr marL="339725" indent="-33972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Symbol is the world wide leader in barcode scanner</a:t>
            </a:r>
          </a:p>
          <a:p>
            <a:pPr marL="339725" indent="-33972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Symbol integrated the technology in most of its products – Approx. 650,000 devices per year</a:t>
            </a:r>
          </a:p>
          <a:p>
            <a:pPr marL="339725" indent="-33972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Motorola acquired Symbol while ago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042988" y="483519"/>
            <a:ext cx="6018212" cy="649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cs typeface="Times New Roman" pitchFamily="18" charset="0"/>
              </a:rPr>
              <a:t>Licensing By RAMOT</a:t>
            </a:r>
          </a:p>
        </p:txBody>
      </p:sp>
    </p:spTree>
    <p:extLst>
      <p:ext uri="{BB962C8B-B14F-4D97-AF65-F5344CB8AC3E}">
        <p14:creationId xmlns:p14="http://schemas.microsoft.com/office/powerpoint/2010/main" val="2745102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347616"/>
            <a:ext cx="7776864" cy="3312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My personal experience:</a:t>
            </a:r>
          </a:p>
          <a:p>
            <a:pPr algn="ctr" rtl="1"/>
            <a:endParaRPr lang="he-IL" sz="2400" b="1" dirty="0" smtClean="0"/>
          </a:p>
          <a:p>
            <a:pPr marL="342900" lvl="1" indent="-342900" algn="ctr" rtl="1">
              <a:buNone/>
            </a:pPr>
            <a:r>
              <a:rPr lang="en-US" sz="2800" b="1" dirty="0" smtClean="0"/>
              <a:t>Founding </a:t>
            </a:r>
            <a:r>
              <a:rPr lang="en-US" sz="2800" b="1" dirty="0"/>
              <a:t>a company with the </a:t>
            </a:r>
            <a:r>
              <a:rPr lang="en-US" sz="2800" b="1" dirty="0" smtClean="0"/>
              <a:t>University I</a:t>
            </a:r>
          </a:p>
          <a:p>
            <a:pPr marL="342900" lvl="1" indent="-342900" algn="ctr" rtl="1">
              <a:buNone/>
            </a:pPr>
            <a:r>
              <a:rPr lang="en-US" sz="2800" b="1" i="1" dirty="0" smtClean="0"/>
              <a:t>Seeing Beyond The Limits</a:t>
            </a:r>
            <a:endParaRPr lang="en-US" sz="2800" b="1" i="1" dirty="0"/>
          </a:p>
          <a:p>
            <a:pPr marL="342900" lvl="1" indent="-342900" algn="ctr" rtl="1">
              <a:buNone/>
            </a:pPr>
            <a:endParaRPr lang="en-US" sz="2800" b="1" dirty="0"/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867894"/>
            <a:ext cx="1919505" cy="65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38989" r="33046" b="22895"/>
          <a:stretch/>
        </p:blipFill>
        <p:spPr bwMode="auto">
          <a:xfrm>
            <a:off x="7076977" y="3703931"/>
            <a:ext cx="1628405" cy="10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9009" r="25037" b="22924"/>
          <a:stretch/>
        </p:blipFill>
        <p:spPr bwMode="auto">
          <a:xfrm>
            <a:off x="4427984" y="3703931"/>
            <a:ext cx="1676298" cy="104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6228184" y="4011910"/>
            <a:ext cx="776785" cy="360040"/>
          </a:xfrm>
          <a:prstGeom prst="striped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016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2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7102"/>
          <a:stretch/>
        </p:blipFill>
        <p:spPr bwMode="auto">
          <a:xfrm>
            <a:off x="769940" y="117580"/>
            <a:ext cx="3267182" cy="27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27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r="6322"/>
          <a:stretch/>
        </p:blipFill>
        <p:spPr bwMode="auto">
          <a:xfrm>
            <a:off x="786398" y="2252611"/>
            <a:ext cx="3256820" cy="256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211960" y="627534"/>
            <a:ext cx="4824537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Together with my PhD student Gal Shabtay we developed a proven technology for digital auto focus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RAMOT applied 2 patents 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The patents were assigned to a new startup                    that I founded with Gal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RAMOT hold a certain stack in </a:t>
            </a:r>
            <a:r>
              <a:rPr lang="en-US" sz="2000" dirty="0" err="1" smtClean="0">
                <a:solidFill>
                  <a:srgbClr val="7F7F7F"/>
                </a:solidFill>
              </a:rPr>
              <a:t>Eyesquad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TAU approved me on-leave vacation for serving as the CEO of the company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After a year                      acquired 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RAMOT liquidized its shares in the company</a:t>
            </a:r>
          </a:p>
        </p:txBody>
      </p:sp>
      <p:pic>
        <p:nvPicPr>
          <p:cNvPr id="18" name="Picture 15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44" y="2306272"/>
            <a:ext cx="1080120" cy="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0" y="3703329"/>
            <a:ext cx="1080120" cy="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_t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4" y="3769121"/>
            <a:ext cx="1233030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99041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75656" y="987574"/>
            <a:ext cx="3617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he-IL" sz="3600" b="1" i="1" dirty="0">
                <a:solidFill>
                  <a:schemeClr val="bg1">
                    <a:lumMod val="50000"/>
                  </a:schemeClr>
                </a:solidFill>
                <a:latin typeface="David" pitchFamily="2" charset="-79"/>
              </a:rPr>
              <a:t>מצלמה סטנדרטית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David" pitchFamily="2" charset="-79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7" name="ShockwaveFlash1" r:id="rId2" imgW="6705703" imgH="4191045"/>
        </mc:Choice>
        <mc:Fallback>
          <p:control name="ShockwaveFlash1" r:id="rId2" imgW="6705703" imgH="419104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6850" y="700088"/>
                  <a:ext cx="6705600" cy="419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3315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79712" y="1379123"/>
            <a:ext cx="4265216" cy="8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he-IL" sz="3600" b="1" i="1" dirty="0">
                <a:solidFill>
                  <a:schemeClr val="bg1">
                    <a:lumMod val="50000"/>
                  </a:schemeClr>
                </a:solidFill>
                <a:latin typeface="David" pitchFamily="2" charset="-79"/>
              </a:rPr>
              <a:t>מצלמה 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David" pitchFamily="2" charset="-79"/>
              </a:rPr>
              <a:t>Auto-Focus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1" name="ShockwaveFlash1" r:id="rId2" imgW="6705703" imgH="4191045"/>
        </mc:Choice>
        <mc:Fallback>
          <p:control name="ShockwaveFlash1" r:id="rId2" imgW="6705703" imgH="419104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700088"/>
                  <a:ext cx="6705600" cy="419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4817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60" name="Rectangle 12"/>
          <p:cNvSpPr>
            <a:spLocks noChangeArrowheads="1"/>
          </p:cNvSpPr>
          <p:nvPr/>
        </p:nvSpPr>
        <p:spPr bwMode="auto">
          <a:xfrm flipH="1">
            <a:off x="0" y="735807"/>
            <a:ext cx="7596188" cy="10834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1763714" y="1275160"/>
            <a:ext cx="1728787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3604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6" y="784181"/>
            <a:ext cx="6042025" cy="339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0470" name="Group 22"/>
          <p:cNvGrpSpPr>
            <a:grpSpLocks/>
          </p:cNvGrpSpPr>
          <p:nvPr/>
        </p:nvGrpSpPr>
        <p:grpSpPr bwMode="auto">
          <a:xfrm>
            <a:off x="122238" y="1930003"/>
            <a:ext cx="3813175" cy="2184797"/>
            <a:chOff x="77" y="1621"/>
            <a:chExt cx="2402" cy="1835"/>
          </a:xfrm>
        </p:grpSpPr>
        <p:sp>
          <p:nvSpPr>
            <p:cNvPr id="360464" name="AutoShape 16"/>
            <p:cNvSpPr>
              <a:spLocks noChangeArrowheads="1"/>
            </p:cNvSpPr>
            <p:nvPr/>
          </p:nvSpPr>
          <p:spPr bwMode="auto">
            <a:xfrm>
              <a:off x="79" y="3106"/>
              <a:ext cx="2400" cy="350"/>
            </a:xfrm>
            <a:prstGeom prst="rightArrow">
              <a:avLst>
                <a:gd name="adj1" fmla="val 50000"/>
                <a:gd name="adj2" fmla="val 171429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0465" name="AutoShape 17"/>
            <p:cNvSpPr>
              <a:spLocks noChangeArrowheads="1"/>
            </p:cNvSpPr>
            <p:nvPr/>
          </p:nvSpPr>
          <p:spPr bwMode="auto">
            <a:xfrm>
              <a:off x="78" y="1847"/>
              <a:ext cx="2400" cy="350"/>
            </a:xfrm>
            <a:prstGeom prst="rightArrow">
              <a:avLst>
                <a:gd name="adj1" fmla="val 50000"/>
                <a:gd name="adj2" fmla="val 171429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0466" name="Rectangle 18"/>
            <p:cNvSpPr>
              <a:spLocks noChangeArrowheads="1"/>
            </p:cNvSpPr>
            <p:nvPr/>
          </p:nvSpPr>
          <p:spPr bwMode="auto">
            <a:xfrm>
              <a:off x="420" y="1621"/>
              <a:ext cx="51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3m</a:t>
              </a:r>
            </a:p>
          </p:txBody>
        </p:sp>
        <p:sp>
          <p:nvSpPr>
            <p:cNvPr id="360467" name="Rectangle 19"/>
            <p:cNvSpPr>
              <a:spLocks noChangeArrowheads="1"/>
            </p:cNvSpPr>
            <p:nvPr/>
          </p:nvSpPr>
          <p:spPr bwMode="auto">
            <a:xfrm>
              <a:off x="365" y="2881"/>
              <a:ext cx="61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20cm</a:t>
              </a:r>
            </a:p>
          </p:txBody>
        </p:sp>
        <p:sp>
          <p:nvSpPr>
            <p:cNvPr id="360468" name="AutoShape 20"/>
            <p:cNvSpPr>
              <a:spLocks noChangeArrowheads="1"/>
            </p:cNvSpPr>
            <p:nvPr/>
          </p:nvSpPr>
          <p:spPr bwMode="auto">
            <a:xfrm>
              <a:off x="77" y="2476"/>
              <a:ext cx="983" cy="350"/>
            </a:xfrm>
            <a:prstGeom prst="rightArrow">
              <a:avLst>
                <a:gd name="adj1" fmla="val 50000"/>
                <a:gd name="adj2" fmla="val 70214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0469" name="Rectangle 21"/>
            <p:cNvSpPr>
              <a:spLocks noChangeArrowheads="1"/>
            </p:cNvSpPr>
            <p:nvPr/>
          </p:nvSpPr>
          <p:spPr bwMode="auto">
            <a:xfrm>
              <a:off x="419" y="2250"/>
              <a:ext cx="51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1.5m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660456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8" name="Rectangle 12"/>
          <p:cNvSpPr>
            <a:spLocks noChangeArrowheads="1"/>
          </p:cNvSpPr>
          <p:nvPr/>
        </p:nvSpPr>
        <p:spPr bwMode="auto">
          <a:xfrm flipH="1">
            <a:off x="0" y="735807"/>
            <a:ext cx="7596188" cy="10834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2509" name="Rectangle 13"/>
          <p:cNvSpPr>
            <a:spLocks noChangeArrowheads="1"/>
          </p:cNvSpPr>
          <p:nvPr/>
        </p:nvSpPr>
        <p:spPr bwMode="auto">
          <a:xfrm>
            <a:off x="1763714" y="1275160"/>
            <a:ext cx="1728787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3625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776902"/>
            <a:ext cx="6048375" cy="34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2518" name="Group 22"/>
          <p:cNvGrpSpPr>
            <a:grpSpLocks/>
          </p:cNvGrpSpPr>
          <p:nvPr/>
        </p:nvGrpSpPr>
        <p:grpSpPr bwMode="auto">
          <a:xfrm>
            <a:off x="122238" y="1930003"/>
            <a:ext cx="3813175" cy="2184797"/>
            <a:chOff x="77" y="1621"/>
            <a:chExt cx="2402" cy="1835"/>
          </a:xfrm>
        </p:grpSpPr>
        <p:sp>
          <p:nvSpPr>
            <p:cNvPr id="362512" name="AutoShape 16"/>
            <p:cNvSpPr>
              <a:spLocks noChangeArrowheads="1"/>
            </p:cNvSpPr>
            <p:nvPr/>
          </p:nvSpPr>
          <p:spPr bwMode="auto">
            <a:xfrm>
              <a:off x="79" y="3106"/>
              <a:ext cx="2400" cy="350"/>
            </a:xfrm>
            <a:prstGeom prst="rightArrow">
              <a:avLst>
                <a:gd name="adj1" fmla="val 50000"/>
                <a:gd name="adj2" fmla="val 171429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2513" name="AutoShape 17"/>
            <p:cNvSpPr>
              <a:spLocks noChangeArrowheads="1"/>
            </p:cNvSpPr>
            <p:nvPr/>
          </p:nvSpPr>
          <p:spPr bwMode="auto">
            <a:xfrm>
              <a:off x="78" y="1847"/>
              <a:ext cx="2400" cy="350"/>
            </a:xfrm>
            <a:prstGeom prst="rightArrow">
              <a:avLst>
                <a:gd name="adj1" fmla="val 50000"/>
                <a:gd name="adj2" fmla="val 171429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2514" name="Rectangle 18"/>
            <p:cNvSpPr>
              <a:spLocks noChangeArrowheads="1"/>
            </p:cNvSpPr>
            <p:nvPr/>
          </p:nvSpPr>
          <p:spPr bwMode="auto">
            <a:xfrm>
              <a:off x="420" y="1621"/>
              <a:ext cx="51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3m</a:t>
              </a:r>
            </a:p>
          </p:txBody>
        </p:sp>
        <p:sp>
          <p:nvSpPr>
            <p:cNvPr id="362515" name="Rectangle 19"/>
            <p:cNvSpPr>
              <a:spLocks noChangeArrowheads="1"/>
            </p:cNvSpPr>
            <p:nvPr/>
          </p:nvSpPr>
          <p:spPr bwMode="auto">
            <a:xfrm>
              <a:off x="365" y="2881"/>
              <a:ext cx="61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20cm</a:t>
              </a:r>
            </a:p>
          </p:txBody>
        </p:sp>
        <p:sp>
          <p:nvSpPr>
            <p:cNvPr id="362516" name="AutoShape 20"/>
            <p:cNvSpPr>
              <a:spLocks noChangeArrowheads="1"/>
            </p:cNvSpPr>
            <p:nvPr/>
          </p:nvSpPr>
          <p:spPr bwMode="auto">
            <a:xfrm>
              <a:off x="77" y="2476"/>
              <a:ext cx="983" cy="350"/>
            </a:xfrm>
            <a:prstGeom prst="rightArrow">
              <a:avLst>
                <a:gd name="adj1" fmla="val 50000"/>
                <a:gd name="adj2" fmla="val 70214"/>
              </a:avLst>
            </a:prstGeom>
            <a:solidFill>
              <a:srgbClr val="FFD72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2517" name="Rectangle 21"/>
            <p:cNvSpPr>
              <a:spLocks noChangeArrowheads="1"/>
            </p:cNvSpPr>
            <p:nvPr/>
          </p:nvSpPr>
          <p:spPr bwMode="auto">
            <a:xfrm>
              <a:off x="419" y="2250"/>
              <a:ext cx="51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lang="en-US" sz="220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1.5m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730039"/>
      </p:ext>
    </p:extLst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4208" y="2928258"/>
            <a:ext cx="2592289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36525" lvl="1" indent="-136525" algn="ctr" defTabSz="265113" eaLnBrk="1" hangingPunct="1"/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8MP - 4 Handsets: </a:t>
            </a:r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30M </a:t>
            </a:r>
            <a:r>
              <a:rPr lang="en-US" sz="1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620" y="2928257"/>
            <a:ext cx="5438131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36525" lvl="1" indent="-136525" algn="ctr" defTabSz="265113" eaLnBrk="1" hangingPunct="1"/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5MP – 25 Handsets: </a:t>
            </a:r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260M </a:t>
            </a:r>
            <a:r>
              <a:rPr lang="en-US" sz="1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Units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2620" y="1158118"/>
            <a:ext cx="8138667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36525" lvl="1" indent="-136525" algn="ctr" defTabSz="265113" eaLnBrk="1" hangingPunct="1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3MP - 30 Handsets: </a:t>
            </a:r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240M Units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9490" y="3387985"/>
            <a:ext cx="5479580" cy="144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87985"/>
            <a:ext cx="2705100" cy="13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2621" y="1653418"/>
            <a:ext cx="8143875" cy="1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016"/>
            <a:ext cx="1854840" cy="74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o_t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88" y="475015"/>
            <a:ext cx="2563577" cy="5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75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347616"/>
            <a:ext cx="7776864" cy="3312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My personal experience:</a:t>
            </a:r>
          </a:p>
          <a:p>
            <a:pPr algn="ctr" rtl="1"/>
            <a:endParaRPr lang="he-IL" sz="2400" b="1" dirty="0" smtClean="0"/>
          </a:p>
          <a:p>
            <a:pPr marL="342900" lvl="1" indent="-342900" algn="ctr" rtl="1">
              <a:buNone/>
            </a:pPr>
            <a:r>
              <a:rPr lang="en-US" sz="2800" b="1" dirty="0" smtClean="0"/>
              <a:t>Founding </a:t>
            </a:r>
            <a:r>
              <a:rPr lang="en-US" sz="2800" b="1" dirty="0"/>
              <a:t>a company with the </a:t>
            </a:r>
            <a:r>
              <a:rPr lang="en-US" sz="2800" b="1" dirty="0" smtClean="0"/>
              <a:t>University II</a:t>
            </a:r>
          </a:p>
          <a:p>
            <a:pPr marL="342900" lvl="1" indent="-342900" algn="ctr" rtl="1">
              <a:buNone/>
            </a:pPr>
            <a:r>
              <a:rPr lang="en-US" sz="2800" b="1" i="1" dirty="0" smtClean="0"/>
              <a:t>Enlightening Solutions</a:t>
            </a:r>
            <a:endParaRPr lang="en-US" sz="2800" b="1" i="1" dirty="0"/>
          </a:p>
          <a:p>
            <a:pPr marL="342900" lvl="1" indent="-342900" algn="ctr" rtl="1">
              <a:buNone/>
            </a:pPr>
            <a:endParaRPr lang="en-US" sz="2800" b="1" dirty="0"/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05355"/>
              </p:ext>
            </p:extLst>
          </p:nvPr>
        </p:nvGraphicFramePr>
        <p:xfrm>
          <a:off x="1043608" y="4083918"/>
          <a:ext cx="1826396" cy="5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Photo Editor Photo" r:id="rId4" imgW="3277057" imgH="1066667" progId="MSPhotoEd.3">
                  <p:embed/>
                </p:oleObj>
              </mc:Choice>
              <mc:Fallback>
                <p:oleObj name="Photo Editor Photo" r:id="rId4" imgW="3277057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83918"/>
                        <a:ext cx="1826396" cy="592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020272" y="3054272"/>
            <a:ext cx="2016224" cy="1821734"/>
            <a:chOff x="431" y="1638"/>
            <a:chExt cx="1727" cy="1455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31" y="2119"/>
              <a:ext cx="1727" cy="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1pPr>
              <a:lvl2pPr marL="742950" indent="-28575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4pPr>
              <a:lvl5pPr marL="20574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00CC00"/>
                </a:buClr>
                <a:buSzPct val="130000"/>
                <a:buFont typeface="Wingdings" pitchFamily="2" charset="2"/>
                <a:buNone/>
              </a:pPr>
              <a:endParaRPr kumimoji="1"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21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638"/>
              <a:ext cx="1718" cy="1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6818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Israel As a Scientific Leader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712738"/>
            <a:ext cx="8305800" cy="31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Publications – Israel is one of the two world wide leader in scientific publications per capita – 1% of the scientific worldwide publications, 2% in mathematics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Citations – Israel is the 3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worldwide leader in citations per capita. In 6 over 20 scientific fields, Israel is number 1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Scientists Per Capita – 0.5% of the overall population. Israel is number 1 with 133 scientists per 10,000 employees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 Is Science – Israel invests more than 4% of the Gross National Product (#1), more than Finland and Sweden (3.3%)</a:t>
            </a:r>
          </a:p>
          <a:p>
            <a:pPr marL="342900" indent="-342900" algn="l" defTabSz="114300" rtl="0">
              <a:lnSpc>
                <a:spcPts val="3000"/>
              </a:lnSpc>
              <a:buFont typeface="Wingdings" pitchFamily="2" charset="2"/>
              <a:buChar char="q"/>
              <a:tabLst>
                <a:tab pos="396875" algn="l"/>
                <a:tab pos="5175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Israeli Nobel Prize winners in the last decade</a:t>
            </a:r>
          </a:p>
        </p:txBody>
      </p:sp>
    </p:spTree>
    <p:extLst>
      <p:ext uri="{BB962C8B-B14F-4D97-AF65-F5344CB8AC3E}">
        <p14:creationId xmlns:p14="http://schemas.microsoft.com/office/powerpoint/2010/main" val="3494986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7"/>
          <p:cNvSpPr>
            <a:spLocks noChangeArrowheads="1"/>
          </p:cNvSpPr>
          <p:nvPr/>
        </p:nvSpPr>
        <p:spPr bwMode="auto">
          <a:xfrm>
            <a:off x="2039690" y="1517801"/>
            <a:ext cx="4630100" cy="292124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028"/>
          <p:cNvSpPr>
            <a:spLocks noChangeShapeType="1"/>
          </p:cNvSpPr>
          <p:nvPr/>
        </p:nvSpPr>
        <p:spPr bwMode="auto">
          <a:xfrm>
            <a:off x="4357902" y="1491630"/>
            <a:ext cx="0" cy="2921241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 sz="1600"/>
          </a:p>
        </p:txBody>
      </p:sp>
      <p:sp>
        <p:nvSpPr>
          <p:cNvPr id="47" name="Line 1029"/>
          <p:cNvSpPr>
            <a:spLocks noChangeShapeType="1"/>
          </p:cNvSpPr>
          <p:nvPr/>
        </p:nvSpPr>
        <p:spPr bwMode="auto">
          <a:xfrm>
            <a:off x="2043485" y="2982161"/>
            <a:ext cx="4630099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 sz="1600"/>
          </a:p>
        </p:txBody>
      </p:sp>
      <p:sp>
        <p:nvSpPr>
          <p:cNvPr id="48" name="Rectangle 1030"/>
          <p:cNvSpPr>
            <a:spLocks noChangeArrowheads="1"/>
          </p:cNvSpPr>
          <p:nvPr/>
        </p:nvSpPr>
        <p:spPr bwMode="auto">
          <a:xfrm>
            <a:off x="3995936" y="4587974"/>
            <a:ext cx="919444" cy="2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Tunability</a:t>
            </a:r>
            <a:endParaRPr lang="en-US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031"/>
          <p:cNvSpPr>
            <a:spLocks noChangeArrowheads="1"/>
          </p:cNvSpPr>
          <p:nvPr/>
        </p:nvSpPr>
        <p:spPr bwMode="auto">
          <a:xfrm>
            <a:off x="6151610" y="4470200"/>
            <a:ext cx="439768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Wide</a:t>
            </a:r>
          </a:p>
        </p:txBody>
      </p:sp>
      <p:sp>
        <p:nvSpPr>
          <p:cNvPr id="50" name="Rectangle 1032"/>
          <p:cNvSpPr>
            <a:spLocks noChangeArrowheads="1"/>
          </p:cNvSpPr>
          <p:nvPr/>
        </p:nvSpPr>
        <p:spPr bwMode="auto">
          <a:xfrm>
            <a:off x="4143474" y="4470200"/>
            <a:ext cx="568547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Narrow</a:t>
            </a:r>
          </a:p>
        </p:txBody>
      </p:sp>
      <p:sp>
        <p:nvSpPr>
          <p:cNvPr id="51" name="Rectangle 1033"/>
          <p:cNvSpPr>
            <a:spLocks noChangeArrowheads="1"/>
          </p:cNvSpPr>
          <p:nvPr/>
        </p:nvSpPr>
        <p:spPr bwMode="auto">
          <a:xfrm>
            <a:off x="2032386" y="4470200"/>
            <a:ext cx="467659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Fixed</a:t>
            </a:r>
          </a:p>
        </p:txBody>
      </p:sp>
      <p:sp>
        <p:nvSpPr>
          <p:cNvPr id="52" name="Rectangle 1035"/>
          <p:cNvSpPr>
            <a:spLocks noChangeArrowheads="1"/>
          </p:cNvSpPr>
          <p:nvPr/>
        </p:nvSpPr>
        <p:spPr bwMode="auto">
          <a:xfrm>
            <a:off x="1187624" y="1577622"/>
            <a:ext cx="890008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Transponder</a:t>
            </a:r>
          </a:p>
        </p:txBody>
      </p:sp>
      <p:sp>
        <p:nvSpPr>
          <p:cNvPr id="53" name="Rectangle 1036"/>
          <p:cNvSpPr>
            <a:spLocks noChangeArrowheads="1"/>
          </p:cNvSpPr>
          <p:nvPr/>
        </p:nvSpPr>
        <p:spPr bwMode="auto">
          <a:xfrm>
            <a:off x="1255471" y="4209730"/>
            <a:ext cx="507248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Laser</a:t>
            </a:r>
          </a:p>
        </p:txBody>
      </p:sp>
      <p:sp>
        <p:nvSpPr>
          <p:cNvPr id="54" name="Rectangle 1037"/>
          <p:cNvSpPr>
            <a:spLocks noChangeArrowheads="1"/>
          </p:cNvSpPr>
          <p:nvPr/>
        </p:nvSpPr>
        <p:spPr bwMode="auto">
          <a:xfrm>
            <a:off x="1263646" y="2817654"/>
            <a:ext cx="577486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Module</a:t>
            </a:r>
          </a:p>
        </p:txBody>
      </p:sp>
      <p:sp>
        <p:nvSpPr>
          <p:cNvPr id="55" name="Rectangle 1038"/>
          <p:cNvSpPr>
            <a:spLocks noChangeArrowheads="1"/>
          </p:cNvSpPr>
          <p:nvPr/>
        </p:nvSpPr>
        <p:spPr bwMode="auto">
          <a:xfrm>
            <a:off x="2100397" y="1697263"/>
            <a:ext cx="1153415" cy="65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OpNext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JDSU      Vitesse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Triquint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1040"/>
          <p:cNvSpPr>
            <a:spLocks noChangeArrowheads="1"/>
          </p:cNvSpPr>
          <p:nvPr/>
        </p:nvSpPr>
        <p:spPr bwMode="auto">
          <a:xfrm>
            <a:off x="5173126" y="3121878"/>
            <a:ext cx="1459987" cy="1325888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Agility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Santur</a:t>
            </a:r>
            <a:endParaRPr lang="en-US" sz="1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Bookham</a:t>
            </a:r>
            <a:endParaRPr lang="en-US" sz="1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Iolon</a:t>
            </a:r>
            <a:endParaRPr lang="en-US" sz="1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Princeton </a:t>
            </a:r>
            <a:r>
              <a:rPr lang="en-US" sz="11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Optronics</a:t>
            </a:r>
            <a:endParaRPr lang="en-US" sz="11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BW9</a:t>
            </a:r>
            <a:endParaRPr lang="en-US" sz="1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042"/>
          <p:cNvSpPr>
            <a:spLocks noChangeArrowheads="1"/>
          </p:cNvSpPr>
          <p:nvPr/>
        </p:nvSpPr>
        <p:spPr bwMode="auto">
          <a:xfrm>
            <a:off x="2101662" y="1568898"/>
            <a:ext cx="1698504" cy="1025674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sz="1600"/>
          </a:p>
        </p:txBody>
      </p:sp>
      <p:sp>
        <p:nvSpPr>
          <p:cNvPr id="60" name="Text Box 1043"/>
          <p:cNvSpPr txBox="1">
            <a:spLocks noChangeArrowheads="1"/>
          </p:cNvSpPr>
          <p:nvPr/>
        </p:nvSpPr>
        <p:spPr bwMode="auto">
          <a:xfrm>
            <a:off x="2768163" y="1697263"/>
            <a:ext cx="1214121" cy="5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Kodeos</a:t>
            </a:r>
          </a:p>
        </p:txBody>
      </p:sp>
      <p:sp>
        <p:nvSpPr>
          <p:cNvPr id="61" name="Oval 1044"/>
          <p:cNvSpPr>
            <a:spLocks noChangeArrowheads="1"/>
          </p:cNvSpPr>
          <p:nvPr/>
        </p:nvSpPr>
        <p:spPr bwMode="auto">
          <a:xfrm>
            <a:off x="3739459" y="3433308"/>
            <a:ext cx="1214121" cy="897310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6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1045"/>
          <p:cNvSpPr>
            <a:spLocks noChangeArrowheads="1"/>
          </p:cNvSpPr>
          <p:nvPr/>
        </p:nvSpPr>
        <p:spPr bwMode="auto">
          <a:xfrm>
            <a:off x="2100397" y="3432062"/>
            <a:ext cx="1214121" cy="897310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6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046"/>
          <p:cNvSpPr txBox="1">
            <a:spLocks noChangeArrowheads="1"/>
          </p:cNvSpPr>
          <p:nvPr/>
        </p:nvSpPr>
        <p:spPr bwMode="auto">
          <a:xfrm>
            <a:off x="2100397" y="3850806"/>
            <a:ext cx="1214121" cy="2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DFB lasers</a:t>
            </a:r>
          </a:p>
        </p:txBody>
      </p:sp>
      <p:sp>
        <p:nvSpPr>
          <p:cNvPr id="64" name="Text Box 1047"/>
          <p:cNvSpPr txBox="1">
            <a:spLocks noChangeArrowheads="1"/>
          </p:cNvSpPr>
          <p:nvPr/>
        </p:nvSpPr>
        <p:spPr bwMode="auto">
          <a:xfrm>
            <a:off x="3739459" y="3529270"/>
            <a:ext cx="1214121" cy="5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Temperature tuning DFB lasers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65" name="Arc 1048"/>
          <p:cNvSpPr>
            <a:spLocks/>
          </p:cNvSpPr>
          <p:nvPr/>
        </p:nvSpPr>
        <p:spPr bwMode="auto">
          <a:xfrm flipH="1" flipV="1">
            <a:off x="4357902" y="1509077"/>
            <a:ext cx="2315682" cy="130857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030"/>
              <a:gd name="T2" fmla="*/ 21596 w 21600"/>
              <a:gd name="T3" fmla="*/ 22030 h 22030"/>
              <a:gd name="T4" fmla="*/ 0 w 21600"/>
              <a:gd name="T5" fmla="*/ 21600 h 2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3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43"/>
                  <a:pt x="21598" y="21886"/>
                  <a:pt x="21595" y="22029"/>
                </a:cubicBezTo>
              </a:path>
              <a:path w="21600" h="2203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43"/>
                  <a:pt x="21598" y="21886"/>
                  <a:pt x="21595" y="2202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CC33">
              <a:alpha val="50000"/>
            </a:srgbClr>
          </a:solidFill>
          <a:ln w="5715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sz="1600"/>
          </a:p>
        </p:txBody>
      </p:sp>
      <p:sp>
        <p:nvSpPr>
          <p:cNvPr id="71" name="Oval 1054"/>
          <p:cNvSpPr>
            <a:spLocks noChangeArrowheads="1"/>
          </p:cNvSpPr>
          <p:nvPr/>
        </p:nvSpPr>
        <p:spPr bwMode="auto">
          <a:xfrm>
            <a:off x="5173126" y="1577622"/>
            <a:ext cx="1419517" cy="97895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50" y="1912054"/>
            <a:ext cx="1201116" cy="3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1030"/>
          <p:cNvSpPr>
            <a:spLocks noChangeArrowheads="1"/>
          </p:cNvSpPr>
          <p:nvPr/>
        </p:nvSpPr>
        <p:spPr bwMode="auto">
          <a:xfrm>
            <a:off x="735577" y="1610791"/>
            <a:ext cx="452047" cy="30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Rtl"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Value Chain</a:t>
            </a:r>
            <a:endParaRPr lang="en-US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20766" y="674839"/>
            <a:ext cx="8043722" cy="4146217"/>
            <a:chOff x="920766" y="674839"/>
            <a:chExt cx="8043722" cy="4146217"/>
          </a:xfrm>
        </p:grpSpPr>
        <p:pic>
          <p:nvPicPr>
            <p:cNvPr id="79" name="Picture 53"/>
            <p:cNvPicPr>
              <a:picLocks noChangeAspect="1" noChangeArrowheads="1"/>
            </p:cNvPicPr>
            <p:nvPr/>
          </p:nvPicPr>
          <p:blipFill>
            <a:blip r:embed="rId5" cstate="print"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5" y="4036671"/>
              <a:ext cx="1122341" cy="784385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54" descr="front2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66" y="674839"/>
              <a:ext cx="1032641" cy="869140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Group 80"/>
            <p:cNvGrpSpPr/>
            <p:nvPr/>
          </p:nvGrpSpPr>
          <p:grpSpPr>
            <a:xfrm>
              <a:off x="1747885" y="796849"/>
              <a:ext cx="7216603" cy="3710048"/>
              <a:chOff x="1747885" y="796849"/>
              <a:chExt cx="7216603" cy="3710048"/>
            </a:xfrm>
          </p:grpSpPr>
          <p:grpSp>
            <p:nvGrpSpPr>
              <p:cNvPr id="72" name="Group 29"/>
              <p:cNvGrpSpPr>
                <a:grpSpLocks/>
              </p:cNvGrpSpPr>
              <p:nvPr/>
            </p:nvGrpSpPr>
            <p:grpSpPr bwMode="auto">
              <a:xfrm>
                <a:off x="6948263" y="1563638"/>
                <a:ext cx="2016225" cy="2109056"/>
                <a:chOff x="431" y="546"/>
                <a:chExt cx="1727" cy="1684"/>
              </a:xfrm>
            </p:grpSpPr>
            <p:sp>
              <p:nvSpPr>
                <p:cNvPr id="7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31" y="2000"/>
                  <a:ext cx="1727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marL="342900" indent="-3429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1pPr>
                  <a:lvl2pPr marL="742950" indent="-28575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2pPr>
                  <a:lvl3pPr marL="1143000" indent="-228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3pPr>
                  <a:lvl4pPr marL="1600200" indent="-228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4pPr>
                  <a:lvl5pPr marL="2057400" indent="-228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CC00"/>
                    </a:buClr>
                    <a:buSzPct val="130000"/>
                    <a:buFont typeface="Wingdings" pitchFamily="2" charset="2"/>
                    <a:buNone/>
                  </a:pPr>
                  <a:r>
                    <a:rPr kumimoji="1" lang="en-US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Free-Light FL-TT-10G</a:t>
                  </a:r>
                </a:p>
              </p:txBody>
            </p:sp>
            <p:pic>
              <p:nvPicPr>
                <p:cNvPr id="7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" y="546"/>
                  <a:ext cx="1718" cy="1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" name="Curved Down Arrow 3"/>
              <p:cNvSpPr/>
              <p:nvPr/>
            </p:nvSpPr>
            <p:spPr>
              <a:xfrm rot="568837">
                <a:off x="1747885" y="796849"/>
                <a:ext cx="5831809" cy="68567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urved Up Arrow 4"/>
              <p:cNvSpPr/>
              <p:nvPr/>
            </p:nvSpPr>
            <p:spPr>
              <a:xfrm rot="18745819">
                <a:off x="7850216" y="3520740"/>
                <a:ext cx="1440160" cy="532154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858814" y="1038702"/>
            <a:ext cx="7729663" cy="3655669"/>
            <a:chOff x="858814" y="1038702"/>
            <a:chExt cx="7729663" cy="3655669"/>
          </a:xfrm>
        </p:grpSpPr>
        <p:graphicFrame>
          <p:nvGraphicFramePr>
            <p:cNvPr id="8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439884"/>
                </p:ext>
              </p:extLst>
            </p:nvPr>
          </p:nvGraphicFramePr>
          <p:xfrm>
            <a:off x="6762081" y="4101466"/>
            <a:ext cx="1826396" cy="592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Photo Editor Photo" r:id="rId8" imgW="3277057" imgH="1066667" progId="MSPhotoEd.3">
                    <p:embed/>
                  </p:oleObj>
                </mc:Choice>
                <mc:Fallback>
                  <p:oleObj name="Photo Editor Photo" r:id="rId8" imgW="3277057" imgH="10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081" y="4101466"/>
                          <a:ext cx="1826396" cy="5929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4" name="Picture 9" descr="http://www.xlight.com/images/logo1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14" y="1038702"/>
              <a:ext cx="1909350" cy="45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767751" y="699542"/>
            <a:ext cx="2347185" cy="2695780"/>
            <a:chOff x="6767751" y="699542"/>
            <a:chExt cx="2347185" cy="2695780"/>
          </a:xfrm>
        </p:grpSpPr>
        <p:pic>
          <p:nvPicPr>
            <p:cNvPr id="12334" name="Picture 46" descr="http://www.padtec.com.br/imagens/logo_padtec.jpg">
              <a:hlinkClick r:id="rId11"/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9" t="12269" r="7623" b="11690"/>
            <a:stretch/>
          </p:blipFill>
          <p:spPr bwMode="auto">
            <a:xfrm>
              <a:off x="6767751" y="699542"/>
              <a:ext cx="2196737" cy="62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36" name="Picture 48" descr="http://t3.gstatic.com/images?q=tbn:ANd9GcREZWtb3A-qcTkNJycyF_zarjvaGoc-PPF4s7WUz9QB8ltiPlPbT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814" y="1517801"/>
              <a:ext cx="2317122" cy="187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717731" y="246856"/>
            <a:ext cx="5526676" cy="3821407"/>
            <a:chOff x="2717731" y="246856"/>
            <a:chExt cx="5526676" cy="3821407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056" y="2800978"/>
              <a:ext cx="980351" cy="126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http://www.firstisrael.org.il/Admin99/images/Uploaded/Ben-Gurion-University.jpg">
              <a:hlinkClick r:id="rId17"/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0" r="31552"/>
            <a:stretch/>
          </p:blipFill>
          <p:spPr bwMode="auto">
            <a:xfrm>
              <a:off x="2717731" y="246856"/>
              <a:ext cx="676226" cy="12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871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59632" y="1347616"/>
            <a:ext cx="7776864" cy="3312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My personal experience:</a:t>
            </a:r>
          </a:p>
          <a:p>
            <a:pPr algn="ctr" rtl="1"/>
            <a:endParaRPr lang="he-IL" sz="2400" b="1" dirty="0" smtClean="0"/>
          </a:p>
          <a:p>
            <a:pPr marL="342900" lvl="1" indent="-342900" algn="ctr" rtl="1">
              <a:buNone/>
            </a:pPr>
            <a:r>
              <a:rPr lang="en-US" sz="2800" b="1" dirty="0"/>
              <a:t>Activity which is not connected with the </a:t>
            </a:r>
            <a:r>
              <a:rPr lang="en-US" sz="2800" b="1" dirty="0" smtClean="0"/>
              <a:t>University</a:t>
            </a:r>
            <a:endParaRPr lang="en-US" sz="2800" b="1" dirty="0"/>
          </a:p>
        </p:txBody>
      </p:sp>
      <p:pic>
        <p:nvPicPr>
          <p:cNvPr id="778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4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f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85688"/>
            <a:ext cx="3096344" cy="45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5846"/>
            <a:ext cx="2528839" cy="111612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t="3438" r="38506" b="57756"/>
          <a:stretch/>
        </p:blipFill>
        <p:spPr bwMode="auto">
          <a:xfrm>
            <a:off x="7092280" y="3106464"/>
            <a:ext cx="1728192" cy="16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282508" y="3733914"/>
            <a:ext cx="384423" cy="39604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946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cdn2.ubergizmo.com/wp-content/uploads/2013/01/DSC-WX80_Black_left_jpg-640x4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28" y="3043201"/>
            <a:ext cx="2220857" cy="15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512" y="2283718"/>
            <a:ext cx="2602800" cy="2493711"/>
          </a:xfrm>
          <a:prstGeom prst="rect">
            <a:avLst/>
          </a:prstGeom>
        </p:spPr>
      </p:pic>
      <p:pic>
        <p:nvPicPr>
          <p:cNvPr id="11" name="Picture 10" descr="cf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3113" y="3129446"/>
            <a:ext cx="906058" cy="133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540" y="3191398"/>
            <a:ext cx="1976972" cy="1104211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2093056" y="3543088"/>
            <a:ext cx="598823" cy="555761"/>
          </a:xfrm>
          <a:prstGeom prst="mathPl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5045384" y="3450777"/>
            <a:ext cx="1116124" cy="777157"/>
          </a:xfrm>
          <a:prstGeom prst="mathEqua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862" y="2283718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cs typeface="Arial" pitchFamily="34" charset="0"/>
              </a:rPr>
              <a:t>&lt; 6mm </a:t>
            </a:r>
            <a:r>
              <a:rPr lang="en-US" sz="1600" b="1" i="1" dirty="0">
                <a:solidFill>
                  <a:srgbClr val="FF0000"/>
                </a:solidFill>
                <a:cs typeface="Arial" pitchFamily="34" charset="0"/>
              </a:rPr>
              <a:t>thick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71600" y="627534"/>
            <a:ext cx="8064897" cy="212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While serving as a Chief Scientist, the engagement with TAU was freeze (to avoid conflict of interests)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I gathered the former </a:t>
            </a:r>
            <a:r>
              <a:rPr lang="en-US" sz="2000" dirty="0" err="1" smtClean="0">
                <a:solidFill>
                  <a:srgbClr val="7F7F7F"/>
                </a:solidFill>
              </a:rPr>
              <a:t>Eyesquad</a:t>
            </a:r>
            <a:r>
              <a:rPr lang="en-US" sz="2000" dirty="0" smtClean="0">
                <a:solidFill>
                  <a:srgbClr val="7F7F7F"/>
                </a:solidFill>
              </a:rPr>
              <a:t> team and founded Corephotonics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TAU has no claims to Corephotonics</a:t>
            </a:r>
          </a:p>
          <a:p>
            <a:pPr marL="180975" indent="-180975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The Vision - Enable DSC performance in </a:t>
            </a:r>
            <a:r>
              <a:rPr lang="en-US" sz="2000" dirty="0" smtClean="0">
                <a:solidFill>
                  <a:srgbClr val="7F7F7F"/>
                </a:solidFill>
              </a:rPr>
              <a:t>smartphones                                 </a:t>
            </a:r>
            <a:r>
              <a:rPr lang="en-US" sz="2000" dirty="0">
                <a:solidFill>
                  <a:srgbClr val="7F7F7F"/>
                </a:solidFill>
              </a:rPr>
              <a:t>with affordable </a:t>
            </a:r>
            <a:r>
              <a:rPr lang="en-US" sz="2000" dirty="0" smtClean="0">
                <a:solidFill>
                  <a:srgbClr val="7F7F7F"/>
                </a:solidFill>
              </a:rPr>
              <a:t>solutions</a:t>
            </a:r>
          </a:p>
        </p:txBody>
      </p:sp>
      <p:pic>
        <p:nvPicPr>
          <p:cNvPr id="21" name="Picture 20" descr="cf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2470" y="149536"/>
            <a:ext cx="3096344" cy="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3056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1779663"/>
            <a:ext cx="7293496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65526" y="3075807"/>
            <a:ext cx="7638925" cy="11521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1260475" algn="l"/>
              </a:tabLst>
            </a:pPr>
            <a:r>
              <a:rPr lang="en-US" sz="1600" dirty="0" smtClean="0">
                <a:ea typeface="Times New Roman"/>
                <a:cs typeface="Helvetica"/>
              </a:rPr>
              <a:t> </a:t>
            </a:r>
            <a:endParaRPr lang="en-US" sz="2000" dirty="0" smtClean="0">
              <a:ea typeface="Times New Roman"/>
            </a:endParaRPr>
          </a:p>
          <a:p>
            <a:pPr marL="0">
              <a:spcBef>
                <a:spcPts val="0"/>
              </a:spcBef>
              <a:tabLst>
                <a:tab pos="457200" algn="l"/>
              </a:tabLst>
            </a:pPr>
            <a:r>
              <a:rPr lang="en-US" sz="1800" b="1" dirty="0" smtClean="0"/>
              <a:t>Contact Information:</a:t>
            </a:r>
          </a:p>
          <a:p>
            <a:pPr marL="0">
              <a:spcBef>
                <a:spcPts val="0"/>
              </a:spcBef>
              <a:tabLst>
                <a:tab pos="457200" algn="l"/>
              </a:tabLst>
            </a:pPr>
            <a:endParaRPr lang="en-US" sz="1600" b="1" dirty="0" smtClean="0"/>
          </a:p>
          <a:p>
            <a:pPr marL="0">
              <a:spcBef>
                <a:spcPts val="0"/>
              </a:spcBef>
              <a:tabLst>
                <a:tab pos="457200" algn="l"/>
              </a:tabLst>
            </a:pPr>
            <a:r>
              <a:rPr lang="en-US" sz="1600" b="1" dirty="0" smtClean="0"/>
              <a:t>Prof</a:t>
            </a:r>
            <a:r>
              <a:rPr lang="en-US" sz="1600" b="1" dirty="0"/>
              <a:t>. </a:t>
            </a:r>
            <a:r>
              <a:rPr lang="en-US" sz="1600" b="1" dirty="0" smtClean="0"/>
              <a:t>David Mendlovic, Chairman of IAP</a:t>
            </a:r>
            <a:endParaRPr lang="en-US" sz="1600" b="1" dirty="0"/>
          </a:p>
          <a:p>
            <a:pPr marL="0" indent="0">
              <a:defRPr/>
            </a:pPr>
            <a:r>
              <a:rPr lang="en-US" sz="1600" dirty="0">
                <a:ea typeface="Times New Roman"/>
                <a:cs typeface="Helvetica"/>
              </a:rPr>
              <a:t>Tel</a:t>
            </a:r>
            <a:r>
              <a:rPr lang="en-US" sz="1600" dirty="0" smtClean="0">
                <a:ea typeface="Times New Roman"/>
                <a:cs typeface="Helvetica"/>
              </a:rPr>
              <a:t>:       +972-3-6408245</a:t>
            </a:r>
            <a:r>
              <a:rPr lang="en-US" sz="1400" dirty="0" smtClean="0">
                <a:ea typeface="Times New Roman"/>
              </a:rPr>
              <a:t> </a:t>
            </a:r>
            <a:r>
              <a:rPr lang="en-US" sz="1400" dirty="0">
                <a:ea typeface="Times New Roman"/>
              </a:rPr>
              <a:t>| </a:t>
            </a:r>
            <a:r>
              <a:rPr lang="en-US" sz="1600" dirty="0" err="1" smtClean="0">
                <a:ea typeface="Times New Roman"/>
                <a:cs typeface="Helvetica"/>
              </a:rPr>
              <a:t>Cel</a:t>
            </a:r>
            <a:r>
              <a:rPr lang="en-US" sz="1600" dirty="0" smtClean="0">
                <a:ea typeface="Times New Roman"/>
                <a:cs typeface="Helvetica"/>
              </a:rPr>
              <a:t>:       </a:t>
            </a:r>
            <a:r>
              <a:rPr lang="en-US" sz="1600" dirty="0">
                <a:ea typeface="Times New Roman"/>
                <a:cs typeface="Helvetica"/>
              </a:rPr>
              <a:t>+</a:t>
            </a:r>
            <a:r>
              <a:rPr lang="en-US" sz="1600" dirty="0" smtClean="0">
                <a:ea typeface="Times New Roman"/>
                <a:cs typeface="Helvetica"/>
              </a:rPr>
              <a:t>972-54-5614101</a:t>
            </a:r>
            <a:r>
              <a:rPr lang="en-US" sz="1400" dirty="0" smtClean="0">
                <a:ea typeface="Times New Roman"/>
              </a:rPr>
              <a:t> </a:t>
            </a:r>
            <a:r>
              <a:rPr lang="en-US" sz="1400" dirty="0">
                <a:ea typeface="Times New Roman"/>
              </a:rPr>
              <a:t>| </a:t>
            </a:r>
            <a:r>
              <a:rPr lang="en-US" sz="1600" dirty="0" smtClean="0">
                <a:ea typeface="Times New Roman"/>
                <a:cs typeface="Helvetica"/>
              </a:rPr>
              <a:t>Email</a:t>
            </a:r>
            <a:r>
              <a:rPr lang="en-US" sz="1600" dirty="0">
                <a:ea typeface="Times New Roman"/>
                <a:cs typeface="Helvetica"/>
              </a:rPr>
              <a:t>: </a:t>
            </a:r>
            <a:r>
              <a:rPr lang="en-US" sz="1600" dirty="0" smtClean="0">
                <a:ea typeface="Times New Roman"/>
                <a:cs typeface="Helvetica"/>
              </a:rPr>
              <a:t>      </a:t>
            </a:r>
            <a:r>
              <a:rPr lang="en-US" sz="1600" u="sng" dirty="0" smtClean="0">
                <a:hlinkClick r:id="rId2"/>
              </a:rPr>
              <a:t>mendd@post.tau.ac.il</a:t>
            </a:r>
            <a:endParaRPr lang="en-US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1983455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57958" y="1222697"/>
            <a:ext cx="7918938" cy="32920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he-IL" altLang="he-IL" sz="17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" y="3409875"/>
            <a:ext cx="7683012" cy="11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" y="3409875"/>
            <a:ext cx="7683012" cy="11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20" y="2662162"/>
            <a:ext cx="2611315" cy="18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20" y="2662162"/>
            <a:ext cx="2611315" cy="18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" y="2662162"/>
            <a:ext cx="2611315" cy="18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" y="2662162"/>
            <a:ext cx="2611315" cy="18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331640" y="2188145"/>
            <a:ext cx="873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6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Academia</a:t>
            </a:r>
            <a:endParaRPr lang="en-US" altLang="he-IL" sz="5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403648" y="3615480"/>
            <a:ext cx="976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altLang="he-I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Science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6781406" y="3673896"/>
            <a:ext cx="11349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Products</a:t>
            </a:r>
            <a:endParaRPr lang="en-US" altLang="he-IL" sz="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6964769" y="2173857"/>
            <a:ext cx="7539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6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Industry</a:t>
            </a:r>
            <a:endParaRPr lang="en-US" altLang="he-IL" sz="5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3194335" y="1897781"/>
            <a:ext cx="266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“Development Gap”</a:t>
            </a:r>
            <a:endParaRPr lang="en-US" altLang="he-IL" sz="5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61521" name="Picture 17" descr="bl00434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69" y="2438325"/>
            <a:ext cx="3376246" cy="13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77830" y="164308"/>
            <a:ext cx="745807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he-IL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Bridging the “Development </a:t>
            </a:r>
            <a:r>
              <a:rPr lang="en-US" altLang="he-IL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Gap”</a:t>
            </a:r>
            <a:endParaRPr lang="en-U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8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3413" y="1551385"/>
            <a:ext cx="8088312" cy="2400300"/>
            <a:chOff x="624" y="1440"/>
            <a:chExt cx="4992" cy="1728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auto">
            <a:xfrm>
              <a:off x="3792" y="1440"/>
              <a:ext cx="1824" cy="1728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auto">
            <a:xfrm>
              <a:off x="2208" y="1440"/>
              <a:ext cx="1824" cy="1728"/>
            </a:xfrm>
            <a:prstGeom prst="ellipse">
              <a:avLst/>
            </a:prstGeom>
            <a:solidFill>
              <a:srgbClr val="0000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auto">
            <a:xfrm>
              <a:off x="624" y="1440"/>
              <a:ext cx="1824" cy="172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900120" y="1599643"/>
            <a:ext cx="24479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BASIC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RESEARCH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Several funding resources mainly in Universities and research institutes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635382" y="1779664"/>
            <a:ext cx="22320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STRATEGIC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RESEARCH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The well known “Gray Zone”</a:t>
            </a:r>
            <a:endParaRPr lang="en-US" sz="20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049963" y="1829993"/>
            <a:ext cx="24098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 APPLIED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RESEARCH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Min. of </a:t>
            </a:r>
            <a:r>
              <a:rPr lang="en-US" sz="16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Economy </a:t>
            </a:r>
            <a:r>
              <a:rPr lang="en-US" sz="1600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and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Commercial companies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95536" y="195486"/>
            <a:ext cx="6037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66"/>
                </a:solidFill>
                <a:ea typeface="+mj-ea"/>
              </a:rPr>
              <a:t>Research in Israel – Mind The Gap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61975" y="4343400"/>
            <a:ext cx="8020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"Strategic Research - the Connecting Link"</a:t>
            </a:r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4211638" y="843559"/>
            <a:ext cx="2305050" cy="810222"/>
          </a:xfrm>
          <a:prstGeom prst="cloudCallout">
            <a:avLst>
              <a:gd name="adj1" fmla="val -1956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Directed R&amp;D</a:t>
            </a:r>
          </a:p>
        </p:txBody>
      </p:sp>
      <p:pic>
        <p:nvPicPr>
          <p:cNvPr id="12" name="Picture 8" descr="Il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826" y="267494"/>
            <a:ext cx="8984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71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Oval 4"/>
          <p:cNvSpPr>
            <a:spLocks noChangeArrowheads="1"/>
          </p:cNvSpPr>
          <p:nvPr/>
        </p:nvSpPr>
        <p:spPr bwMode="auto">
          <a:xfrm>
            <a:off x="5291645" y="831305"/>
            <a:ext cx="3430079" cy="2400300"/>
          </a:xfrm>
          <a:prstGeom prst="ellipse">
            <a:avLst/>
          </a:prstGeom>
          <a:solidFill>
            <a:schemeClr val="accent3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580112" y="1203598"/>
            <a:ext cx="2951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Directed R&amp;D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Better use of the national resources</a:t>
            </a: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Adequate to a small nation</a:t>
            </a: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Creates critical mass</a:t>
            </a:r>
            <a:endParaRPr lang="en-US" sz="24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95536" y="195486"/>
            <a:ext cx="6118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The Dilemma of Directed Research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67544" y="3829705"/>
            <a:ext cx="82584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Influencing the R&amp;D fields via INFRASTRUCTURES (manpower &amp; equipment)</a:t>
            </a:r>
            <a:endParaRPr lang="en-US" sz="2800" b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95536" y="819522"/>
            <a:ext cx="3430079" cy="2400300"/>
          </a:xfrm>
          <a:prstGeom prst="ellipse">
            <a:avLst/>
          </a:prstGeom>
          <a:solidFill>
            <a:schemeClr val="accent3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4003" y="1191815"/>
            <a:ext cx="2951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Free R&amp;D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Maximizes the creativity</a:t>
            </a: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Keeps academic freedom</a:t>
            </a:r>
          </a:p>
          <a:p>
            <a: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CC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Enables dealing with more fields</a:t>
            </a:r>
            <a:endParaRPr lang="en-US" sz="2400" b="1" dirty="0">
              <a:solidFill>
                <a:srgbClr val="3333CC">
                  <a:lumMod val="50000"/>
                </a:srgb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3875950" y="1671885"/>
            <a:ext cx="1392100" cy="755849"/>
          </a:xfrm>
          <a:prstGeom prst="leftRight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50A19"/>
              </a:gs>
            </a:gsLst>
            <a:lin ang="0" scaled="1"/>
          </a:gra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175" indent="-3175" algn="ctr" rtl="0" fontAlgn="base">
              <a:spcBef>
                <a:spcPct val="50000"/>
              </a:spcBef>
              <a:spcAft>
                <a:spcPct val="0"/>
              </a:spcAft>
            </a:pPr>
            <a:endParaRPr lang="he-IL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 rot="5400000">
            <a:off x="4067944" y="2859782"/>
            <a:ext cx="1080120" cy="792088"/>
          </a:xfrm>
          <a:prstGeom prst="chevron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50A19"/>
              </a:gs>
            </a:gsLst>
            <a:lin ang="0" scaled="1"/>
          </a:gra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6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47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64554"/>
            <a:ext cx="8820150" cy="756550"/>
          </a:xfrm>
        </p:spPr>
        <p:txBody>
          <a:bodyPr/>
          <a:lstStyle/>
          <a:p>
            <a:pPr algn="l" rtl="0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kern="1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Strategic Planning NCRD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938841" y="1977630"/>
            <a:ext cx="3025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Implementation of  long term national priorities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Recommend structural changes for improving the R&amp;D in Israel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Budgetary recommendations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Operational recommendations to the various R&amp;D organizations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98463" y="962025"/>
            <a:ext cx="2157412" cy="800100"/>
          </a:xfrm>
          <a:prstGeom prst="homePlate">
            <a:avLst>
              <a:gd name="adj" fmla="val 5055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2411416" y="962025"/>
            <a:ext cx="2232025" cy="800100"/>
          </a:xfrm>
          <a:prstGeom prst="chevron">
            <a:avLst>
              <a:gd name="adj" fmla="val 5230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203576" y="962025"/>
            <a:ext cx="2949575" cy="800100"/>
          </a:xfrm>
          <a:prstGeom prst="chevron">
            <a:avLst>
              <a:gd name="adj" fmla="val 6912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5795963" y="962025"/>
            <a:ext cx="2951162" cy="800100"/>
          </a:xfrm>
          <a:prstGeom prst="chevron">
            <a:avLst>
              <a:gd name="adj" fmla="val 6915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50825" y="1216819"/>
            <a:ext cx="1619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3399"/>
                </a:solidFill>
                <a:latin typeface="Verdana" pitchFamily="34" charset="0"/>
                <a:cs typeface="Times New Roman" pitchFamily="18" charset="0"/>
              </a:rPr>
              <a:t>Study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6156328" y="1020367"/>
            <a:ext cx="23041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3399"/>
                </a:solidFill>
                <a:latin typeface="Verdana" pitchFamily="34" charset="0"/>
                <a:cs typeface="Times New Roman" pitchFamily="18" charset="0"/>
              </a:rPr>
              <a:t>Recommendations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3399"/>
                </a:solidFill>
                <a:latin typeface="Verdana" pitchFamily="34" charset="0"/>
                <a:cs typeface="Times New Roman" pitchFamily="18" charset="0"/>
              </a:rPr>
              <a:t>and Implementations</a:t>
            </a:r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3059113" y="969169"/>
            <a:ext cx="1738312" cy="788194"/>
          </a:xfrm>
          <a:prstGeom prst="chevron">
            <a:avLst>
              <a:gd name="adj" fmla="val 41352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2952753" y="1113236"/>
            <a:ext cx="269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3399"/>
                </a:solidFill>
                <a:latin typeface="Verdana" pitchFamily="34" charset="0"/>
                <a:cs typeface="Times New Roman" pitchFamily="18" charset="0"/>
              </a:rPr>
              <a:t>Definition of National R&amp;D Strategy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3348041" y="1977630"/>
            <a:ext cx="2447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Analyzing the SWOT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Define long term national R&amp;D strategy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National level discussions regarding priorities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Propose academy-industry interface and IP handling </a:t>
            </a:r>
            <a:endParaRPr lang="he-IL" sz="1200">
              <a:solidFill>
                <a:srgbClr val="002060"/>
              </a:solidFill>
              <a:latin typeface="Verdana" pitchFamily="34" charset="0"/>
              <a:cs typeface="Times New Roman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206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323853" y="1977630"/>
            <a:ext cx="28797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SWOT of the Israeli R&amp;D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Studying the various R&amp;D organizations and their contribution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Studying the academy-industry interface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Establishing information data base of scientific connections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Comparison of Israeli R&amp;D to other developed countries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Locating &amp; updating  the information of the </a:t>
            </a:r>
            <a:r>
              <a:rPr lang="en-US" sz="1200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binational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and multinational R&amp;D agreements</a:t>
            </a:r>
            <a:r>
              <a:rPr lang="he-IL" sz="12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463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פרזנטציה אפורה בעברית">
  <a:themeElements>
    <a:clrScheme name="פרזנטציה אפורה בעברית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פרזנטציה אפורה בעבר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פרזנטציה אפורה בעברית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פרזנטציה אפורה בעברית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פרזנטציה אפורה בעברית">
  <a:themeElements>
    <a:clrScheme name="פרזנטציה אפורה בעברית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פרזנטציה אפורה בעבר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פרזנטציה אפורה בעברית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פרזנטציה אפורה בעברית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פרזנטציה אפורה בעברית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98577</TotalTime>
  <Words>1652</Words>
  <Application>Microsoft Office PowerPoint</Application>
  <PresentationFormat>On-screen Show (16:9)</PresentationFormat>
  <Paragraphs>445</Paragraphs>
  <Slides>53</Slides>
  <Notes>34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Office Theme</vt:lpstr>
      <vt:lpstr>1_Office Theme</vt:lpstr>
      <vt:lpstr>פרזנטציה אפורה בעברית</vt:lpstr>
      <vt:lpstr>1_פרזנטציה אפורה בעברית</vt:lpstr>
      <vt:lpstr>Chart</vt:lpstr>
      <vt:lpstr>Photo Editor Photo</vt:lpstr>
      <vt:lpstr>PowerPoint Presentation</vt:lpstr>
      <vt:lpstr>PowerPoint Presentation</vt:lpstr>
      <vt:lpstr>Agenda</vt:lpstr>
      <vt:lpstr>PowerPoint Presentation</vt:lpstr>
      <vt:lpstr>Israel As a Scientific Leader</vt:lpstr>
      <vt:lpstr>PowerPoint Presentation</vt:lpstr>
      <vt:lpstr>PowerPoint Presentation</vt:lpstr>
      <vt:lpstr>PowerPoint Presentation</vt:lpstr>
      <vt:lpstr> Strategic Planning NCRD</vt:lpstr>
      <vt:lpstr>Examples</vt:lpstr>
      <vt:lpstr>R&amp;D Value Chain</vt:lpstr>
      <vt:lpstr>PowerPoint Presentation</vt:lpstr>
      <vt:lpstr>PowerPoint Presentation</vt:lpstr>
      <vt:lpstr>PowerPoint Presentation</vt:lpstr>
      <vt:lpstr>TAU PROVEN INNOVATION ENGINE</vt:lpstr>
      <vt:lpstr>TAU PROVEN INNOVATION ENGINE</vt:lpstr>
      <vt:lpstr>TAU PROVEN INNOVATION ENGINE</vt:lpstr>
      <vt:lpstr>TAU PROVEN INNOVATION ENGINE</vt:lpstr>
      <vt:lpstr>RAMOT</vt:lpstr>
      <vt:lpstr>Technology Transfer</vt:lpstr>
      <vt:lpstr>Technology Transfer Process</vt:lpstr>
      <vt:lpstr>Deal Models and Revenue Strategies</vt:lpstr>
      <vt:lpstr>PROVEN TRACK RECORD</vt:lpstr>
      <vt:lpstr>SELECTED PATRNERS</vt:lpstr>
      <vt:lpstr>PowerPoint Presentation</vt:lpstr>
      <vt:lpstr>PowerPoint Presentation</vt:lpstr>
      <vt:lpstr>Technology Transfer Process</vt:lpstr>
      <vt:lpstr>PowerPoint Presentation</vt:lpstr>
      <vt:lpstr>STRATEGY AND STRUCTURE</vt:lpstr>
      <vt:lpstr>PowerPoint Presentation</vt:lpstr>
      <vt:lpstr>PowerPoint Presentation</vt:lpstr>
      <vt:lpstr>Faculty of Engineering: Facts</vt:lpstr>
      <vt:lpstr>Faculty of Engineering: In General</vt:lpstr>
      <vt:lpstr>IAP: Vision and Mission</vt:lpstr>
      <vt:lpstr>Industry – Academy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Corephotonics Presentation</dc:title>
  <dc:creator>David Mendlovic</dc:creator>
  <cp:lastModifiedBy>David Mendlovic</cp:lastModifiedBy>
  <cp:revision>780</cp:revision>
  <cp:lastPrinted>2012-10-31T13:48:48Z</cp:lastPrinted>
  <dcterms:created xsi:type="dcterms:W3CDTF">2010-12-25T11:33:47Z</dcterms:created>
  <dcterms:modified xsi:type="dcterms:W3CDTF">2013-09-20T11:41:59Z</dcterms:modified>
</cp:coreProperties>
</file>