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4" r:id="rId1"/>
  </p:sldMasterIdLst>
  <p:notesMasterIdLst>
    <p:notesMasterId r:id="rId18"/>
  </p:notesMasterIdLst>
  <p:sldIdLst>
    <p:sldId id="256" r:id="rId2"/>
    <p:sldId id="257" r:id="rId3"/>
    <p:sldId id="274" r:id="rId4"/>
    <p:sldId id="258" r:id="rId5"/>
    <p:sldId id="272" r:id="rId6"/>
    <p:sldId id="259" r:id="rId7"/>
    <p:sldId id="261" r:id="rId8"/>
    <p:sldId id="263" r:id="rId9"/>
    <p:sldId id="262" r:id="rId10"/>
    <p:sldId id="264" r:id="rId11"/>
    <p:sldId id="265" r:id="rId12"/>
    <p:sldId id="267" r:id="rId13"/>
    <p:sldId id="266" r:id="rId14"/>
    <p:sldId id="271" r:id="rId15"/>
    <p:sldId id="273" r:id="rId16"/>
    <p:sldId id="275"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96"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96"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96"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96"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96" charset="0"/>
        <a:ea typeface="+mn-ea"/>
        <a:cs typeface="+mn-cs"/>
      </a:defRPr>
    </a:lvl5pPr>
    <a:lvl6pPr marL="2286000" algn="l" defTabSz="914400" rtl="0" eaLnBrk="1" latinLnBrk="0" hangingPunct="1">
      <a:defRPr sz="2400" kern="1200">
        <a:solidFill>
          <a:schemeClr val="tx1"/>
        </a:solidFill>
        <a:latin typeface="Times" pitchFamily="96" charset="0"/>
        <a:ea typeface="+mn-ea"/>
        <a:cs typeface="+mn-cs"/>
      </a:defRPr>
    </a:lvl6pPr>
    <a:lvl7pPr marL="2743200" algn="l" defTabSz="914400" rtl="0" eaLnBrk="1" latinLnBrk="0" hangingPunct="1">
      <a:defRPr sz="2400" kern="1200">
        <a:solidFill>
          <a:schemeClr val="tx1"/>
        </a:solidFill>
        <a:latin typeface="Times" pitchFamily="96" charset="0"/>
        <a:ea typeface="+mn-ea"/>
        <a:cs typeface="+mn-cs"/>
      </a:defRPr>
    </a:lvl7pPr>
    <a:lvl8pPr marL="3200400" algn="l" defTabSz="914400" rtl="0" eaLnBrk="1" latinLnBrk="0" hangingPunct="1">
      <a:defRPr sz="2400" kern="1200">
        <a:solidFill>
          <a:schemeClr val="tx1"/>
        </a:solidFill>
        <a:latin typeface="Times" pitchFamily="96" charset="0"/>
        <a:ea typeface="+mn-ea"/>
        <a:cs typeface="+mn-cs"/>
      </a:defRPr>
    </a:lvl8pPr>
    <a:lvl9pPr marL="3657600" algn="l" defTabSz="914400" rtl="0" eaLnBrk="1" latinLnBrk="0" hangingPunct="1">
      <a:defRPr sz="2400" kern="1200">
        <a:solidFill>
          <a:schemeClr val="tx1"/>
        </a:solidFill>
        <a:latin typeface="Times" pitchFamily="9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0050A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54" autoAdjust="0"/>
  </p:normalViewPr>
  <p:slideViewPr>
    <p:cSldViewPr>
      <p:cViewPr>
        <p:scale>
          <a:sx n="89" d="100"/>
          <a:sy n="89" d="100"/>
        </p:scale>
        <p:origin x="-528"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64" charset="0"/>
              </a:defRPr>
            </a:lvl1pPr>
          </a:lstStyle>
          <a:p>
            <a:pPr>
              <a:defRPr/>
            </a:pPr>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64"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64" charset="0"/>
              </a:defRPr>
            </a:lvl1pPr>
          </a:lstStyle>
          <a:p>
            <a:pPr>
              <a:defRPr/>
            </a:pPr>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64" charset="0"/>
              </a:defRPr>
            </a:lvl1pPr>
          </a:lstStyle>
          <a:p>
            <a:pPr>
              <a:defRPr/>
            </a:pPr>
            <a:fld id="{0235C156-E533-49B6-BDE1-38343389DA65}"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4"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64"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64"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64"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6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smtClean="0"/>
              <a:t>NPT: 2003-2012; NICHE 2008 - 2017</a:t>
            </a:r>
            <a:endParaRPr lang="nl-NL" dirty="0"/>
          </a:p>
        </p:txBody>
      </p:sp>
      <p:sp>
        <p:nvSpPr>
          <p:cNvPr id="4" name="Tijdelijke aanduiding voor dianummer 3"/>
          <p:cNvSpPr>
            <a:spLocks noGrp="1"/>
          </p:cNvSpPr>
          <p:nvPr>
            <p:ph type="sldNum" sz="quarter" idx="10"/>
          </p:nvPr>
        </p:nvSpPr>
        <p:spPr/>
        <p:txBody>
          <a:bodyPr/>
          <a:lstStyle/>
          <a:p>
            <a:pPr>
              <a:defRPr/>
            </a:pPr>
            <a:fld id="{0235C156-E533-49B6-BDE1-38343389DA65}"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Regular independent external evaluations (2007: NPT)</a:t>
            </a:r>
          </a:p>
          <a:p>
            <a:endParaRPr lang="nl-NL" dirty="0"/>
          </a:p>
        </p:txBody>
      </p:sp>
      <p:sp>
        <p:nvSpPr>
          <p:cNvPr id="4" name="Tijdelijke aanduiding voor dianummer 3"/>
          <p:cNvSpPr>
            <a:spLocks noGrp="1"/>
          </p:cNvSpPr>
          <p:nvPr>
            <p:ph type="sldNum" sz="quarter" idx="10"/>
          </p:nvPr>
        </p:nvSpPr>
        <p:spPr/>
        <p:txBody>
          <a:bodyPr/>
          <a:lstStyle/>
          <a:p>
            <a:pPr>
              <a:defRPr/>
            </a:pPr>
            <a:fld id="{0235C156-E533-49B6-BDE1-38343389DA65}"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GB" dirty="0" smtClean="0"/>
          </a:p>
          <a:p>
            <a:pPr marL="228600" indent="-228600">
              <a:buAutoNum type="arabicPeriod"/>
            </a:pPr>
            <a:endParaRPr lang="en-GB" dirty="0" smtClean="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7</a:t>
            </a:fld>
            <a:endParaRPr lang="en-GB" noProof="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9</a:t>
            </a:fld>
            <a:endParaRPr lang="en-GB" noProof="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10</a:t>
            </a:fld>
            <a:endParaRPr lang="en-GB" noProof="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0235C156-E533-49B6-BDE1-38343389DA65}"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Das </a:t>
            </a:r>
            <a:r>
              <a:rPr lang="en-GB" dirty="0" err="1" smtClean="0"/>
              <a:t>kann</a:t>
            </a:r>
            <a:r>
              <a:rPr lang="en-GB" dirty="0" smtClean="0"/>
              <a:t> </a:t>
            </a:r>
            <a:r>
              <a:rPr lang="en-GB" dirty="0" err="1" smtClean="0"/>
              <a:t>keiner</a:t>
            </a:r>
            <a:r>
              <a:rPr lang="en-GB" dirty="0" smtClean="0"/>
              <a:t> </a:t>
            </a:r>
            <a:r>
              <a:rPr lang="en-GB" dirty="0" err="1" smtClean="0"/>
              <a:t>lesen</a:t>
            </a:r>
            <a:r>
              <a:rPr lang="en-GB" dirty="0" smtClean="0"/>
              <a:t>.</a:t>
            </a:r>
            <a:r>
              <a:rPr lang="en-GB" baseline="0" dirty="0" smtClean="0"/>
              <a:t> </a:t>
            </a:r>
            <a:r>
              <a:rPr lang="en-GB" baseline="0" dirty="0" err="1" smtClean="0"/>
              <a:t>Können</a:t>
            </a:r>
            <a:r>
              <a:rPr lang="en-GB" baseline="0" dirty="0" smtClean="0"/>
              <a:t> </a:t>
            </a:r>
            <a:r>
              <a:rPr lang="en-GB" baseline="0" dirty="0" err="1" smtClean="0"/>
              <a:t>wir</a:t>
            </a:r>
            <a:r>
              <a:rPr lang="en-GB" baseline="0" dirty="0" smtClean="0"/>
              <a:t> das </a:t>
            </a:r>
            <a:r>
              <a:rPr lang="en-GB" baseline="0" dirty="0" err="1" smtClean="0"/>
              <a:t>irgendwie</a:t>
            </a:r>
            <a:r>
              <a:rPr lang="en-GB" baseline="0" dirty="0" smtClean="0"/>
              <a:t> </a:t>
            </a:r>
            <a:r>
              <a:rPr lang="en-GB" baseline="0" dirty="0" err="1" smtClean="0"/>
              <a:t>anders</a:t>
            </a:r>
            <a:r>
              <a:rPr lang="en-GB" baseline="0" dirty="0" smtClean="0"/>
              <a:t> </a:t>
            </a:r>
            <a:r>
              <a:rPr lang="en-GB" baseline="0" dirty="0" err="1" smtClean="0"/>
              <a:t>darstellen</a:t>
            </a:r>
            <a:r>
              <a:rPr lang="en-GB" baseline="0" dirty="0" smtClean="0"/>
              <a:t>? Z.B. </a:t>
            </a:r>
            <a:r>
              <a:rPr lang="en-GB" baseline="0" dirty="0" err="1" smtClean="0"/>
              <a:t>Nur</a:t>
            </a:r>
            <a:r>
              <a:rPr lang="en-GB" baseline="0" dirty="0" smtClean="0"/>
              <a:t> </a:t>
            </a:r>
            <a:r>
              <a:rPr lang="en-GB" baseline="0" dirty="0" err="1" smtClean="0"/>
              <a:t>Schlagwörter</a:t>
            </a:r>
            <a:r>
              <a:rPr lang="en-GB" baseline="0" dirty="0" smtClean="0"/>
              <a:t> auf </a:t>
            </a:r>
            <a:r>
              <a:rPr lang="en-GB" baseline="0" dirty="0" err="1" smtClean="0"/>
              <a:t>der</a:t>
            </a:r>
            <a:r>
              <a:rPr lang="en-GB" baseline="0" dirty="0" smtClean="0"/>
              <a:t> </a:t>
            </a:r>
            <a:r>
              <a:rPr lang="en-GB" baseline="0" dirty="0" err="1" smtClean="0"/>
              <a:t>linken</a:t>
            </a:r>
            <a:r>
              <a:rPr lang="en-GB" baseline="0" dirty="0" smtClean="0"/>
              <a:t> </a:t>
            </a:r>
            <a:r>
              <a:rPr lang="en-GB" baseline="0" dirty="0" err="1" smtClean="0"/>
              <a:t>Seite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13</a:t>
            </a:fld>
            <a:endParaRPr lang="en-GB" noProof="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8" name="Afbeelding 7" descr="0492.1039 Achtergrond titel_ENG.jpg"/>
          <p:cNvPicPr>
            <a:picLocks noChangeAspect="1"/>
          </p:cNvPicPr>
          <p:nvPr userDrawn="1"/>
        </p:nvPicPr>
        <p:blipFill>
          <a:blip r:embed="rId2" cstate="print"/>
          <a:stretch>
            <a:fillRect/>
          </a:stretch>
        </p:blipFill>
        <p:spPr>
          <a:xfrm>
            <a:off x="-36512" y="0"/>
            <a:ext cx="9180512" cy="6876000"/>
          </a:xfrm>
          <a:prstGeom prst="rect">
            <a:avLst/>
          </a:prstGeom>
        </p:spPr>
      </p:pic>
      <p:sp>
        <p:nvSpPr>
          <p:cNvPr id="17410" name="Tijdelijke aanduiding voor titel 1"/>
          <p:cNvSpPr>
            <a:spLocks noGrp="1"/>
          </p:cNvSpPr>
          <p:nvPr>
            <p:ph type="ctrTitle"/>
          </p:nvPr>
        </p:nvSpPr>
        <p:spPr>
          <a:xfrm>
            <a:off x="2700338" y="115888"/>
            <a:ext cx="4751387" cy="1470025"/>
          </a:xfrm>
        </p:spPr>
        <p:txBody>
          <a:bodyPr lIns="91440" tIns="45720" rIns="91440" bIns="45720" anchor="ctr"/>
          <a:lstStyle>
            <a:lvl1pPr>
              <a:defRPr sz="3600" smtClean="0">
                <a:solidFill>
                  <a:schemeClr val="bg1"/>
                </a:solidFill>
              </a:defRPr>
            </a:lvl1pPr>
          </a:lstStyle>
          <a:p>
            <a:r>
              <a:rPr lang="nl-NL" smtClean="0"/>
              <a:t>Klik om de stijl te bewerken</a:t>
            </a:r>
          </a:p>
        </p:txBody>
      </p:sp>
      <p:sp>
        <p:nvSpPr>
          <p:cNvPr id="17411" name="Tijdelijke aanduiding voor tekst 2"/>
          <p:cNvSpPr>
            <a:spLocks noGrp="1"/>
          </p:cNvSpPr>
          <p:nvPr>
            <p:ph type="subTitle" idx="1"/>
          </p:nvPr>
        </p:nvSpPr>
        <p:spPr>
          <a:xfrm>
            <a:off x="2743200" y="3141663"/>
            <a:ext cx="4708525" cy="1752600"/>
          </a:xfrm>
        </p:spPr>
        <p:txBody>
          <a:bodyPr lIns="91440" tIns="45720" rIns="91440" bIns="45720" anchor="b"/>
          <a:lstStyle>
            <a:lvl1pPr marL="0" indent="0">
              <a:buFont typeface="Times" pitchFamily="96" charset="0"/>
              <a:buNone/>
              <a:defRPr b="1" smtClean="0">
                <a:solidFill>
                  <a:schemeClr val="bg1"/>
                </a:solidFill>
              </a:defRPr>
            </a:lvl1pPr>
          </a:lstStyle>
          <a:p>
            <a:r>
              <a:rPr lang="nl-NL" smtClean="0"/>
              <a:t>Klik om het opmaakprofiel van de modelondertitel te bewerken</a:t>
            </a:r>
          </a:p>
        </p:txBody>
      </p:sp>
      <p:sp>
        <p:nvSpPr>
          <p:cNvPr id="4" name="Tijdelijke aanduiding voor datum 3"/>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latin typeface="Times" pitchFamily="-64" charset="0"/>
              </a:defRPr>
            </a:lvl1pPr>
          </a:lstStyle>
          <a:p>
            <a:pPr>
              <a:defRPr/>
            </a:pPr>
            <a:fld id="{05EB84BB-2734-4513-AABF-6A19E92E6F84}" type="datetime1">
              <a:rPr lang="nl-NL"/>
              <a:pPr>
                <a:defRPr/>
              </a:pPr>
              <a:t>9-12-2013</a:t>
            </a:fld>
            <a:endParaRPr lang="nl-NL"/>
          </a:p>
        </p:txBody>
      </p:sp>
      <p:sp>
        <p:nvSpPr>
          <p:cNvPr id="5" name="Tijdelijke aanduiding voor voettekst 4"/>
          <p:cNvSpPr>
            <a:spLocks noGrp="1"/>
          </p:cNvSpPr>
          <p:nvPr>
            <p:ph type="ftr" sz="quarter" idx="3"/>
          </p:nvPr>
        </p:nvSpPr>
        <p:spPr>
          <a:xfrm>
            <a:off x="3124200" y="6245225"/>
            <a:ext cx="2895600" cy="476250"/>
          </a:xfrm>
        </p:spPr>
        <p:txBody>
          <a:bodyPr/>
          <a:lstStyle>
            <a:lvl1pPr>
              <a:defRPr/>
            </a:lvl1pPr>
          </a:lstStyle>
          <a:p>
            <a:endParaRPr lang="nl-NL"/>
          </a:p>
        </p:txBody>
      </p:sp>
      <p:sp>
        <p:nvSpPr>
          <p:cNvPr id="6" name="Tijdelijke aanduiding voor dianummer 5"/>
          <p:cNvSpPr>
            <a:spLocks noGrp="1"/>
          </p:cNvSpPr>
          <p:nvPr>
            <p:ph type="sldNum" sz="quarter" idx="4"/>
          </p:nvPr>
        </p:nvSpPr>
        <p:spPr>
          <a:xfrm>
            <a:off x="6553200" y="6245225"/>
            <a:ext cx="2133600" cy="476250"/>
          </a:xfrm>
        </p:spPr>
        <p:txBody>
          <a:bodyPr rtlCol="0"/>
          <a:lstStyle>
            <a:lvl1pPr algn="r">
              <a:defRPr sz="1200" smtClean="0">
                <a:solidFill>
                  <a:schemeClr val="tx1">
                    <a:tint val="75000"/>
                  </a:schemeClr>
                </a:solidFill>
                <a:latin typeface="Times" pitchFamily="-64" charset="0"/>
                <a:cs typeface="+mn-cs"/>
              </a:defRPr>
            </a:lvl1pPr>
          </a:lstStyle>
          <a:p>
            <a:pPr>
              <a:defRPr/>
            </a:pPr>
            <a:fld id="{26A7179C-CC24-4F68-8649-E1F35E4EFF8C}"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voettekst 4"/>
          <p:cNvSpPr>
            <a:spLocks noGrp="1"/>
          </p:cNvSpPr>
          <p:nvPr>
            <p:ph type="ftr" sz="quarter" idx="10"/>
          </p:nvPr>
        </p:nvSpPr>
        <p:spPr/>
        <p:txBody>
          <a:bodyPr/>
          <a:lstStyle>
            <a:lvl1pPr>
              <a:defRPr/>
            </a:lvl1pPr>
          </a:lstStyle>
          <a:p>
            <a:endParaRPr lang="nl-NL"/>
          </a:p>
        </p:txBody>
      </p:sp>
      <p:sp>
        <p:nvSpPr>
          <p:cNvPr id="5" name="Tijdelijke aanduiding voor dianummer 5"/>
          <p:cNvSpPr>
            <a:spLocks noGrp="1"/>
          </p:cNvSpPr>
          <p:nvPr>
            <p:ph type="sldNum" sz="quarter" idx="11"/>
          </p:nvPr>
        </p:nvSpPr>
        <p:spPr/>
        <p:txBody>
          <a:bodyPr/>
          <a:lstStyle>
            <a:lvl1pPr>
              <a:defRPr/>
            </a:lvl1pPr>
          </a:lstStyle>
          <a:p>
            <a:fld id="{454BA537-5B6E-4FFA-9CC0-D235B62F3BD7}"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voettekst 4"/>
          <p:cNvSpPr>
            <a:spLocks noGrp="1"/>
          </p:cNvSpPr>
          <p:nvPr>
            <p:ph type="ftr" sz="quarter" idx="10"/>
          </p:nvPr>
        </p:nvSpPr>
        <p:spPr/>
        <p:txBody>
          <a:bodyPr/>
          <a:lstStyle>
            <a:lvl1pPr>
              <a:defRPr/>
            </a:lvl1pPr>
          </a:lstStyle>
          <a:p>
            <a:endParaRPr lang="nl-NL"/>
          </a:p>
        </p:txBody>
      </p:sp>
      <p:sp>
        <p:nvSpPr>
          <p:cNvPr id="5" name="Tijdelijke aanduiding voor dianummer 5"/>
          <p:cNvSpPr>
            <a:spLocks noGrp="1"/>
          </p:cNvSpPr>
          <p:nvPr>
            <p:ph type="sldNum" sz="quarter" idx="11"/>
          </p:nvPr>
        </p:nvSpPr>
        <p:spPr/>
        <p:txBody>
          <a:bodyPr/>
          <a:lstStyle>
            <a:lvl1pPr>
              <a:defRPr/>
            </a:lvl1pPr>
          </a:lstStyle>
          <a:p>
            <a:fld id="{9598D9BE-54FA-4A81-8C6C-4A2D4351320F}"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voettekst 4"/>
          <p:cNvSpPr>
            <a:spLocks noGrp="1"/>
          </p:cNvSpPr>
          <p:nvPr>
            <p:ph type="ftr" sz="quarter" idx="10"/>
          </p:nvPr>
        </p:nvSpPr>
        <p:spPr/>
        <p:txBody>
          <a:bodyPr/>
          <a:lstStyle>
            <a:lvl1pPr>
              <a:defRPr/>
            </a:lvl1pPr>
          </a:lstStyle>
          <a:p>
            <a:endParaRPr lang="nl-NL"/>
          </a:p>
        </p:txBody>
      </p:sp>
      <p:sp>
        <p:nvSpPr>
          <p:cNvPr id="5" name="Tijdelijke aanduiding voor dianummer 5"/>
          <p:cNvSpPr>
            <a:spLocks noGrp="1"/>
          </p:cNvSpPr>
          <p:nvPr>
            <p:ph type="sldNum" sz="quarter" idx="11"/>
          </p:nvPr>
        </p:nvSpPr>
        <p:spPr/>
        <p:txBody>
          <a:bodyPr/>
          <a:lstStyle>
            <a:lvl1pPr>
              <a:defRPr/>
            </a:lvl1pPr>
          </a:lstStyle>
          <a:p>
            <a:fld id="{DFB024B0-C32A-4241-AFE0-8E4880573076}"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voettekst 4"/>
          <p:cNvSpPr>
            <a:spLocks noGrp="1"/>
          </p:cNvSpPr>
          <p:nvPr>
            <p:ph type="ftr" sz="quarter" idx="10"/>
          </p:nvPr>
        </p:nvSpPr>
        <p:spPr/>
        <p:txBody>
          <a:bodyPr/>
          <a:lstStyle>
            <a:lvl1pPr>
              <a:defRPr/>
            </a:lvl1pPr>
          </a:lstStyle>
          <a:p>
            <a:endParaRPr lang="nl-NL"/>
          </a:p>
        </p:txBody>
      </p:sp>
      <p:sp>
        <p:nvSpPr>
          <p:cNvPr id="5" name="Tijdelijke aanduiding voor dianummer 5"/>
          <p:cNvSpPr>
            <a:spLocks noGrp="1"/>
          </p:cNvSpPr>
          <p:nvPr>
            <p:ph type="sldNum" sz="quarter" idx="11"/>
          </p:nvPr>
        </p:nvSpPr>
        <p:spPr/>
        <p:txBody>
          <a:bodyPr/>
          <a:lstStyle>
            <a:lvl1pPr>
              <a:defRPr/>
            </a:lvl1pPr>
          </a:lstStyle>
          <a:p>
            <a:fld id="{189B2476-E269-4055-AC4F-DB903BDB6DB2}"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voettekst 4"/>
          <p:cNvSpPr>
            <a:spLocks noGrp="1"/>
          </p:cNvSpPr>
          <p:nvPr>
            <p:ph type="ftr" sz="quarter" idx="10"/>
          </p:nvPr>
        </p:nvSpPr>
        <p:spPr/>
        <p:txBody>
          <a:bodyPr/>
          <a:lstStyle>
            <a:lvl1pPr>
              <a:defRPr/>
            </a:lvl1pPr>
          </a:lstStyle>
          <a:p>
            <a:endParaRPr lang="nl-NL"/>
          </a:p>
        </p:txBody>
      </p:sp>
      <p:sp>
        <p:nvSpPr>
          <p:cNvPr id="6" name="Tijdelijke aanduiding voor dianummer 5"/>
          <p:cNvSpPr>
            <a:spLocks noGrp="1"/>
          </p:cNvSpPr>
          <p:nvPr>
            <p:ph type="sldNum" sz="quarter" idx="11"/>
          </p:nvPr>
        </p:nvSpPr>
        <p:spPr/>
        <p:txBody>
          <a:bodyPr/>
          <a:lstStyle>
            <a:lvl1pPr>
              <a:defRPr/>
            </a:lvl1pPr>
          </a:lstStyle>
          <a:p>
            <a:fld id="{68B504FD-B894-4C64-AEBC-1790B3056768}"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voettekst 4"/>
          <p:cNvSpPr>
            <a:spLocks noGrp="1"/>
          </p:cNvSpPr>
          <p:nvPr>
            <p:ph type="ftr" sz="quarter" idx="10"/>
          </p:nvPr>
        </p:nvSpPr>
        <p:spPr/>
        <p:txBody>
          <a:bodyPr/>
          <a:lstStyle>
            <a:lvl1pPr>
              <a:defRPr/>
            </a:lvl1pPr>
          </a:lstStyle>
          <a:p>
            <a:endParaRPr lang="nl-NL"/>
          </a:p>
        </p:txBody>
      </p:sp>
      <p:sp>
        <p:nvSpPr>
          <p:cNvPr id="8" name="Tijdelijke aanduiding voor dianummer 5"/>
          <p:cNvSpPr>
            <a:spLocks noGrp="1"/>
          </p:cNvSpPr>
          <p:nvPr>
            <p:ph type="sldNum" sz="quarter" idx="11"/>
          </p:nvPr>
        </p:nvSpPr>
        <p:spPr/>
        <p:txBody>
          <a:bodyPr/>
          <a:lstStyle>
            <a:lvl1pPr>
              <a:defRPr/>
            </a:lvl1pPr>
          </a:lstStyle>
          <a:p>
            <a:fld id="{E6F560ED-1B99-4BEC-B7EE-42687B43166F}"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oettekst 4"/>
          <p:cNvSpPr>
            <a:spLocks noGrp="1"/>
          </p:cNvSpPr>
          <p:nvPr>
            <p:ph type="ftr" sz="quarter" idx="10"/>
          </p:nvPr>
        </p:nvSpPr>
        <p:spPr/>
        <p:txBody>
          <a:bodyPr/>
          <a:lstStyle>
            <a:lvl1pPr>
              <a:defRPr/>
            </a:lvl1pPr>
          </a:lstStyle>
          <a:p>
            <a:endParaRPr lang="nl-NL"/>
          </a:p>
        </p:txBody>
      </p:sp>
      <p:sp>
        <p:nvSpPr>
          <p:cNvPr id="4" name="Tijdelijke aanduiding voor dianummer 5"/>
          <p:cNvSpPr>
            <a:spLocks noGrp="1"/>
          </p:cNvSpPr>
          <p:nvPr>
            <p:ph type="sldNum" sz="quarter" idx="11"/>
          </p:nvPr>
        </p:nvSpPr>
        <p:spPr/>
        <p:txBody>
          <a:bodyPr/>
          <a:lstStyle>
            <a:lvl1pPr>
              <a:defRPr/>
            </a:lvl1pPr>
          </a:lstStyle>
          <a:p>
            <a:fld id="{1E84E018-896F-4278-8557-8746889FDE16}"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voettekst 4"/>
          <p:cNvSpPr>
            <a:spLocks noGrp="1"/>
          </p:cNvSpPr>
          <p:nvPr>
            <p:ph type="ftr" sz="quarter" idx="10"/>
          </p:nvPr>
        </p:nvSpPr>
        <p:spPr/>
        <p:txBody>
          <a:bodyPr/>
          <a:lstStyle>
            <a:lvl1pPr>
              <a:defRPr/>
            </a:lvl1pPr>
          </a:lstStyle>
          <a:p>
            <a:endParaRPr lang="nl-NL"/>
          </a:p>
        </p:txBody>
      </p:sp>
      <p:sp>
        <p:nvSpPr>
          <p:cNvPr id="3" name="Tijdelijke aanduiding voor dianummer 5"/>
          <p:cNvSpPr>
            <a:spLocks noGrp="1"/>
          </p:cNvSpPr>
          <p:nvPr>
            <p:ph type="sldNum" sz="quarter" idx="11"/>
          </p:nvPr>
        </p:nvSpPr>
        <p:spPr/>
        <p:txBody>
          <a:bodyPr/>
          <a:lstStyle>
            <a:lvl1pPr>
              <a:defRPr/>
            </a:lvl1pPr>
          </a:lstStyle>
          <a:p>
            <a:fld id="{9350C3D8-E8CA-458F-BF20-74DEF6536567}"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voettekst 4"/>
          <p:cNvSpPr>
            <a:spLocks noGrp="1"/>
          </p:cNvSpPr>
          <p:nvPr>
            <p:ph type="ftr" sz="quarter" idx="10"/>
          </p:nvPr>
        </p:nvSpPr>
        <p:spPr/>
        <p:txBody>
          <a:bodyPr/>
          <a:lstStyle>
            <a:lvl1pPr>
              <a:defRPr/>
            </a:lvl1pPr>
          </a:lstStyle>
          <a:p>
            <a:endParaRPr lang="nl-NL"/>
          </a:p>
        </p:txBody>
      </p:sp>
      <p:sp>
        <p:nvSpPr>
          <p:cNvPr id="6" name="Tijdelijke aanduiding voor dianummer 5"/>
          <p:cNvSpPr>
            <a:spLocks noGrp="1"/>
          </p:cNvSpPr>
          <p:nvPr>
            <p:ph type="sldNum" sz="quarter" idx="11"/>
          </p:nvPr>
        </p:nvSpPr>
        <p:spPr/>
        <p:txBody>
          <a:bodyPr/>
          <a:lstStyle>
            <a:lvl1pPr>
              <a:defRPr/>
            </a:lvl1pPr>
          </a:lstStyle>
          <a:p>
            <a:fld id="{23239489-4F9E-4D0C-B6CC-1407F39D0C41}"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voettekst 4"/>
          <p:cNvSpPr>
            <a:spLocks noGrp="1"/>
          </p:cNvSpPr>
          <p:nvPr>
            <p:ph type="ftr" sz="quarter" idx="10"/>
          </p:nvPr>
        </p:nvSpPr>
        <p:spPr/>
        <p:txBody>
          <a:bodyPr/>
          <a:lstStyle>
            <a:lvl1pPr>
              <a:defRPr/>
            </a:lvl1pPr>
          </a:lstStyle>
          <a:p>
            <a:endParaRPr lang="nl-NL"/>
          </a:p>
        </p:txBody>
      </p:sp>
      <p:sp>
        <p:nvSpPr>
          <p:cNvPr id="6" name="Tijdelijke aanduiding voor dianummer 5"/>
          <p:cNvSpPr>
            <a:spLocks noGrp="1"/>
          </p:cNvSpPr>
          <p:nvPr>
            <p:ph type="sldNum" sz="quarter" idx="11"/>
          </p:nvPr>
        </p:nvSpPr>
        <p:spPr/>
        <p:txBody>
          <a:bodyPr/>
          <a:lstStyle>
            <a:lvl1pPr>
              <a:defRPr/>
            </a:lvl1pPr>
          </a:lstStyle>
          <a:p>
            <a:fld id="{43F0FECA-3121-4473-AF33-EC49511E9363}"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7" name="Afbeelding 6" descr="0492.1070 Achtergrond basis_ENG.jpg"/>
          <p:cNvPicPr>
            <a:picLocks noChangeAspect="1"/>
          </p:cNvPicPr>
          <p:nvPr/>
        </p:nvPicPr>
        <p:blipFill>
          <a:blip r:embed="rId14" cstate="print"/>
          <a:stretch>
            <a:fillRect/>
          </a:stretch>
        </p:blipFill>
        <p:spPr>
          <a:xfrm>
            <a:off x="2031" y="0"/>
            <a:ext cx="9139938" cy="6858000"/>
          </a:xfrm>
          <a:prstGeom prst="rect">
            <a:avLst/>
          </a:prstGeom>
        </p:spPr>
      </p:pic>
      <p:sp>
        <p:nvSpPr>
          <p:cNvPr id="1026" name="Tijdelijke aanduiding voor titel 1"/>
          <p:cNvSpPr>
            <a:spLocks noGrp="1"/>
          </p:cNvSpPr>
          <p:nvPr>
            <p:ph type="title"/>
          </p:nvPr>
        </p:nvSpPr>
        <p:spPr bwMode="auto">
          <a:xfrm>
            <a:off x="608013" y="685800"/>
            <a:ext cx="7773987" cy="9144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608013" y="1600200"/>
            <a:ext cx="7773987" cy="411321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5" name="Tijdelijke aanduiding voor voettekst 4"/>
          <p:cNvSpPr>
            <a:spLocks noGrp="1"/>
          </p:cNvSpPr>
          <p:nvPr>
            <p:ph type="ftr" sz="quarter" idx="3"/>
          </p:nvPr>
        </p:nvSpPr>
        <p:spPr>
          <a:xfrm>
            <a:off x="2916238" y="630872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nl-NL"/>
          </a:p>
        </p:txBody>
      </p:sp>
      <p:sp>
        <p:nvSpPr>
          <p:cNvPr id="6" name="Tijdelijke aanduiding voor dianummer 5"/>
          <p:cNvSpPr>
            <a:spLocks noGrp="1"/>
          </p:cNvSpPr>
          <p:nvPr>
            <p:ph type="sldNum" sz="quarter" idx="4"/>
          </p:nvPr>
        </p:nvSpPr>
        <p:spPr>
          <a:xfrm>
            <a:off x="608013" y="580548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charset="0"/>
              </a:defRPr>
            </a:lvl1pPr>
          </a:lstStyle>
          <a:p>
            <a:fld id="{89CBF439-1045-4EF1-AF1E-568C542D013C}"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rtl="0" eaLnBrk="1" fontAlgn="base" hangingPunct="1">
        <a:spcBef>
          <a:spcPct val="0"/>
        </a:spcBef>
        <a:spcAft>
          <a:spcPct val="0"/>
        </a:spcAft>
        <a:defRPr sz="2400" b="1" kern="1200">
          <a:solidFill>
            <a:schemeClr val="tx1"/>
          </a:solidFill>
          <a:latin typeface="Arial" charset="0"/>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Font typeface="Wingdings" pitchFamily="96" charset="2"/>
        <a:buChar char="§"/>
        <a:defRPr kern="1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Wingdings" pitchFamily="96" charset="2"/>
        <a:buChar char="§"/>
        <a:defRPr kern="1200">
          <a:solidFill>
            <a:schemeClr val="tx1"/>
          </a:solidFill>
          <a:latin typeface="Arial" charset="0"/>
          <a:ea typeface="+mn-ea"/>
          <a:cs typeface="+mn-cs"/>
        </a:defRPr>
      </a:lvl2pPr>
      <a:lvl3pPr marL="1143000" indent="-228600" algn="l" rtl="0" eaLnBrk="1" fontAlgn="base" hangingPunct="1">
        <a:spcBef>
          <a:spcPct val="20000"/>
        </a:spcBef>
        <a:spcAft>
          <a:spcPct val="0"/>
        </a:spcAft>
        <a:buFont typeface="Wingdings" pitchFamily="96" charset="2"/>
        <a:buChar char="§"/>
        <a:defRPr kern="1200">
          <a:solidFill>
            <a:schemeClr val="tx1"/>
          </a:solidFill>
          <a:latin typeface="Arial" charset="0"/>
          <a:ea typeface="+mn-ea"/>
          <a:cs typeface="+mn-cs"/>
        </a:defRPr>
      </a:lvl3pPr>
      <a:lvl4pPr marL="1600200" indent="-228600" algn="l" rtl="0" eaLnBrk="1" fontAlgn="base" hangingPunct="1">
        <a:spcBef>
          <a:spcPct val="20000"/>
        </a:spcBef>
        <a:spcAft>
          <a:spcPct val="0"/>
        </a:spcAft>
        <a:buFont typeface="Wingdings" pitchFamily="96" charset="2"/>
        <a:buChar char="§"/>
        <a:defRPr kern="1200">
          <a:solidFill>
            <a:schemeClr val="tx1"/>
          </a:solidFill>
          <a:latin typeface="Arial" charset="0"/>
          <a:ea typeface="+mn-ea"/>
          <a:cs typeface="+mn-cs"/>
        </a:defRPr>
      </a:lvl4pPr>
      <a:lvl5pPr marL="2057400" indent="-228600" algn="l" rtl="0" eaLnBrk="1" fontAlgn="base" hangingPunct="1">
        <a:spcBef>
          <a:spcPct val="20000"/>
        </a:spcBef>
        <a:spcAft>
          <a:spcPct val="0"/>
        </a:spcAft>
        <a:buFont typeface="Wingdings" pitchFamily="96" charset="2"/>
        <a:buChar char="§"/>
        <a:defRPr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rijksoverheid.nl/documenten-en-publicaties/rapporten/2012/05/17/final-report-evaluation-of-npt-and-niche.html" TargetMode="External"/><Relationship Id="rId2" Type="http://schemas.openxmlformats.org/officeDocument/2006/relationships/hyperlink" Target="http://www.nuffic.nl/niche" TargetMode="External"/><Relationship Id="rId1" Type="http://schemas.openxmlformats.org/officeDocument/2006/relationships/slideLayout" Target="../slideLayouts/slideLayout2.xml"/><Relationship Id="rId4" Type="http://schemas.openxmlformats.org/officeDocument/2006/relationships/hyperlink" Target="http://www.nuffic.nl/en/capacity-building/in-the-picture"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jfranke@nuffic.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Grp="1"/>
          </p:cNvSpPr>
          <p:nvPr>
            <p:ph type="ctrTitle"/>
          </p:nvPr>
        </p:nvSpPr>
        <p:spPr>
          <a:xfrm>
            <a:off x="2700338" y="476672"/>
            <a:ext cx="4751387" cy="2448272"/>
          </a:xfrm>
        </p:spPr>
        <p:txBody>
          <a:bodyPr/>
          <a:lstStyle/>
          <a:p>
            <a:r>
              <a:rPr lang="en-US" sz="3200" i="1" dirty="0"/>
              <a:t>Evaluations of and reflections on university development cooperation </a:t>
            </a:r>
            <a:r>
              <a:rPr lang="en-US" sz="3200" i="1" dirty="0" smtClean="0"/>
              <a:t>– </a:t>
            </a:r>
            <a:br>
              <a:rPr lang="en-US" sz="3200" i="1" dirty="0" smtClean="0"/>
            </a:br>
            <a:r>
              <a:rPr lang="en-US" sz="3200" i="1" dirty="0" smtClean="0"/>
              <a:t>The Dutch case</a:t>
            </a:r>
            <a:r>
              <a:rPr lang="en-US" sz="3200" i="1" dirty="0"/>
              <a:t/>
            </a:r>
            <a:br>
              <a:rPr lang="en-US" sz="3200" i="1" dirty="0"/>
            </a:br>
            <a:endParaRPr lang="nl-NL" sz="3200" dirty="0"/>
          </a:p>
        </p:txBody>
      </p:sp>
      <p:sp>
        <p:nvSpPr>
          <p:cNvPr id="3075" name="Rectangle 3"/>
          <p:cNvSpPr>
            <a:spLocks noGrp="1" noChangeArrowheads="1"/>
          </p:cNvSpPr>
          <p:nvPr>
            <p:ph type="subTitle" idx="1"/>
          </p:nvPr>
        </p:nvSpPr>
        <p:spPr>
          <a:ln/>
        </p:spPr>
        <p:txBody>
          <a:bodyPr/>
          <a:lstStyle/>
          <a:p>
            <a:r>
              <a:rPr lang="nl-NL" dirty="0" smtClean="0"/>
              <a:t>Jolie Franke</a:t>
            </a:r>
            <a:endParaRPr lang="nl-NL" dirty="0"/>
          </a:p>
          <a:p>
            <a:r>
              <a:rPr lang="nl-NL" dirty="0" smtClean="0"/>
              <a:t>Team </a:t>
            </a:r>
            <a:r>
              <a:rPr lang="nl-NL" dirty="0" err="1" smtClean="0"/>
              <a:t>Coordinator</a:t>
            </a:r>
            <a:endParaRPr lang="nl-NL" dirty="0" smtClean="0"/>
          </a:p>
          <a:p>
            <a:r>
              <a:rPr lang="nl-NL" dirty="0" err="1" smtClean="0"/>
              <a:t>Capacity</a:t>
            </a:r>
            <a:r>
              <a:rPr lang="nl-NL" dirty="0" smtClean="0"/>
              <a:t> Building Programmes</a:t>
            </a:r>
            <a:endParaRPr lang="nl-NL" dirty="0"/>
          </a:p>
          <a:p>
            <a:r>
              <a:rPr lang="nl-NL" dirty="0" smtClean="0"/>
              <a:t>Barcelona, 9 December 2013</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Sustainability in Organisations</a:t>
            </a:r>
            <a:endParaRPr lang="en-GB" cap="none" dirty="0"/>
          </a:p>
        </p:txBody>
      </p:sp>
      <p:sp>
        <p:nvSpPr>
          <p:cNvPr id="3" name="Content Placeholder 2"/>
          <p:cNvSpPr>
            <a:spLocks noGrp="1"/>
          </p:cNvSpPr>
          <p:nvPr>
            <p:ph sz="half" idx="1"/>
          </p:nvPr>
        </p:nvSpPr>
        <p:spPr/>
        <p:txBody>
          <a:bodyPr/>
          <a:lstStyle/>
          <a:p>
            <a:r>
              <a:rPr lang="en-GB" sz="1800" dirty="0" smtClean="0"/>
              <a:t>The sustainability of the NPT programme is not always guaranteed because</a:t>
            </a:r>
          </a:p>
          <a:p>
            <a:pPr lvl="1">
              <a:buFont typeface="Courier New" pitchFamily="49" charset="0"/>
              <a:buChar char="o"/>
            </a:pPr>
            <a:r>
              <a:rPr lang="en-GB" sz="1800" dirty="0" smtClean="0"/>
              <a:t>in some cases there is a mismatch between the projects and external circumstances.</a:t>
            </a:r>
          </a:p>
          <a:p>
            <a:pPr lvl="1">
              <a:buFont typeface="Courier New" pitchFamily="49" charset="0"/>
              <a:buChar char="o"/>
            </a:pPr>
            <a:r>
              <a:rPr lang="en-GB" sz="1800" dirty="0" smtClean="0"/>
              <a:t>there is a lack of involvement of the higher management.</a:t>
            </a:r>
          </a:p>
          <a:p>
            <a:pPr lvl="1">
              <a:buFont typeface="Courier New" pitchFamily="49" charset="0"/>
              <a:buChar char="o"/>
            </a:pPr>
            <a:r>
              <a:rPr lang="en-GB" sz="1800" dirty="0" smtClean="0"/>
              <a:t>there is a lack of ownership.</a:t>
            </a:r>
          </a:p>
          <a:p>
            <a:pPr lvl="1">
              <a:buFont typeface="Courier New" pitchFamily="49" charset="0"/>
              <a:buChar char="o"/>
            </a:pPr>
            <a:r>
              <a:rPr lang="en-GB" sz="1800" dirty="0" smtClean="0"/>
              <a:t>a lack of attention towards reaching a critical mass in terms of training and a loss of trained personnel. </a:t>
            </a:r>
          </a:p>
          <a:p>
            <a:pPr>
              <a:buFont typeface="Courier New" pitchFamily="49" charset="0"/>
              <a:buChar char="o"/>
            </a:pPr>
            <a:endParaRPr lang="en-GB" sz="1800" dirty="0" smtClean="0"/>
          </a:p>
        </p:txBody>
      </p:sp>
      <p:sp>
        <p:nvSpPr>
          <p:cNvPr id="4" name="Slide Number Placeholder 3"/>
          <p:cNvSpPr>
            <a:spLocks noGrp="1"/>
          </p:cNvSpPr>
          <p:nvPr>
            <p:ph type="sldNum" sz="quarter" idx="4294967295"/>
          </p:nvPr>
        </p:nvSpPr>
        <p:spPr>
          <a:xfrm>
            <a:off x="8524406" y="6283325"/>
            <a:ext cx="360000" cy="155575"/>
          </a:xfrm>
          <a:prstGeom prst="rect">
            <a:avLst/>
          </a:prstGeom>
        </p:spPr>
        <p:txBody>
          <a:bodyPr/>
          <a:lstStyle/>
          <a:p>
            <a:fld id="{31421AFA-3AE7-4CEA-BC9B-447859BED57B}" type="slidenum">
              <a:rPr lang="en-GB" noProof="0" smtClean="0"/>
              <a:pPr/>
              <a:t>10</a:t>
            </a:fld>
            <a:endParaRPr lang="en-GB" noProof="0"/>
          </a:p>
        </p:txBody>
      </p:sp>
      <p:pic>
        <p:nvPicPr>
          <p:cNvPr id="1026" name="Picture 2"/>
          <p:cNvPicPr>
            <a:picLocks noChangeAspect="1" noChangeArrowheads="1"/>
          </p:cNvPicPr>
          <p:nvPr/>
        </p:nvPicPr>
        <p:blipFill>
          <a:blip r:embed="rId3" cstate="print"/>
          <a:srcRect/>
          <a:stretch>
            <a:fillRect/>
          </a:stretch>
        </p:blipFill>
        <p:spPr bwMode="auto">
          <a:xfrm>
            <a:off x="4644008" y="836712"/>
            <a:ext cx="3620885" cy="2736304"/>
          </a:xfrm>
          <a:prstGeom prst="rect">
            <a:avLst/>
          </a:prstGeom>
          <a:noFill/>
          <a:ln w="9525">
            <a:noFill/>
            <a:miter lim="800000"/>
            <a:headEnd/>
            <a:tailEnd/>
          </a:ln>
          <a:effectLst/>
        </p:spPr>
      </p:pic>
      <p:sp>
        <p:nvSpPr>
          <p:cNvPr id="32" name="Content Placeholder 2"/>
          <p:cNvSpPr>
            <a:spLocks noGrp="1"/>
          </p:cNvSpPr>
          <p:nvPr>
            <p:ph sz="half" idx="1"/>
          </p:nvPr>
        </p:nvSpPr>
        <p:spPr>
          <a:xfrm>
            <a:off x="4716016" y="4005065"/>
            <a:ext cx="3879850" cy="2232248"/>
          </a:xfrm>
        </p:spPr>
        <p:txBody>
          <a:bodyPr/>
          <a:lstStyle/>
          <a:p>
            <a:r>
              <a:rPr lang="en-GB" sz="1800" dirty="0" smtClean="0"/>
              <a:t>The investments into infrastructure are highly sustainable as they are used and maintained. </a:t>
            </a:r>
          </a:p>
          <a:p>
            <a:r>
              <a:rPr lang="en-GB" sz="1800" dirty="0" smtClean="0"/>
              <a:t>The general duration of the NPT projects is an impediment to reach sustainability. </a:t>
            </a:r>
          </a:p>
          <a:p>
            <a:pPr>
              <a:buFont typeface="Courier New" pitchFamily="49" charset="0"/>
              <a:buChar char="o"/>
            </a:pP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Recommendations</a:t>
            </a:r>
            <a:endParaRPr lang="en-GB" cap="none" dirty="0"/>
          </a:p>
        </p:txBody>
      </p:sp>
      <p:sp>
        <p:nvSpPr>
          <p:cNvPr id="4" name="Slide Number Placeholder 3"/>
          <p:cNvSpPr>
            <a:spLocks noGrp="1"/>
          </p:cNvSpPr>
          <p:nvPr>
            <p:ph type="sldNum" sz="quarter" idx="4294967295"/>
          </p:nvPr>
        </p:nvSpPr>
        <p:spPr>
          <a:xfrm>
            <a:off x="8524406" y="6283325"/>
            <a:ext cx="360000" cy="155575"/>
          </a:xfrm>
          <a:prstGeom prst="rect">
            <a:avLst/>
          </a:prstGeom>
        </p:spPr>
        <p:txBody>
          <a:bodyPr/>
          <a:lstStyle/>
          <a:p>
            <a:fld id="{31421AFA-3AE7-4CEA-BC9B-447859BED57B}" type="slidenum">
              <a:rPr lang="en-GB" noProof="0" smtClean="0"/>
              <a:pPr/>
              <a:t>11</a:t>
            </a:fld>
            <a:endParaRPr lang="en-GB" noProof="0"/>
          </a:p>
        </p:txBody>
      </p:sp>
      <p:pic>
        <p:nvPicPr>
          <p:cNvPr id="2050" name="Picture 2"/>
          <p:cNvPicPr>
            <a:picLocks noGrp="1" noChangeAspect="1" noChangeArrowheads="1"/>
          </p:cNvPicPr>
          <p:nvPr>
            <p:ph idx="1"/>
          </p:nvPr>
        </p:nvPicPr>
        <p:blipFill>
          <a:blip r:embed="rId2" cstate="print"/>
          <a:srcRect/>
          <a:stretch>
            <a:fillRect/>
          </a:stretch>
        </p:blipFill>
        <p:spPr bwMode="auto">
          <a:xfrm>
            <a:off x="2123728" y="4005064"/>
            <a:ext cx="4391273" cy="2125424"/>
          </a:xfrm>
          <a:prstGeom prst="rect">
            <a:avLst/>
          </a:prstGeom>
          <a:noFill/>
          <a:ln w="9525">
            <a:noFill/>
            <a:miter lim="800000"/>
            <a:headEnd/>
            <a:tailEnd/>
          </a:ln>
        </p:spPr>
      </p:pic>
      <p:sp>
        <p:nvSpPr>
          <p:cNvPr id="6" name="Rechthoek 5"/>
          <p:cNvSpPr/>
          <p:nvPr/>
        </p:nvSpPr>
        <p:spPr>
          <a:xfrm>
            <a:off x="683568" y="1052736"/>
            <a:ext cx="7704856" cy="2806922"/>
          </a:xfrm>
          <a:prstGeom prst="rect">
            <a:avLst/>
          </a:prstGeom>
        </p:spPr>
        <p:txBody>
          <a:bodyPr wrap="square">
            <a:spAutoFit/>
          </a:bodyPr>
          <a:lstStyle/>
          <a:p>
            <a:pPr marL="330200" indent="-342900" eaLnBrk="1" hangingPunct="1">
              <a:spcBef>
                <a:spcPct val="20000"/>
              </a:spcBef>
              <a:buFont typeface="+mj-lt"/>
              <a:buAutoNum type="arabicPeriod"/>
            </a:pPr>
            <a:r>
              <a:rPr lang="en-US" sz="1800" dirty="0" smtClean="0">
                <a:latin typeface="Arial" charset="0"/>
              </a:rPr>
              <a:t>Continue the NICHE approach and further strengthen the connection to the </a:t>
            </a:r>
            <a:r>
              <a:rPr lang="en-US" sz="1800" dirty="0" err="1" smtClean="0">
                <a:latin typeface="Arial" charset="0"/>
              </a:rPr>
              <a:t>Labour</a:t>
            </a:r>
            <a:r>
              <a:rPr lang="en-US" sz="1800" dirty="0" smtClean="0">
                <a:latin typeface="Arial" charset="0"/>
              </a:rPr>
              <a:t> Market</a:t>
            </a:r>
          </a:p>
          <a:p>
            <a:pPr marL="330200" indent="-342900" eaLnBrk="1" hangingPunct="1">
              <a:spcBef>
                <a:spcPct val="20000"/>
              </a:spcBef>
              <a:buFont typeface="+mj-lt"/>
              <a:buAutoNum type="arabicPeriod"/>
            </a:pPr>
            <a:r>
              <a:rPr lang="en-US" sz="1800" dirty="0" smtClean="0">
                <a:latin typeface="Arial" charset="0"/>
              </a:rPr>
              <a:t>Approach capacity development at requesting </a:t>
            </a:r>
            <a:r>
              <a:rPr lang="en-US" sz="1800" dirty="0" err="1" smtClean="0">
                <a:latin typeface="Arial" charset="0"/>
              </a:rPr>
              <a:t>organisations</a:t>
            </a:r>
            <a:r>
              <a:rPr lang="en-US" sz="1800" dirty="0" smtClean="0">
                <a:latin typeface="Arial" charset="0"/>
              </a:rPr>
              <a:t> in a holistic manner</a:t>
            </a:r>
          </a:p>
          <a:p>
            <a:pPr marL="330200" indent="-342900" eaLnBrk="1" hangingPunct="1">
              <a:spcBef>
                <a:spcPct val="20000"/>
              </a:spcBef>
              <a:buFont typeface="+mj-lt"/>
              <a:buAutoNum type="arabicPeriod"/>
            </a:pPr>
            <a:r>
              <a:rPr lang="en-US" sz="1800" dirty="0" smtClean="0">
                <a:latin typeface="Arial" charset="0"/>
              </a:rPr>
              <a:t>Define roles and responsibilities more clearly and improve </a:t>
            </a:r>
            <a:r>
              <a:rPr lang="en-US" sz="1800" dirty="0" err="1" smtClean="0">
                <a:latin typeface="Arial" charset="0"/>
              </a:rPr>
              <a:t>organisational</a:t>
            </a:r>
            <a:r>
              <a:rPr lang="en-US" sz="1800" dirty="0" smtClean="0">
                <a:latin typeface="Arial" charset="0"/>
              </a:rPr>
              <a:t> and mutual learning mechanisms</a:t>
            </a:r>
          </a:p>
          <a:p>
            <a:pPr marL="330200" indent="-342900" eaLnBrk="1" hangingPunct="1">
              <a:spcBef>
                <a:spcPct val="20000"/>
              </a:spcBef>
              <a:buFont typeface="+mj-lt"/>
              <a:buAutoNum type="arabicPeriod"/>
            </a:pPr>
            <a:r>
              <a:rPr lang="en-US" sz="1800" dirty="0" smtClean="0">
                <a:latin typeface="Arial" charset="0"/>
              </a:rPr>
              <a:t>Ensure future interest of Dutch </a:t>
            </a:r>
            <a:r>
              <a:rPr lang="en-US" sz="1800" dirty="0" err="1" smtClean="0">
                <a:latin typeface="Arial" charset="0"/>
              </a:rPr>
              <a:t>organisations</a:t>
            </a:r>
            <a:r>
              <a:rPr lang="en-US" sz="1800" dirty="0" smtClean="0">
                <a:latin typeface="Arial" charset="0"/>
              </a:rPr>
              <a:t> in the </a:t>
            </a:r>
            <a:r>
              <a:rPr lang="en-US" sz="1800" dirty="0" err="1" smtClean="0">
                <a:latin typeface="Arial" charset="0"/>
              </a:rPr>
              <a:t>programme</a:t>
            </a:r>
            <a:r>
              <a:rPr lang="en-US" sz="1800" dirty="0" smtClean="0">
                <a:latin typeface="Arial" charset="0"/>
              </a:rPr>
              <a:t> and foster competition through improved incentive structures</a:t>
            </a:r>
          </a:p>
          <a:p>
            <a:pPr marL="330200" indent="-342900" eaLnBrk="1" hangingPunct="1">
              <a:spcBef>
                <a:spcPct val="20000"/>
              </a:spcBef>
              <a:buFont typeface="+mj-lt"/>
              <a:buAutoNum type="arabicPeriod"/>
            </a:pPr>
            <a:r>
              <a:rPr lang="en-US" sz="1800" dirty="0" smtClean="0">
                <a:latin typeface="Arial" charset="0"/>
              </a:rPr>
              <a:t>Coordinate more effectively with other </a:t>
            </a:r>
            <a:r>
              <a:rPr lang="en-US" sz="1800" dirty="0" err="1" smtClean="0">
                <a:latin typeface="Arial" charset="0"/>
              </a:rPr>
              <a:t>programmes</a:t>
            </a:r>
            <a:endParaRPr lang="en-GB" sz="1800" dirty="0" smtClean="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8013" y="685800"/>
            <a:ext cx="7773987" cy="654968"/>
          </a:xfrm>
        </p:spPr>
        <p:txBody>
          <a:bodyPr/>
          <a:lstStyle/>
          <a:p>
            <a:r>
              <a:rPr lang="en-GB" dirty="0" smtClean="0"/>
              <a:t>The Perspective of the Dutch Organisations </a:t>
            </a:r>
            <a:br>
              <a:rPr lang="en-GB" dirty="0" smtClean="0"/>
            </a:br>
            <a:r>
              <a:rPr lang="nl-NL" dirty="0" smtClean="0"/>
              <a:t>(</a:t>
            </a:r>
            <a:r>
              <a:rPr lang="nl-NL" dirty="0" err="1" smtClean="0"/>
              <a:t>Nikièma</a:t>
            </a:r>
            <a:r>
              <a:rPr lang="nl-NL" dirty="0" smtClean="0"/>
              <a:t> 2012)</a:t>
            </a:r>
            <a:endParaRPr lang="nl-NL" dirty="0"/>
          </a:p>
        </p:txBody>
      </p:sp>
      <p:sp>
        <p:nvSpPr>
          <p:cNvPr id="3" name="Tijdelijke aanduiding voor inhoud 2"/>
          <p:cNvSpPr>
            <a:spLocks noGrp="1"/>
          </p:cNvSpPr>
          <p:nvPr>
            <p:ph idx="1"/>
          </p:nvPr>
        </p:nvSpPr>
        <p:spPr>
          <a:xfrm>
            <a:off x="608013" y="1484784"/>
            <a:ext cx="7773987" cy="4536504"/>
          </a:xfrm>
        </p:spPr>
        <p:txBody>
          <a:bodyPr/>
          <a:lstStyle/>
          <a:p>
            <a:pPr marL="342000" lvl="2"/>
            <a:r>
              <a:rPr lang="en-US" b="1" dirty="0" smtClean="0"/>
              <a:t>Past (before 2002): stimulating factors</a:t>
            </a:r>
          </a:p>
          <a:p>
            <a:pPr marL="799200" lvl="3">
              <a:buFont typeface="Wingdings" pitchFamily="2" charset="2"/>
              <a:buChar char="Ø"/>
            </a:pPr>
            <a:r>
              <a:rPr lang="en-US" dirty="0" smtClean="0"/>
              <a:t>Prospects for long term cooperation </a:t>
            </a:r>
          </a:p>
          <a:p>
            <a:pPr marL="799200" lvl="3">
              <a:buFont typeface="Wingdings" pitchFamily="2" charset="2"/>
              <a:buChar char="Ø"/>
            </a:pPr>
            <a:r>
              <a:rPr lang="en-US" dirty="0" smtClean="0"/>
              <a:t>Diversity of projects</a:t>
            </a:r>
          </a:p>
          <a:p>
            <a:pPr marL="799200" lvl="3">
              <a:buFont typeface="Wingdings" pitchFamily="2" charset="2"/>
              <a:buChar char="Ø"/>
            </a:pPr>
            <a:r>
              <a:rPr lang="en-US" dirty="0" smtClean="0"/>
              <a:t>Opportunities for setting own agenda</a:t>
            </a:r>
          </a:p>
          <a:p>
            <a:pPr marL="799200" lvl="3">
              <a:buFont typeface="Wingdings" pitchFamily="2" charset="2"/>
              <a:buChar char="Ø"/>
            </a:pPr>
            <a:r>
              <a:rPr lang="en-US" dirty="0" smtClean="0"/>
              <a:t>Quite “lean and mean” procedures</a:t>
            </a:r>
          </a:p>
          <a:p>
            <a:pPr marL="799200" lvl="3">
              <a:buFont typeface="Wingdings" pitchFamily="2" charset="2"/>
              <a:buChar char="Ø"/>
            </a:pPr>
            <a:r>
              <a:rPr lang="en-US" dirty="0" smtClean="0"/>
              <a:t> Possibilities to input into processes from </a:t>
            </a:r>
            <a:r>
              <a:rPr lang="en-US" dirty="0" err="1" smtClean="0"/>
              <a:t>programme</a:t>
            </a:r>
            <a:r>
              <a:rPr lang="en-US" dirty="0" smtClean="0"/>
              <a:t>/project design up to implementation</a:t>
            </a:r>
          </a:p>
          <a:p>
            <a:pPr marL="342000" lvl="2">
              <a:buFont typeface="Wingdings" pitchFamily="2" charset="2"/>
              <a:buChar char="Ø"/>
            </a:pPr>
            <a:endParaRPr lang="en-US" dirty="0" smtClean="0"/>
          </a:p>
          <a:p>
            <a:pPr marL="342000" lvl="2"/>
            <a:r>
              <a:rPr lang="en-US" b="1" dirty="0" smtClean="0"/>
              <a:t>Since 2002: hampering factors</a:t>
            </a:r>
          </a:p>
          <a:p>
            <a:pPr marL="799200" lvl="3">
              <a:buFont typeface="Wingdings" pitchFamily="2" charset="2"/>
              <a:buChar char="Ø"/>
            </a:pPr>
            <a:r>
              <a:rPr lang="en-US" dirty="0" smtClean="0"/>
              <a:t>Limited/no room for setting own agenda or impacting the project processes and directions </a:t>
            </a:r>
          </a:p>
          <a:p>
            <a:pPr marL="799200" lvl="3">
              <a:buFont typeface="Wingdings" pitchFamily="2" charset="2"/>
              <a:buChar char="Ø"/>
            </a:pPr>
            <a:r>
              <a:rPr lang="en-US" dirty="0" smtClean="0"/>
              <a:t>More complexity and costs for acquisition, implementation and administration of projects</a:t>
            </a:r>
          </a:p>
          <a:p>
            <a:pPr marL="799200" lvl="3">
              <a:buBlip>
                <a:blip r:embed="rId3"/>
              </a:buBlip>
            </a:pPr>
            <a:r>
              <a:rPr lang="en-US" i="1" dirty="0" smtClean="0"/>
              <a:t>Challenges  for HE in realization of own ambitions </a:t>
            </a:r>
          </a:p>
          <a:p>
            <a:endParaRPr lang="nl-NL" dirty="0"/>
          </a:p>
        </p:txBody>
      </p:sp>
      <p:sp>
        <p:nvSpPr>
          <p:cNvPr id="4" name="Tijdelijke aanduiding voor dianummer 3"/>
          <p:cNvSpPr>
            <a:spLocks noGrp="1"/>
          </p:cNvSpPr>
          <p:nvPr>
            <p:ph type="sldNum" sz="quarter" idx="11"/>
          </p:nvPr>
        </p:nvSpPr>
        <p:spPr/>
        <p:txBody>
          <a:bodyPr/>
          <a:lstStyle/>
          <a:p>
            <a:fld id="{DFB024B0-C32A-4241-AFE0-8E4880573076}" type="slidenum">
              <a:rPr lang="nl-NL" smtClean="0"/>
              <a:pPr/>
              <a:t>12</a:t>
            </a:fld>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11560" y="1670430"/>
            <a:ext cx="7128792" cy="456688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GB" dirty="0" smtClean="0"/>
              <a:t>The Top 5 Motivation of Dutch Organisations to participate (</a:t>
            </a:r>
            <a:r>
              <a:rPr lang="en-GB" dirty="0" err="1" smtClean="0"/>
              <a:t>Ramböll</a:t>
            </a:r>
            <a:r>
              <a:rPr lang="en-GB" dirty="0" smtClean="0"/>
              <a:t>) </a:t>
            </a:r>
            <a:r>
              <a:rPr lang="en-GB" b="0" dirty="0" smtClean="0">
                <a:latin typeface="Verdana"/>
                <a:ea typeface="ＭＳ Ｐゴシック" pitchFamily="-111" charset="-128"/>
                <a:cs typeface="ＭＳ Ｐゴシック" pitchFamily="-111" charset="-128"/>
              </a:rPr>
              <a:t/>
            </a:r>
            <a:br>
              <a:rPr lang="en-GB" b="0" dirty="0" smtClean="0">
                <a:latin typeface="Verdana"/>
                <a:ea typeface="ＭＳ Ｐゴシック" pitchFamily="-111" charset="-128"/>
                <a:cs typeface="ＭＳ Ｐゴシック" pitchFamily="-111" charset="-128"/>
              </a:rPr>
            </a:br>
            <a:endParaRPr lang="en-GB" cap="none" dirty="0"/>
          </a:p>
        </p:txBody>
      </p:sp>
      <p:sp>
        <p:nvSpPr>
          <p:cNvPr id="4" name="Slide Number Placeholder 3"/>
          <p:cNvSpPr>
            <a:spLocks noGrp="1"/>
          </p:cNvSpPr>
          <p:nvPr>
            <p:ph type="sldNum" sz="quarter" idx="4294967295"/>
          </p:nvPr>
        </p:nvSpPr>
        <p:spPr>
          <a:xfrm>
            <a:off x="8524406" y="6283325"/>
            <a:ext cx="360000" cy="155575"/>
          </a:xfrm>
          <a:prstGeom prst="rect">
            <a:avLst/>
          </a:prstGeom>
        </p:spPr>
        <p:txBody>
          <a:bodyPr/>
          <a:lstStyle/>
          <a:p>
            <a:fld id="{31421AFA-3AE7-4CEA-BC9B-447859BED57B}" type="slidenum">
              <a:rPr lang="en-GB" noProof="0" smtClean="0"/>
              <a:pPr/>
              <a:t>13</a:t>
            </a:fld>
            <a:endParaRPr lang="en-GB" noProof="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New NICHE </a:t>
            </a:r>
            <a:r>
              <a:rPr lang="nl-NL" dirty="0" err="1" smtClean="0"/>
              <a:t>phase</a:t>
            </a:r>
            <a:r>
              <a:rPr lang="nl-NL" dirty="0" smtClean="0"/>
              <a:t> </a:t>
            </a:r>
            <a:r>
              <a:rPr lang="nl-NL" dirty="0" err="1" smtClean="0"/>
              <a:t>started</a:t>
            </a:r>
            <a:r>
              <a:rPr lang="nl-NL" dirty="0" smtClean="0"/>
              <a:t> 1 </a:t>
            </a:r>
            <a:r>
              <a:rPr lang="nl-NL" dirty="0" err="1" smtClean="0"/>
              <a:t>July</a:t>
            </a:r>
            <a:r>
              <a:rPr lang="nl-NL" dirty="0" smtClean="0"/>
              <a:t> 2013</a:t>
            </a:r>
            <a:endParaRPr lang="nl-NL" dirty="0"/>
          </a:p>
        </p:txBody>
      </p:sp>
      <p:sp>
        <p:nvSpPr>
          <p:cNvPr id="3" name="Tijdelijke aanduiding voor inhoud 2"/>
          <p:cNvSpPr>
            <a:spLocks noGrp="1"/>
          </p:cNvSpPr>
          <p:nvPr>
            <p:ph idx="1"/>
          </p:nvPr>
        </p:nvSpPr>
        <p:spPr/>
        <p:txBody>
          <a:bodyPr/>
          <a:lstStyle/>
          <a:p>
            <a:pPr>
              <a:lnSpc>
                <a:spcPct val="150000"/>
              </a:lnSpc>
            </a:pPr>
            <a:r>
              <a:rPr lang="nl-NL" dirty="0" err="1" smtClean="0"/>
              <a:t>Roles</a:t>
            </a:r>
            <a:r>
              <a:rPr lang="nl-NL" dirty="0" smtClean="0"/>
              <a:t>: Nuffic more at </a:t>
            </a:r>
            <a:r>
              <a:rPr lang="nl-NL" dirty="0" err="1" smtClean="0"/>
              <a:t>distance</a:t>
            </a:r>
            <a:r>
              <a:rPr lang="nl-NL" dirty="0" smtClean="0"/>
              <a:t>; </a:t>
            </a:r>
            <a:r>
              <a:rPr lang="nl-NL" dirty="0" err="1" smtClean="0"/>
              <a:t>implementation</a:t>
            </a:r>
            <a:r>
              <a:rPr lang="nl-NL" dirty="0" smtClean="0"/>
              <a:t> </a:t>
            </a:r>
            <a:r>
              <a:rPr lang="nl-NL" dirty="0" err="1" smtClean="0"/>
              <a:t>based</a:t>
            </a:r>
            <a:r>
              <a:rPr lang="nl-NL" dirty="0" smtClean="0"/>
              <a:t> </a:t>
            </a:r>
            <a:r>
              <a:rPr lang="nl-NL" dirty="0" err="1" smtClean="0"/>
              <a:t>on</a:t>
            </a:r>
            <a:r>
              <a:rPr lang="nl-NL" dirty="0" smtClean="0"/>
              <a:t> trust</a:t>
            </a:r>
          </a:p>
          <a:p>
            <a:pPr>
              <a:lnSpc>
                <a:spcPct val="150000"/>
              </a:lnSpc>
            </a:pPr>
            <a:r>
              <a:rPr lang="nl-NL" dirty="0" err="1" smtClean="0"/>
              <a:t>Simplified</a:t>
            </a:r>
            <a:r>
              <a:rPr lang="nl-NL" dirty="0" smtClean="0"/>
              <a:t> procedures; </a:t>
            </a:r>
            <a:r>
              <a:rPr lang="nl-NL" dirty="0" err="1" smtClean="0"/>
              <a:t>less</a:t>
            </a:r>
            <a:r>
              <a:rPr lang="nl-NL" dirty="0" smtClean="0"/>
              <a:t> </a:t>
            </a:r>
            <a:r>
              <a:rPr lang="nl-NL" dirty="0" err="1" smtClean="0"/>
              <a:t>reporting</a:t>
            </a:r>
            <a:r>
              <a:rPr lang="nl-NL" dirty="0" smtClean="0"/>
              <a:t> </a:t>
            </a:r>
            <a:r>
              <a:rPr lang="nl-NL" dirty="0" err="1" smtClean="0"/>
              <a:t>requirements</a:t>
            </a:r>
            <a:endParaRPr lang="nl-NL" dirty="0" smtClean="0"/>
          </a:p>
          <a:p>
            <a:pPr>
              <a:lnSpc>
                <a:spcPct val="150000"/>
              </a:lnSpc>
            </a:pPr>
            <a:r>
              <a:rPr lang="nl-NL" dirty="0" err="1" smtClean="0"/>
              <a:t>Holistic</a:t>
            </a:r>
            <a:r>
              <a:rPr lang="nl-NL" dirty="0" smtClean="0"/>
              <a:t> </a:t>
            </a:r>
            <a:r>
              <a:rPr lang="nl-NL" dirty="0" err="1" smtClean="0"/>
              <a:t>Capacity</a:t>
            </a:r>
            <a:r>
              <a:rPr lang="nl-NL" dirty="0" smtClean="0"/>
              <a:t> </a:t>
            </a:r>
            <a:r>
              <a:rPr lang="nl-NL" dirty="0" err="1" smtClean="0"/>
              <a:t>Development</a:t>
            </a:r>
            <a:r>
              <a:rPr lang="nl-NL" dirty="0" smtClean="0"/>
              <a:t> </a:t>
            </a:r>
            <a:r>
              <a:rPr lang="nl-NL" dirty="0" err="1" smtClean="0"/>
              <a:t>through</a:t>
            </a:r>
            <a:r>
              <a:rPr lang="nl-NL" dirty="0" smtClean="0"/>
              <a:t> 5 </a:t>
            </a:r>
            <a:r>
              <a:rPr lang="nl-NL" dirty="0" err="1" smtClean="0"/>
              <a:t>Capabilities</a:t>
            </a:r>
            <a:r>
              <a:rPr lang="nl-NL" dirty="0" smtClean="0"/>
              <a:t> </a:t>
            </a:r>
            <a:r>
              <a:rPr lang="nl-NL" dirty="0" err="1" smtClean="0"/>
              <a:t>approach</a:t>
            </a:r>
            <a:endParaRPr lang="nl-NL" dirty="0" smtClean="0"/>
          </a:p>
          <a:p>
            <a:pPr>
              <a:lnSpc>
                <a:spcPct val="150000"/>
              </a:lnSpc>
            </a:pPr>
            <a:r>
              <a:rPr lang="en-US" dirty="0" smtClean="0"/>
              <a:t>Bidders have more freedom to be creative in their bid: define outputs</a:t>
            </a:r>
          </a:p>
          <a:p>
            <a:pPr>
              <a:lnSpc>
                <a:spcPct val="150000"/>
              </a:lnSpc>
            </a:pPr>
            <a:r>
              <a:rPr lang="en-US" dirty="0" smtClean="0"/>
              <a:t>Tender evaluation directly links price with quality</a:t>
            </a:r>
          </a:p>
          <a:p>
            <a:pPr>
              <a:lnSpc>
                <a:spcPct val="150000"/>
              </a:lnSpc>
            </a:pPr>
            <a:r>
              <a:rPr lang="en-US" dirty="0" smtClean="0"/>
              <a:t>Focus on contribution to country </a:t>
            </a:r>
            <a:r>
              <a:rPr lang="en-US" dirty="0" err="1" smtClean="0"/>
              <a:t>programme</a:t>
            </a:r>
            <a:endParaRPr lang="en-US" dirty="0" smtClean="0"/>
          </a:p>
          <a:p>
            <a:pPr>
              <a:lnSpc>
                <a:spcPct val="150000"/>
              </a:lnSpc>
            </a:pPr>
            <a:r>
              <a:rPr lang="en-US" dirty="0" smtClean="0"/>
              <a:t>Trust  - explicit notification  - sanctions</a:t>
            </a:r>
            <a:endParaRPr lang="nl-NL" dirty="0" smtClean="0"/>
          </a:p>
          <a:p>
            <a:r>
              <a:rPr lang="en-GB" dirty="0" smtClean="0"/>
              <a:t>Exploratory study on modalities of longer-term collaboration: pursuit of a shared agenda which leads to mutual benefits</a:t>
            </a:r>
          </a:p>
          <a:p>
            <a:pPr>
              <a:lnSpc>
                <a:spcPct val="150000"/>
              </a:lnSpc>
            </a:pPr>
            <a:endParaRPr lang="nl-NL" dirty="0"/>
          </a:p>
        </p:txBody>
      </p:sp>
      <p:sp>
        <p:nvSpPr>
          <p:cNvPr id="4" name="Tijdelijke aanduiding voor dianummer 3"/>
          <p:cNvSpPr>
            <a:spLocks noGrp="1"/>
          </p:cNvSpPr>
          <p:nvPr>
            <p:ph type="sldNum" sz="quarter" idx="11"/>
          </p:nvPr>
        </p:nvSpPr>
        <p:spPr/>
        <p:txBody>
          <a:bodyPr/>
          <a:lstStyle/>
          <a:p>
            <a:fld id="{DFB024B0-C32A-4241-AFE0-8E4880573076}" type="slidenum">
              <a:rPr lang="nl-NL" smtClean="0"/>
              <a:pPr/>
              <a:t>14</a:t>
            </a:fld>
            <a:endParaRPr lang="nl-N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More information: www.nuffic.nl</a:t>
            </a:r>
            <a:endParaRPr lang="nl-NL" dirty="0"/>
          </a:p>
        </p:txBody>
      </p:sp>
      <p:sp>
        <p:nvSpPr>
          <p:cNvPr id="3" name="Tijdelijke aanduiding voor inhoud 2"/>
          <p:cNvSpPr>
            <a:spLocks noGrp="1"/>
          </p:cNvSpPr>
          <p:nvPr>
            <p:ph idx="1"/>
          </p:nvPr>
        </p:nvSpPr>
        <p:spPr/>
        <p:txBody>
          <a:bodyPr/>
          <a:lstStyle/>
          <a:p>
            <a:r>
              <a:rPr lang="en-US" dirty="0" smtClean="0">
                <a:hlinkClick r:id="rId2"/>
              </a:rPr>
              <a:t>www.nuffic.nl/niche</a:t>
            </a:r>
            <a:endParaRPr lang="en-US" dirty="0" smtClean="0"/>
          </a:p>
          <a:p>
            <a:r>
              <a:rPr lang="en-US" dirty="0" smtClean="0">
                <a:hlinkClick r:id="rId3"/>
              </a:rPr>
              <a:t>http://www.rijksoverheid.nl/documenten-en-publicaties/rapporten/2012/05/17/final-report-evaluation-of-npt-and-niche.html</a:t>
            </a:r>
            <a:endParaRPr lang="en-US" dirty="0" smtClean="0"/>
          </a:p>
          <a:p>
            <a:r>
              <a:rPr lang="en-US" dirty="0" smtClean="0">
                <a:hlinkClick r:id="rId4"/>
              </a:rPr>
              <a:t>http://www.nuffic.nl/en/capacity-building/in-the-picture</a:t>
            </a:r>
            <a:endParaRPr lang="en-US" dirty="0" smtClean="0"/>
          </a:p>
          <a:p>
            <a:r>
              <a:rPr lang="en-US" dirty="0" smtClean="0"/>
              <a:t>Synergy in action: Coordination of cooperation </a:t>
            </a:r>
            <a:r>
              <a:rPr lang="en-US" dirty="0" err="1" smtClean="0"/>
              <a:t>programmes</a:t>
            </a:r>
            <a:r>
              <a:rPr lang="en-US" dirty="0" smtClean="0"/>
              <a:t> in higher education and research</a:t>
            </a:r>
          </a:p>
          <a:p>
            <a:r>
              <a:rPr lang="en-US" dirty="0" smtClean="0"/>
              <a:t>Conference proceedings: Shaping the future: New </a:t>
            </a:r>
            <a:r>
              <a:rPr lang="en-US" dirty="0" err="1" smtClean="0"/>
              <a:t>pwespectives</a:t>
            </a:r>
            <a:r>
              <a:rPr lang="en-US" dirty="0" smtClean="0"/>
              <a:t> on Dutch cooperation in post-secondary education and training for sustainable development</a:t>
            </a:r>
          </a:p>
          <a:p>
            <a:r>
              <a:rPr lang="en-US" dirty="0" smtClean="0"/>
              <a:t>Complexities of gender mainstreaming in higher education capacity development </a:t>
            </a:r>
            <a:r>
              <a:rPr lang="en-US" dirty="0" err="1" smtClean="0"/>
              <a:t>programmes</a:t>
            </a:r>
            <a:endParaRPr lang="en-US" dirty="0" smtClean="0"/>
          </a:p>
          <a:p>
            <a:r>
              <a:rPr lang="en-US" dirty="0" smtClean="0"/>
              <a:t>CD-ROM: Shared practice: Mainstreaming gender and </a:t>
            </a:r>
            <a:r>
              <a:rPr lang="en-US" dirty="0" err="1" smtClean="0"/>
              <a:t>labour</a:t>
            </a:r>
            <a:r>
              <a:rPr lang="en-US" dirty="0" smtClean="0"/>
              <a:t> market in capacity development</a:t>
            </a:r>
          </a:p>
          <a:p>
            <a:endParaRPr lang="nl-NL" dirty="0"/>
          </a:p>
        </p:txBody>
      </p:sp>
      <p:sp>
        <p:nvSpPr>
          <p:cNvPr id="4" name="Tijdelijke aanduiding voor dianummer 3"/>
          <p:cNvSpPr>
            <a:spLocks noGrp="1"/>
          </p:cNvSpPr>
          <p:nvPr>
            <p:ph type="sldNum" sz="quarter" idx="11"/>
          </p:nvPr>
        </p:nvSpPr>
        <p:spPr/>
        <p:txBody>
          <a:bodyPr/>
          <a:lstStyle/>
          <a:p>
            <a:fld id="{DFB024B0-C32A-4241-AFE0-8E4880573076}" type="slidenum">
              <a:rPr lang="nl-NL" smtClean="0"/>
              <a:pPr/>
              <a:t>15</a:t>
            </a:fld>
            <a:endParaRPr lang="nl-N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Thank you for your attention – Questions?</a:t>
            </a:r>
            <a:endParaRPr lang="nl-NL" dirty="0"/>
          </a:p>
        </p:txBody>
      </p:sp>
      <p:sp>
        <p:nvSpPr>
          <p:cNvPr id="3" name="Tijdelijke aanduiding voor inhoud 2"/>
          <p:cNvSpPr>
            <a:spLocks noGrp="1"/>
          </p:cNvSpPr>
          <p:nvPr>
            <p:ph idx="1"/>
          </p:nvPr>
        </p:nvSpPr>
        <p:spPr/>
        <p:txBody>
          <a:bodyPr anchor="ctr"/>
          <a:lstStyle/>
          <a:p>
            <a:pPr algn="ctr">
              <a:buNone/>
            </a:pPr>
            <a:r>
              <a:rPr lang="en-US" sz="2000" dirty="0" smtClean="0"/>
              <a:t>Jolie </a:t>
            </a:r>
            <a:r>
              <a:rPr lang="en-US" sz="2000" dirty="0" err="1" smtClean="0"/>
              <a:t>Franke</a:t>
            </a:r>
            <a:endParaRPr lang="en-US" sz="2000" dirty="0" smtClean="0"/>
          </a:p>
          <a:p>
            <a:pPr algn="ctr">
              <a:buNone/>
            </a:pPr>
            <a:r>
              <a:rPr lang="en-US" sz="2000" dirty="0" smtClean="0">
                <a:hlinkClick r:id="rId2"/>
              </a:rPr>
              <a:t>jfranke@nuffic.nl</a:t>
            </a:r>
            <a:endParaRPr lang="en-US" sz="2000" dirty="0" smtClean="0"/>
          </a:p>
          <a:p>
            <a:pPr algn="ctr">
              <a:buNone/>
            </a:pPr>
            <a:r>
              <a:rPr lang="en-US" sz="2000" dirty="0" smtClean="0"/>
              <a:t>www.nuffic.nl</a:t>
            </a:r>
            <a:endParaRPr lang="nl-NL" sz="2000" dirty="0"/>
          </a:p>
        </p:txBody>
      </p:sp>
      <p:sp>
        <p:nvSpPr>
          <p:cNvPr id="4" name="Tijdelijke aanduiding voor dianummer 3"/>
          <p:cNvSpPr>
            <a:spLocks noGrp="1"/>
          </p:cNvSpPr>
          <p:nvPr>
            <p:ph type="sldNum" sz="quarter" idx="11"/>
          </p:nvPr>
        </p:nvSpPr>
        <p:spPr/>
        <p:txBody>
          <a:bodyPr/>
          <a:lstStyle/>
          <a:p>
            <a:fld id="{DFB024B0-C32A-4241-AFE0-8E4880573076}" type="slidenum">
              <a:rPr lang="nl-NL" smtClean="0"/>
              <a:pPr/>
              <a:t>16</a:t>
            </a:fld>
            <a:endParaRPr lang="nl-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p:cNvSpPr>
          <p:nvPr>
            <p:ph type="title"/>
          </p:nvPr>
        </p:nvSpPr>
        <p:spPr/>
        <p:txBody>
          <a:bodyPr/>
          <a:lstStyle/>
          <a:p>
            <a:r>
              <a:rPr lang="nl-NL" dirty="0" smtClean="0"/>
              <a:t>Dutch </a:t>
            </a:r>
            <a:r>
              <a:rPr lang="nl-NL" dirty="0" err="1" smtClean="0"/>
              <a:t>Programme</a:t>
            </a:r>
            <a:r>
              <a:rPr lang="nl-NL" dirty="0" smtClean="0"/>
              <a:t> for Higher Education </a:t>
            </a:r>
            <a:r>
              <a:rPr lang="nl-NL" dirty="0" err="1" smtClean="0"/>
              <a:t>Capacity</a:t>
            </a:r>
            <a:r>
              <a:rPr lang="nl-NL" dirty="0" smtClean="0"/>
              <a:t> Building</a:t>
            </a:r>
          </a:p>
        </p:txBody>
      </p:sp>
      <p:sp>
        <p:nvSpPr>
          <p:cNvPr id="4" name="Tijdelijke aanduiding voor dianummer 5"/>
          <p:cNvSpPr>
            <a:spLocks noGrp="1"/>
          </p:cNvSpPr>
          <p:nvPr>
            <p:ph type="sldNum" sz="quarter" idx="11"/>
          </p:nvPr>
        </p:nvSpPr>
        <p:spPr/>
        <p:txBody>
          <a:bodyPr/>
          <a:lstStyle/>
          <a:p>
            <a:fld id="{88A1A52C-AB56-411A-BC5C-26CAC2898E80}" type="slidenum">
              <a:rPr lang="nl-NL"/>
              <a:pPr/>
              <a:t>2</a:t>
            </a:fld>
            <a:endParaRPr lang="nl-NL"/>
          </a:p>
        </p:txBody>
      </p:sp>
      <p:pic>
        <p:nvPicPr>
          <p:cNvPr id="1026" name="Picture 2"/>
          <p:cNvPicPr>
            <a:picLocks noGrp="1" noChangeAspect="1" noChangeArrowheads="1"/>
          </p:cNvPicPr>
          <p:nvPr>
            <p:ph idx="1"/>
          </p:nvPr>
        </p:nvPicPr>
        <p:blipFill>
          <a:blip r:embed="rId3" cstate="print"/>
          <a:srcRect/>
          <a:stretch>
            <a:fillRect/>
          </a:stretch>
        </p:blipFill>
        <p:spPr bwMode="auto">
          <a:xfrm>
            <a:off x="1979712" y="3614196"/>
            <a:ext cx="4890120" cy="2562219"/>
          </a:xfrm>
          <a:prstGeom prst="rect">
            <a:avLst/>
          </a:prstGeom>
          <a:noFill/>
          <a:ln w="9525">
            <a:noFill/>
            <a:miter lim="800000"/>
            <a:headEnd/>
            <a:tailEnd/>
          </a:ln>
        </p:spPr>
      </p:pic>
      <p:sp>
        <p:nvSpPr>
          <p:cNvPr id="6" name="Rechthoek 5"/>
          <p:cNvSpPr/>
          <p:nvPr/>
        </p:nvSpPr>
        <p:spPr>
          <a:xfrm>
            <a:off x="395536" y="1484784"/>
            <a:ext cx="7920880" cy="2031325"/>
          </a:xfrm>
          <a:prstGeom prst="rect">
            <a:avLst/>
          </a:prstGeom>
        </p:spPr>
        <p:txBody>
          <a:bodyPr wrap="square">
            <a:spAutoFit/>
          </a:bodyPr>
          <a:lstStyle/>
          <a:p>
            <a:r>
              <a:rPr lang="en-GB" sz="1800" dirty="0" smtClean="0">
                <a:solidFill>
                  <a:prstClr val="black"/>
                </a:solidFill>
                <a:latin typeface="Arial" charset="0"/>
              </a:rPr>
              <a:t>NPT and NICHE focus on the sustainable strengthening of Higher Education and TVET capacity in fifteen developing countries and fit in with the bilateral cooperation policies of the Dutch embassies in four selected policy priorities </a:t>
            </a:r>
            <a:r>
              <a:rPr lang="en-GB" sz="1800" b="1" dirty="0" smtClean="0">
                <a:solidFill>
                  <a:prstClr val="black"/>
                </a:solidFill>
                <a:latin typeface="Arial" charset="0"/>
              </a:rPr>
              <a:t>1) Water, 2) Food Security, 3) Sexual and Reproductive Health and Rights and 4) Security and the Rule of Law </a:t>
            </a:r>
            <a:r>
              <a:rPr lang="en-GB" sz="1800" dirty="0" smtClean="0">
                <a:solidFill>
                  <a:prstClr val="black"/>
                </a:solidFill>
                <a:latin typeface="Arial" charset="0"/>
              </a:rPr>
              <a:t>(EUR 29 Million/year). Strengthened education and training capacity must respond to </a:t>
            </a:r>
            <a:r>
              <a:rPr lang="en-GB" sz="1800" b="1" dirty="0" smtClean="0">
                <a:solidFill>
                  <a:prstClr val="black"/>
                </a:solidFill>
                <a:latin typeface="Arial" charset="0"/>
              </a:rPr>
              <a:t>labour market </a:t>
            </a:r>
            <a:r>
              <a:rPr lang="en-GB" sz="1800" dirty="0" smtClean="0">
                <a:solidFill>
                  <a:prstClr val="black"/>
                </a:solidFill>
                <a:latin typeface="Arial" charset="0"/>
              </a:rPr>
              <a:t>and </a:t>
            </a:r>
            <a:r>
              <a:rPr lang="en-GB" sz="1800" b="1" dirty="0" smtClean="0">
                <a:solidFill>
                  <a:prstClr val="black"/>
                </a:solidFill>
                <a:latin typeface="Arial" charset="0"/>
              </a:rPr>
              <a:t>gender needs</a:t>
            </a:r>
            <a:r>
              <a:rPr lang="en-GB" sz="1800" dirty="0" smtClean="0">
                <a:solidFill>
                  <a:prstClr val="black"/>
                </a:solidFill>
                <a:latin typeface="Arial" charset="0"/>
              </a:rPr>
              <a:t>. </a:t>
            </a: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Evaluation practice</a:t>
            </a:r>
            <a:endParaRPr lang="nl-NL" dirty="0"/>
          </a:p>
        </p:txBody>
      </p:sp>
      <p:sp>
        <p:nvSpPr>
          <p:cNvPr id="3" name="Tijdelijke aanduiding voor inhoud 2"/>
          <p:cNvSpPr>
            <a:spLocks noGrp="1"/>
          </p:cNvSpPr>
          <p:nvPr>
            <p:ph idx="1"/>
          </p:nvPr>
        </p:nvSpPr>
        <p:spPr/>
        <p:txBody>
          <a:bodyPr anchor="ctr"/>
          <a:lstStyle/>
          <a:p>
            <a:r>
              <a:rPr lang="en-US" dirty="0" smtClean="0"/>
              <a:t>Regular internal project evaluations by project implementers: Requesting and Dutch </a:t>
            </a:r>
            <a:r>
              <a:rPr lang="en-US" dirty="0" err="1" smtClean="0"/>
              <a:t>organisations</a:t>
            </a:r>
            <a:endParaRPr lang="en-US" dirty="0" smtClean="0"/>
          </a:p>
          <a:p>
            <a:r>
              <a:rPr lang="en-US" dirty="0" smtClean="0"/>
              <a:t>Incidental external project evaluations commissioned by </a:t>
            </a:r>
            <a:r>
              <a:rPr lang="en-US" dirty="0" err="1" smtClean="0"/>
              <a:t>Nuffic</a:t>
            </a:r>
            <a:endParaRPr lang="en-US" dirty="0" smtClean="0"/>
          </a:p>
          <a:p>
            <a:r>
              <a:rPr lang="en-US" dirty="0" smtClean="0"/>
              <a:t>Regular external country </a:t>
            </a:r>
            <a:r>
              <a:rPr lang="en-US" dirty="0" err="1" smtClean="0"/>
              <a:t>programme</a:t>
            </a:r>
            <a:r>
              <a:rPr lang="en-US" dirty="0" smtClean="0"/>
              <a:t> evaluations commissioned by </a:t>
            </a:r>
            <a:r>
              <a:rPr lang="en-US" dirty="0" err="1" smtClean="0"/>
              <a:t>Nuffic</a:t>
            </a:r>
            <a:endParaRPr lang="en-US" dirty="0" smtClean="0"/>
          </a:p>
          <a:p>
            <a:r>
              <a:rPr lang="en-US" dirty="0" smtClean="0"/>
              <a:t>Incidental external thematic evaluation, e.g. gender review of NFP and NPT</a:t>
            </a:r>
          </a:p>
          <a:p>
            <a:r>
              <a:rPr lang="en-US" dirty="0" smtClean="0"/>
              <a:t>Regular external </a:t>
            </a:r>
            <a:r>
              <a:rPr lang="en-US" dirty="0" err="1" smtClean="0"/>
              <a:t>programme</a:t>
            </a:r>
            <a:r>
              <a:rPr lang="en-US" dirty="0" smtClean="0"/>
              <a:t> evaluations commissioned by Netherlands Ministry of Foreign Affairs: 2007 NPT; 2012 NFP, NPT and NICHE.</a:t>
            </a:r>
            <a:endParaRPr lang="nl-NL" dirty="0"/>
          </a:p>
        </p:txBody>
      </p:sp>
      <p:sp>
        <p:nvSpPr>
          <p:cNvPr id="4" name="Tijdelijke aanduiding voor dianummer 3"/>
          <p:cNvSpPr>
            <a:spLocks noGrp="1"/>
          </p:cNvSpPr>
          <p:nvPr>
            <p:ph type="sldNum" sz="quarter" idx="11"/>
          </p:nvPr>
        </p:nvSpPr>
        <p:spPr/>
        <p:txBody>
          <a:bodyPr/>
          <a:lstStyle/>
          <a:p>
            <a:fld id="{DFB024B0-C32A-4241-AFE0-8E4880573076}" type="slidenum">
              <a:rPr lang="nl-NL" smtClean="0"/>
              <a:pPr/>
              <a:t>3</a:t>
            </a:fld>
            <a:endParaRPr 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2012: </a:t>
            </a:r>
            <a:r>
              <a:rPr lang="nl-NL" dirty="0" err="1" smtClean="0"/>
              <a:t>External</a:t>
            </a:r>
            <a:r>
              <a:rPr lang="nl-NL" dirty="0" smtClean="0"/>
              <a:t> </a:t>
            </a:r>
            <a:r>
              <a:rPr lang="nl-NL" dirty="0" err="1" smtClean="0"/>
              <a:t>evaluation</a:t>
            </a:r>
            <a:r>
              <a:rPr lang="nl-NL" dirty="0" smtClean="0"/>
              <a:t> of NPT and NICHE  </a:t>
            </a:r>
            <a:br>
              <a:rPr lang="nl-NL" dirty="0" smtClean="0"/>
            </a:br>
            <a:endParaRPr lang="nl-NL" dirty="0"/>
          </a:p>
        </p:txBody>
      </p:sp>
      <p:sp>
        <p:nvSpPr>
          <p:cNvPr id="3" name="Tijdelijke aanduiding voor inhoud 2"/>
          <p:cNvSpPr>
            <a:spLocks noGrp="1"/>
          </p:cNvSpPr>
          <p:nvPr>
            <p:ph idx="1"/>
          </p:nvPr>
        </p:nvSpPr>
        <p:spPr/>
        <p:txBody>
          <a:bodyPr/>
          <a:lstStyle/>
          <a:p>
            <a:r>
              <a:rPr lang="nl-NL" dirty="0" err="1" smtClean="0"/>
              <a:t>Commissioned</a:t>
            </a:r>
            <a:r>
              <a:rPr lang="nl-NL" dirty="0" smtClean="0"/>
              <a:t> </a:t>
            </a:r>
            <a:r>
              <a:rPr lang="nl-NL" dirty="0" err="1" smtClean="0"/>
              <a:t>by</a:t>
            </a:r>
            <a:r>
              <a:rPr lang="nl-NL" dirty="0" smtClean="0"/>
              <a:t> </a:t>
            </a:r>
            <a:r>
              <a:rPr lang="nl-NL" dirty="0" err="1" smtClean="0"/>
              <a:t>Ministry</a:t>
            </a:r>
            <a:r>
              <a:rPr lang="nl-NL" dirty="0" smtClean="0"/>
              <a:t> of </a:t>
            </a:r>
            <a:r>
              <a:rPr lang="nl-NL" dirty="0" err="1" smtClean="0"/>
              <a:t>Foreign</a:t>
            </a:r>
            <a:r>
              <a:rPr lang="nl-NL" dirty="0" smtClean="0"/>
              <a:t> </a:t>
            </a:r>
            <a:r>
              <a:rPr lang="nl-NL" dirty="0" err="1" smtClean="0"/>
              <a:t>Affairs</a:t>
            </a:r>
            <a:r>
              <a:rPr lang="nl-NL" dirty="0" smtClean="0"/>
              <a:t> NL:</a:t>
            </a:r>
          </a:p>
          <a:p>
            <a:pPr lvl="1">
              <a:buFont typeface="Courier New" pitchFamily="49" charset="0"/>
              <a:buChar char="o"/>
            </a:pPr>
            <a:r>
              <a:rPr lang="en-US" dirty="0" smtClean="0"/>
              <a:t>Accountability</a:t>
            </a:r>
          </a:p>
          <a:p>
            <a:pPr lvl="1">
              <a:buFont typeface="Courier New" pitchFamily="49" charset="0"/>
              <a:buChar char="o"/>
            </a:pPr>
            <a:r>
              <a:rPr lang="en-US" dirty="0" smtClean="0"/>
              <a:t>Learning</a:t>
            </a:r>
          </a:p>
          <a:p>
            <a:pPr lvl="1">
              <a:buFont typeface="Courier New" pitchFamily="49" charset="0"/>
              <a:buChar char="o"/>
            </a:pPr>
            <a:r>
              <a:rPr lang="en-US" dirty="0" smtClean="0"/>
              <a:t>Recommendations for successor </a:t>
            </a:r>
            <a:r>
              <a:rPr lang="en-US" dirty="0" err="1" smtClean="0"/>
              <a:t>programme</a:t>
            </a:r>
            <a:endParaRPr lang="nl-NL" dirty="0" smtClean="0"/>
          </a:p>
          <a:p>
            <a:endParaRPr lang="nl-NL" dirty="0" smtClean="0"/>
          </a:p>
          <a:p>
            <a:r>
              <a:rPr lang="nl-NL" dirty="0" err="1" smtClean="0"/>
              <a:t>Executed</a:t>
            </a:r>
            <a:r>
              <a:rPr lang="nl-NL" dirty="0" smtClean="0"/>
              <a:t> </a:t>
            </a:r>
            <a:r>
              <a:rPr lang="nl-NL" dirty="0" err="1" smtClean="0"/>
              <a:t>by</a:t>
            </a:r>
            <a:r>
              <a:rPr lang="nl-NL" dirty="0" smtClean="0"/>
              <a:t> </a:t>
            </a:r>
            <a:r>
              <a:rPr lang="nl-NL" dirty="0" err="1" smtClean="0"/>
              <a:t>Ramböll</a:t>
            </a:r>
            <a:r>
              <a:rPr lang="nl-NL" dirty="0" smtClean="0"/>
              <a:t>:</a:t>
            </a:r>
          </a:p>
          <a:p>
            <a:pPr lvl="1">
              <a:buFont typeface="Courier New" pitchFamily="49" charset="0"/>
              <a:buChar char="o"/>
            </a:pPr>
            <a:r>
              <a:rPr lang="nl-NL" dirty="0" err="1" smtClean="0"/>
              <a:t>Relevance</a:t>
            </a:r>
            <a:r>
              <a:rPr lang="nl-NL" dirty="0" smtClean="0"/>
              <a:t> of NPT &amp; NICHE</a:t>
            </a:r>
          </a:p>
          <a:p>
            <a:pPr lvl="1">
              <a:buFont typeface="Courier New" pitchFamily="49" charset="0"/>
              <a:buChar char="o"/>
            </a:pPr>
            <a:r>
              <a:rPr lang="nl-NL" dirty="0" err="1" smtClean="0"/>
              <a:t>Effectiveness</a:t>
            </a:r>
            <a:r>
              <a:rPr lang="nl-NL" dirty="0" smtClean="0"/>
              <a:t> of NPT</a:t>
            </a:r>
          </a:p>
          <a:p>
            <a:pPr lvl="1">
              <a:buFont typeface="Courier New" pitchFamily="49" charset="0"/>
              <a:buChar char="o"/>
            </a:pPr>
            <a:r>
              <a:rPr lang="nl-NL" dirty="0" smtClean="0"/>
              <a:t>Efficiency of NPT &amp; NICHE</a:t>
            </a:r>
          </a:p>
          <a:p>
            <a:pPr lvl="1">
              <a:buFont typeface="Courier New" pitchFamily="49" charset="0"/>
              <a:buChar char="o"/>
            </a:pPr>
            <a:r>
              <a:rPr lang="nl-NL" dirty="0" smtClean="0"/>
              <a:t>Impact of NPT</a:t>
            </a:r>
          </a:p>
          <a:p>
            <a:pPr lvl="1">
              <a:buFont typeface="Courier New" pitchFamily="49" charset="0"/>
              <a:buChar char="o"/>
            </a:pPr>
            <a:r>
              <a:rPr lang="nl-NL" dirty="0" err="1" smtClean="0"/>
              <a:t>Sustainability</a:t>
            </a:r>
            <a:r>
              <a:rPr lang="nl-NL" dirty="0" smtClean="0"/>
              <a:t> of NPT</a:t>
            </a:r>
          </a:p>
          <a:p>
            <a:endParaRPr lang="nl-NL" dirty="0" smtClean="0"/>
          </a:p>
        </p:txBody>
      </p:sp>
      <p:sp>
        <p:nvSpPr>
          <p:cNvPr id="4" name="Tijdelijke aanduiding voor dianummer 3"/>
          <p:cNvSpPr>
            <a:spLocks noGrp="1"/>
          </p:cNvSpPr>
          <p:nvPr>
            <p:ph type="sldNum" sz="quarter" idx="11"/>
          </p:nvPr>
        </p:nvSpPr>
        <p:spPr/>
        <p:txBody>
          <a:bodyPr/>
          <a:lstStyle/>
          <a:p>
            <a:fld id="{DFB024B0-C32A-4241-AFE0-8E4880573076}" type="slidenum">
              <a:rPr lang="nl-NL" smtClean="0"/>
              <a:pPr/>
              <a:t>4</a:t>
            </a:fld>
            <a:endParaRPr 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Evaluation methodology</a:t>
            </a:r>
            <a:endParaRPr lang="nl-NL" dirty="0"/>
          </a:p>
        </p:txBody>
      </p:sp>
      <p:sp>
        <p:nvSpPr>
          <p:cNvPr id="3" name="Tijdelijke aanduiding voor inhoud 2"/>
          <p:cNvSpPr>
            <a:spLocks noGrp="1"/>
          </p:cNvSpPr>
          <p:nvPr>
            <p:ph idx="1"/>
          </p:nvPr>
        </p:nvSpPr>
        <p:spPr/>
        <p:txBody>
          <a:bodyPr/>
          <a:lstStyle/>
          <a:p>
            <a:r>
              <a:rPr lang="en-US" dirty="0" smtClean="0"/>
              <a:t>Desk study: comparison of nine International Education Development </a:t>
            </a:r>
            <a:r>
              <a:rPr lang="en-US" dirty="0" err="1" smtClean="0"/>
              <a:t>programmes</a:t>
            </a:r>
            <a:r>
              <a:rPr lang="en-US" dirty="0" smtClean="0"/>
              <a:t> (</a:t>
            </a:r>
            <a:r>
              <a:rPr lang="en-US" dirty="0" err="1" smtClean="0"/>
              <a:t>indepth</a:t>
            </a:r>
            <a:r>
              <a:rPr lang="en-US" dirty="0" smtClean="0"/>
              <a:t>: Sweden, Belgium, Finland and Norway)</a:t>
            </a:r>
          </a:p>
          <a:p>
            <a:r>
              <a:rPr lang="en-US" dirty="0" smtClean="0"/>
              <a:t>Interviews and questionnaires of 16 selected projects</a:t>
            </a:r>
          </a:p>
          <a:p>
            <a:r>
              <a:rPr lang="en-US" dirty="0" smtClean="0"/>
              <a:t>Visit to 6 countries and 34 requesting </a:t>
            </a:r>
            <a:r>
              <a:rPr lang="en-US" dirty="0" err="1" smtClean="0"/>
              <a:t>organisations</a:t>
            </a:r>
            <a:endParaRPr lang="en-US" dirty="0" smtClean="0"/>
          </a:p>
          <a:p>
            <a:r>
              <a:rPr lang="en-US" dirty="0" smtClean="0"/>
              <a:t>Statistical analyses:	</a:t>
            </a:r>
          </a:p>
          <a:p>
            <a:pPr lvl="1">
              <a:buFont typeface="Courier New" pitchFamily="49" charset="0"/>
              <a:buChar char="o"/>
            </a:pPr>
            <a:r>
              <a:rPr lang="en-US" dirty="0" smtClean="0"/>
              <a:t>capacity development index</a:t>
            </a:r>
          </a:p>
          <a:p>
            <a:pPr lvl="1">
              <a:buFont typeface="Courier New" pitchFamily="49" charset="0"/>
              <a:buChar char="o"/>
            </a:pPr>
            <a:r>
              <a:rPr lang="en-US" dirty="0" smtClean="0"/>
              <a:t>Cost-efficiency analysis</a:t>
            </a:r>
          </a:p>
          <a:p>
            <a:pPr lvl="1">
              <a:buFont typeface="Courier New" pitchFamily="49" charset="0"/>
              <a:buChar char="o"/>
            </a:pPr>
            <a:r>
              <a:rPr lang="en-US" dirty="0" smtClean="0"/>
              <a:t>Cost-effectiveness analysis</a:t>
            </a:r>
          </a:p>
          <a:p>
            <a:r>
              <a:rPr lang="en-US" dirty="0" smtClean="0"/>
              <a:t>Adaptation of 5 Capabilities concept: evaluation grid</a:t>
            </a:r>
          </a:p>
          <a:p>
            <a:pPr lvl="1">
              <a:buFont typeface="Courier New" pitchFamily="49" charset="0"/>
              <a:buChar char="o"/>
            </a:pPr>
            <a:r>
              <a:rPr lang="en-US" dirty="0" smtClean="0"/>
              <a:t>Capability to act</a:t>
            </a:r>
          </a:p>
          <a:p>
            <a:pPr lvl="1">
              <a:buFont typeface="Courier New" pitchFamily="49" charset="0"/>
              <a:buChar char="o"/>
            </a:pPr>
            <a:r>
              <a:rPr lang="en-US" dirty="0" smtClean="0"/>
              <a:t>Capability to produce development results</a:t>
            </a:r>
          </a:p>
          <a:p>
            <a:pPr lvl="1">
              <a:buFont typeface="Courier New" pitchFamily="49" charset="0"/>
              <a:buChar char="o"/>
            </a:pPr>
            <a:r>
              <a:rPr lang="en-US" dirty="0" smtClean="0"/>
              <a:t>Capability to relate</a:t>
            </a:r>
          </a:p>
          <a:p>
            <a:pPr lvl="1">
              <a:buFont typeface="Courier New" pitchFamily="49" charset="0"/>
              <a:buChar char="o"/>
            </a:pPr>
            <a:r>
              <a:rPr lang="en-US" dirty="0" smtClean="0"/>
              <a:t>Capability to achieve coherence</a:t>
            </a:r>
          </a:p>
          <a:p>
            <a:pPr lvl="1">
              <a:buFont typeface="Courier New" pitchFamily="49" charset="0"/>
              <a:buChar char="o"/>
            </a:pPr>
            <a:r>
              <a:rPr lang="en-US" dirty="0" smtClean="0"/>
              <a:t>Capability to adapt and self renew</a:t>
            </a:r>
            <a:endParaRPr lang="nl-NL" dirty="0" smtClean="0"/>
          </a:p>
        </p:txBody>
      </p:sp>
      <p:sp>
        <p:nvSpPr>
          <p:cNvPr id="4" name="Tijdelijke aanduiding voor dianummer 3"/>
          <p:cNvSpPr>
            <a:spLocks noGrp="1"/>
          </p:cNvSpPr>
          <p:nvPr>
            <p:ph type="sldNum" sz="quarter" idx="11"/>
          </p:nvPr>
        </p:nvSpPr>
        <p:spPr/>
        <p:txBody>
          <a:bodyPr/>
          <a:lstStyle/>
          <a:p>
            <a:fld id="{DFB024B0-C32A-4241-AFE0-8E4880573076}" type="slidenum">
              <a:rPr lang="nl-NL" smtClean="0"/>
              <a:pPr/>
              <a:t>5</a:t>
            </a:fld>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Relevance</a:t>
            </a:r>
            <a:endParaRPr lang="nl-NL" dirty="0"/>
          </a:p>
        </p:txBody>
      </p:sp>
      <p:sp>
        <p:nvSpPr>
          <p:cNvPr id="3" name="Tijdelijke aanduiding voor inhoud 2"/>
          <p:cNvSpPr>
            <a:spLocks noGrp="1"/>
          </p:cNvSpPr>
          <p:nvPr>
            <p:ph idx="1"/>
          </p:nvPr>
        </p:nvSpPr>
        <p:spPr/>
        <p:txBody>
          <a:bodyPr/>
          <a:lstStyle/>
          <a:p>
            <a:pPr>
              <a:spcAft>
                <a:spcPts val="1000"/>
              </a:spcAft>
            </a:pPr>
            <a:r>
              <a:rPr lang="en-GB" sz="1600" dirty="0" smtClean="0"/>
              <a:t>NPT and NICHE projects generally meet the respective needs on the partner country level and on the level of the requesting organisations.</a:t>
            </a:r>
          </a:p>
          <a:p>
            <a:pPr lvl="1">
              <a:spcAft>
                <a:spcPts val="1000"/>
              </a:spcAft>
              <a:buFont typeface="Courier New" pitchFamily="49" charset="0"/>
              <a:buChar char="o"/>
            </a:pPr>
            <a:r>
              <a:rPr lang="en-GB" sz="1600" dirty="0" smtClean="0"/>
              <a:t>Higher Education Sector: </a:t>
            </a:r>
          </a:p>
          <a:p>
            <a:pPr lvl="2">
              <a:spcAft>
                <a:spcPts val="1000"/>
              </a:spcAft>
              <a:buFont typeface="Wingdings" pitchFamily="2" charset="2"/>
              <a:buChar char="§"/>
            </a:pPr>
            <a:r>
              <a:rPr lang="en-GB" sz="1600" dirty="0" smtClean="0"/>
              <a:t>On the sector level as they contribute to higher learning reforms  (even more under NICHE).</a:t>
            </a:r>
          </a:p>
          <a:p>
            <a:pPr lvl="2">
              <a:spcAft>
                <a:spcPts val="1000"/>
              </a:spcAft>
              <a:buFont typeface="Wingdings" pitchFamily="2" charset="2"/>
              <a:buChar char="§"/>
            </a:pPr>
            <a:r>
              <a:rPr lang="en-GB" sz="1600" dirty="0" smtClean="0"/>
              <a:t>On the level of the requesting organisations a sector-wide approach as undertaken by NICHE can strengthen the relevance of the projects by avoiding “project islands”. This can create synergies between different projects. </a:t>
            </a:r>
          </a:p>
          <a:p>
            <a:pPr lvl="1">
              <a:spcAft>
                <a:spcPts val="1000"/>
              </a:spcAft>
              <a:buFont typeface="Courier New" pitchFamily="49" charset="0"/>
              <a:buChar char="o"/>
            </a:pPr>
            <a:r>
              <a:rPr lang="en-GB" sz="1600" dirty="0" smtClean="0"/>
              <a:t>Economic Sector: </a:t>
            </a:r>
          </a:p>
          <a:p>
            <a:pPr lvl="2">
              <a:spcAft>
                <a:spcPts val="1000"/>
              </a:spcAft>
              <a:buFont typeface="Wingdings" pitchFamily="2" charset="2"/>
              <a:buChar char="§"/>
            </a:pPr>
            <a:r>
              <a:rPr lang="en-GB" sz="1600" dirty="0" smtClean="0"/>
              <a:t>On the sector level NPT and NICHE are in line with the development strategies of the partners. </a:t>
            </a:r>
          </a:p>
          <a:p>
            <a:pPr lvl="2">
              <a:spcAft>
                <a:spcPts val="1000"/>
              </a:spcAft>
              <a:buFont typeface="Wingdings" pitchFamily="2" charset="2"/>
              <a:buChar char="§"/>
            </a:pPr>
            <a:r>
              <a:rPr lang="en-GB" sz="1600" dirty="0" smtClean="0"/>
              <a:t>However, universities are sometimes not the main leverage to solve the challenges within a certain sector. Here, a focus on the TVET sector, as under NICHE, is more relevant. </a:t>
            </a:r>
          </a:p>
          <a:p>
            <a:endParaRPr lang="nl-NL" dirty="0"/>
          </a:p>
        </p:txBody>
      </p:sp>
      <p:sp>
        <p:nvSpPr>
          <p:cNvPr id="4" name="Tijdelijke aanduiding voor dianummer 3"/>
          <p:cNvSpPr>
            <a:spLocks noGrp="1"/>
          </p:cNvSpPr>
          <p:nvPr>
            <p:ph type="sldNum" sz="quarter" idx="11"/>
          </p:nvPr>
        </p:nvSpPr>
        <p:spPr/>
        <p:txBody>
          <a:bodyPr/>
          <a:lstStyle/>
          <a:p>
            <a:fld id="{DFB024B0-C32A-4241-AFE0-8E4880573076}" type="slidenum">
              <a:rPr lang="nl-NL" smtClean="0"/>
              <a:pPr/>
              <a:t>6</a:t>
            </a:fld>
            <a:endParaRPr lang="nl-N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Effectiveness on Southern Partner Organisations</a:t>
            </a:r>
            <a:endParaRPr lang="en-GB" cap="none" dirty="0"/>
          </a:p>
        </p:txBody>
      </p:sp>
      <p:sp>
        <p:nvSpPr>
          <p:cNvPr id="4" name="Slide Number Placeholder 3"/>
          <p:cNvSpPr>
            <a:spLocks noGrp="1"/>
          </p:cNvSpPr>
          <p:nvPr>
            <p:ph type="sldNum" sz="quarter" idx="4294967295"/>
          </p:nvPr>
        </p:nvSpPr>
        <p:spPr>
          <a:xfrm>
            <a:off x="8524406" y="6283325"/>
            <a:ext cx="360000" cy="155575"/>
          </a:xfrm>
          <a:prstGeom prst="rect">
            <a:avLst/>
          </a:prstGeom>
        </p:spPr>
        <p:txBody>
          <a:bodyPr/>
          <a:lstStyle/>
          <a:p>
            <a:fld id="{31421AFA-3AE7-4CEA-BC9B-447859BED57B}" type="slidenum">
              <a:rPr lang="en-GB" noProof="0" smtClean="0"/>
              <a:pPr/>
              <a:t>7</a:t>
            </a:fld>
            <a:endParaRPr lang="en-GB" noProof="0"/>
          </a:p>
        </p:txBody>
      </p:sp>
      <p:sp>
        <p:nvSpPr>
          <p:cNvPr id="5" name="Rounded Rectangle 4"/>
          <p:cNvSpPr/>
          <p:nvPr/>
        </p:nvSpPr>
        <p:spPr>
          <a:xfrm>
            <a:off x="2195736" y="1592796"/>
            <a:ext cx="1872208" cy="133214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bg1"/>
                </a:solidFill>
              </a:rPr>
              <a:t>NPT strengthens human resources, teaching capabilities and infrastructure</a:t>
            </a:r>
            <a:endParaRPr lang="en-GB" sz="1400" dirty="0">
              <a:solidFill>
                <a:schemeClr val="bg1"/>
              </a:solidFill>
            </a:endParaRPr>
          </a:p>
        </p:txBody>
      </p:sp>
      <p:sp>
        <p:nvSpPr>
          <p:cNvPr id="6" name="Rounded Rectangle 5"/>
          <p:cNvSpPr/>
          <p:nvPr/>
        </p:nvSpPr>
        <p:spPr>
          <a:xfrm>
            <a:off x="4211960" y="3104964"/>
            <a:ext cx="1872208" cy="133214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bg1"/>
                </a:solidFill>
              </a:rPr>
              <a:t>NPT develops and revises curricula and courses successfully</a:t>
            </a:r>
            <a:endParaRPr lang="en-GB" sz="1400" dirty="0">
              <a:solidFill>
                <a:schemeClr val="bg1"/>
              </a:solidFill>
            </a:endParaRPr>
          </a:p>
        </p:txBody>
      </p:sp>
      <p:sp>
        <p:nvSpPr>
          <p:cNvPr id="7" name="Rounded Rectangle 6"/>
          <p:cNvSpPr/>
          <p:nvPr/>
        </p:nvSpPr>
        <p:spPr>
          <a:xfrm>
            <a:off x="2195736" y="4653136"/>
            <a:ext cx="1872208" cy="133214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bg1"/>
                </a:solidFill>
              </a:rPr>
              <a:t>NPT does </a:t>
            </a:r>
            <a:r>
              <a:rPr lang="en-GB" sz="1400" u="sng" dirty="0" smtClean="0">
                <a:solidFill>
                  <a:schemeClr val="bg1"/>
                </a:solidFill>
              </a:rPr>
              <a:t>not</a:t>
            </a:r>
            <a:r>
              <a:rPr lang="en-GB" sz="1400" dirty="0" smtClean="0">
                <a:solidFill>
                  <a:schemeClr val="bg1"/>
                </a:solidFill>
              </a:rPr>
              <a:t> always capacitate organisations to adjust to external change. </a:t>
            </a:r>
            <a:endParaRPr lang="en-GB" sz="1400" dirty="0">
              <a:solidFill>
                <a:schemeClr val="bg1"/>
              </a:solidFill>
            </a:endParaRPr>
          </a:p>
        </p:txBody>
      </p:sp>
      <p:sp>
        <p:nvSpPr>
          <p:cNvPr id="8" name="Rounded Rectangle 7"/>
          <p:cNvSpPr/>
          <p:nvPr/>
        </p:nvSpPr>
        <p:spPr>
          <a:xfrm>
            <a:off x="251520" y="3104964"/>
            <a:ext cx="1872208" cy="133214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bg1"/>
                </a:solidFill>
              </a:rPr>
              <a:t>NPT does </a:t>
            </a:r>
            <a:r>
              <a:rPr lang="en-GB" sz="1400" u="sng" dirty="0" smtClean="0">
                <a:solidFill>
                  <a:schemeClr val="bg1"/>
                </a:solidFill>
              </a:rPr>
              <a:t>not</a:t>
            </a:r>
            <a:r>
              <a:rPr lang="en-GB" sz="1400" dirty="0" smtClean="0">
                <a:solidFill>
                  <a:schemeClr val="bg1"/>
                </a:solidFill>
              </a:rPr>
              <a:t> engage in wider organisational change processes </a:t>
            </a:r>
            <a:endParaRPr lang="en-GB" sz="1400" dirty="0">
              <a:solidFill>
                <a:schemeClr val="bg1"/>
              </a:solidFill>
            </a:endParaRPr>
          </a:p>
        </p:txBody>
      </p:sp>
      <p:cxnSp>
        <p:nvCxnSpPr>
          <p:cNvPr id="11" name="Shape 10"/>
          <p:cNvCxnSpPr>
            <a:stCxn id="5" idx="3"/>
            <a:endCxn id="6" idx="0"/>
          </p:cNvCxnSpPr>
          <p:nvPr/>
        </p:nvCxnSpPr>
        <p:spPr>
          <a:xfrm>
            <a:off x="4067944" y="2258870"/>
            <a:ext cx="1080120" cy="846094"/>
          </a:xfrm>
          <a:prstGeom prst="curvedConnector2">
            <a:avLst/>
          </a:prstGeom>
          <a:ln w="2222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3" name="Shape 12"/>
          <p:cNvCxnSpPr>
            <a:stCxn id="6" idx="2"/>
            <a:endCxn id="7" idx="3"/>
          </p:cNvCxnSpPr>
          <p:nvPr/>
        </p:nvCxnSpPr>
        <p:spPr>
          <a:xfrm rot="5400000">
            <a:off x="4166955" y="4338101"/>
            <a:ext cx="882098" cy="1080120"/>
          </a:xfrm>
          <a:prstGeom prst="curvedConnector2">
            <a:avLst/>
          </a:prstGeom>
          <a:ln w="2222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9" name="Shape 18"/>
          <p:cNvCxnSpPr>
            <a:stCxn id="7" idx="1"/>
            <a:endCxn id="8" idx="2"/>
          </p:cNvCxnSpPr>
          <p:nvPr/>
        </p:nvCxnSpPr>
        <p:spPr>
          <a:xfrm rot="10800000">
            <a:off x="1187624" y="4437112"/>
            <a:ext cx="1008112" cy="882098"/>
          </a:xfrm>
          <a:prstGeom prst="curvedConnector2">
            <a:avLst/>
          </a:prstGeom>
          <a:ln w="2222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2" name="Shape 21"/>
          <p:cNvCxnSpPr>
            <a:stCxn id="8" idx="0"/>
            <a:endCxn id="5" idx="1"/>
          </p:cNvCxnSpPr>
          <p:nvPr/>
        </p:nvCxnSpPr>
        <p:spPr>
          <a:xfrm rot="5400000" flipH="1" flipV="1">
            <a:off x="1268633" y="2177861"/>
            <a:ext cx="846094" cy="1008112"/>
          </a:xfrm>
          <a:prstGeom prst="curvedConnector2">
            <a:avLst/>
          </a:prstGeom>
          <a:ln w="2222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6" name="Shape 25"/>
          <p:cNvCxnSpPr>
            <a:stCxn id="5" idx="2"/>
            <a:endCxn id="6" idx="1"/>
          </p:cNvCxnSpPr>
          <p:nvPr/>
        </p:nvCxnSpPr>
        <p:spPr>
          <a:xfrm rot="16200000" flipH="1">
            <a:off x="3248853" y="2807931"/>
            <a:ext cx="846094" cy="1080120"/>
          </a:xfrm>
          <a:prstGeom prst="bentConnector2">
            <a:avLst/>
          </a:prstGeom>
          <a:ln w="2222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1" name="Shape 30"/>
          <p:cNvCxnSpPr>
            <a:stCxn id="6" idx="1"/>
            <a:endCxn id="7" idx="0"/>
          </p:cNvCxnSpPr>
          <p:nvPr/>
        </p:nvCxnSpPr>
        <p:spPr>
          <a:xfrm rot="10800000" flipV="1">
            <a:off x="3131840" y="3771038"/>
            <a:ext cx="1080120" cy="882098"/>
          </a:xfrm>
          <a:prstGeom prst="bentConnector2">
            <a:avLst/>
          </a:prstGeom>
          <a:ln w="2222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2" name="Shape 31"/>
          <p:cNvCxnSpPr>
            <a:stCxn id="8" idx="3"/>
            <a:endCxn id="5" idx="2"/>
          </p:cNvCxnSpPr>
          <p:nvPr/>
        </p:nvCxnSpPr>
        <p:spPr>
          <a:xfrm flipV="1">
            <a:off x="2123728" y="2924944"/>
            <a:ext cx="1008112" cy="846094"/>
          </a:xfrm>
          <a:prstGeom prst="bentConnector2">
            <a:avLst/>
          </a:prstGeom>
          <a:ln w="2222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bwMode="auto">
          <a:xfrm>
            <a:off x="6372200" y="1268760"/>
            <a:ext cx="2088232" cy="4953025"/>
          </a:xfrm>
          <a:prstGeom prst="rect">
            <a:avLst/>
          </a:prstGeom>
          <a:noFill/>
          <a:ln w="25400">
            <a:solidFill>
              <a:schemeClr val="accent5"/>
            </a:solidFill>
            <a:miter lim="800000"/>
            <a:headEnd/>
            <a:tailEnd/>
          </a:ln>
          <a:effectLst/>
        </p:spPr>
        <p:txBody>
          <a:bodyPr vert="horz" wrap="square" lIns="36000" tIns="0" rIns="0" bIns="0" numCol="1" rtlCol="0" anchor="t" anchorCtr="0" compatLnSpc="1">
            <a:prstTxWarp prst="textNoShape">
              <a:avLst/>
            </a:prstTxWarp>
            <a:spAutoFit/>
          </a:bodyPr>
          <a:lstStyle/>
          <a:p>
            <a:pPr marL="176213" marR="0" indent="-176213" algn="l" defTabSz="457200" rtl="0" eaLnBrk="0" fontAlgn="base" latinLnBrk="0" hangingPunct="0">
              <a:lnSpc>
                <a:spcPts val="2163"/>
              </a:lnSpc>
              <a:spcBef>
                <a:spcPct val="0"/>
              </a:spcBef>
              <a:spcAft>
                <a:spcPts val="1500"/>
              </a:spcAft>
              <a:buClrTx/>
              <a:buSzTx/>
              <a:buFont typeface="Arial" pitchFamily="34" charset="0"/>
              <a:buChar char="•"/>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Often second order learning is not reached</a:t>
            </a:r>
          </a:p>
          <a:p>
            <a:pPr marL="176213" marR="0" indent="-176213" algn="l" defTabSz="457200" rtl="0" eaLnBrk="0" fontAlgn="base" latinLnBrk="0" hangingPunct="0">
              <a:lnSpc>
                <a:spcPts val="2163"/>
              </a:lnSpc>
              <a:spcBef>
                <a:spcPct val="0"/>
              </a:spcBef>
              <a:spcAft>
                <a:spcPts val="1500"/>
              </a:spcAft>
              <a:buClrTx/>
              <a:buSzTx/>
              <a:buFont typeface="Arial" pitchFamily="34" charset="0"/>
              <a:buChar char="•"/>
              <a:tabLst/>
            </a:pPr>
            <a:r>
              <a:rPr lang="en-GB" sz="1800" dirty="0" smtClean="0">
                <a:latin typeface="Verdana"/>
                <a:cs typeface="ＭＳ Ｐゴシック" pitchFamily="-111" charset="-128"/>
              </a:rPr>
              <a:t>Top &amp; middle management is often not involved </a:t>
            </a:r>
          </a:p>
          <a:p>
            <a:pPr marL="176213" marR="0" indent="-176213" algn="l" defTabSz="457200" rtl="0" eaLnBrk="0" fontAlgn="base" latinLnBrk="0" hangingPunct="0">
              <a:lnSpc>
                <a:spcPts val="2163"/>
              </a:lnSpc>
              <a:spcBef>
                <a:spcPct val="0"/>
              </a:spcBef>
              <a:spcAft>
                <a:spcPts val="1500"/>
              </a:spcAft>
              <a:buClrTx/>
              <a:buSzTx/>
              <a:buFont typeface="Arial" pitchFamily="34" charset="0"/>
              <a:buChar char="•"/>
              <a:tabLst/>
            </a:pP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Training mechanisms are often not institutionalised </a:t>
            </a:r>
          </a:p>
          <a:p>
            <a:pPr marL="176213" marR="0" indent="-176213" algn="l" defTabSz="457200" rtl="0" eaLnBrk="0" fontAlgn="base" latinLnBrk="0" hangingPunct="0">
              <a:lnSpc>
                <a:spcPts val="2163"/>
              </a:lnSpc>
              <a:spcBef>
                <a:spcPct val="0"/>
              </a:spcBef>
              <a:spcAft>
                <a:spcPts val="1500"/>
              </a:spcAft>
              <a:buClrTx/>
              <a:buSzTx/>
              <a:buFont typeface="Arial" pitchFamily="34" charset="0"/>
              <a:buChar char="•"/>
              <a:tabLst/>
            </a:pPr>
            <a:r>
              <a:rPr lang="en-GB" sz="1800" dirty="0" smtClean="0">
                <a:latin typeface="Verdana"/>
                <a:cs typeface="ＭＳ Ｐゴシック" pitchFamily="-111" charset="-128"/>
              </a:rPr>
              <a:t>External networks are often not established</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linds(horizontal)">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ntr" presetSubtype="1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par>
                                <p:cTn id="36" presetID="3" presetClass="entr" presetSubtype="1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Efficiency</a:t>
            </a:r>
            <a:endParaRPr lang="nl-NL" dirty="0"/>
          </a:p>
        </p:txBody>
      </p:sp>
      <p:sp>
        <p:nvSpPr>
          <p:cNvPr id="3" name="Tijdelijke aanduiding voor inhoud 2"/>
          <p:cNvSpPr>
            <a:spLocks noGrp="1"/>
          </p:cNvSpPr>
          <p:nvPr>
            <p:ph idx="1"/>
          </p:nvPr>
        </p:nvSpPr>
        <p:spPr/>
        <p:txBody>
          <a:bodyPr anchor="ctr"/>
          <a:lstStyle/>
          <a:p>
            <a:pPr>
              <a:spcAft>
                <a:spcPts val="600"/>
              </a:spcAft>
            </a:pPr>
            <a:r>
              <a:rPr lang="en-GB" dirty="0" smtClean="0"/>
              <a:t>Regional stakeholders (e.g. other universities in the region) added value to an efficient project implementation and goal achievement</a:t>
            </a:r>
          </a:p>
          <a:p>
            <a:pPr>
              <a:spcAft>
                <a:spcPts val="600"/>
              </a:spcAft>
            </a:pPr>
            <a:r>
              <a:rPr lang="en-GB" dirty="0" smtClean="0"/>
              <a:t>The roles distribution in the programme and project cycle are not clear and cause inefficiencies </a:t>
            </a:r>
          </a:p>
          <a:p>
            <a:pPr>
              <a:spcAft>
                <a:spcPts val="600"/>
              </a:spcAft>
            </a:pPr>
            <a:r>
              <a:rPr lang="en-GB" dirty="0" smtClean="0"/>
              <a:t>The demand-driven design in both programmes</a:t>
            </a:r>
          </a:p>
          <a:p>
            <a:pPr lvl="1">
              <a:spcAft>
                <a:spcPts val="600"/>
              </a:spcAft>
              <a:buFont typeface="Courier New" pitchFamily="49" charset="0"/>
              <a:buChar char="o"/>
            </a:pPr>
            <a:r>
              <a:rPr lang="en-GB" dirty="0" smtClean="0"/>
              <a:t>allows requesting organisations to articulate their demand independently .</a:t>
            </a:r>
          </a:p>
          <a:p>
            <a:pPr lvl="1">
              <a:spcAft>
                <a:spcPts val="600"/>
              </a:spcAft>
              <a:buFont typeface="Courier New" pitchFamily="49" charset="0"/>
              <a:buChar char="o"/>
            </a:pPr>
            <a:r>
              <a:rPr lang="en-GB" dirty="0" smtClean="0"/>
              <a:t>causes inefficiencies regarding the time-involvement of the Dutch organisations. </a:t>
            </a:r>
          </a:p>
          <a:p>
            <a:pPr>
              <a:spcAft>
                <a:spcPts val="600"/>
              </a:spcAft>
            </a:pPr>
            <a:r>
              <a:rPr lang="en-GB" dirty="0" smtClean="0"/>
              <a:t>The tendering procedure has had a modest effect on the efficiency of the programmes. </a:t>
            </a:r>
          </a:p>
          <a:p>
            <a:endParaRPr lang="nl-NL" dirty="0"/>
          </a:p>
        </p:txBody>
      </p:sp>
      <p:sp>
        <p:nvSpPr>
          <p:cNvPr id="4" name="Tijdelijke aanduiding voor dianummer 3"/>
          <p:cNvSpPr>
            <a:spLocks noGrp="1"/>
          </p:cNvSpPr>
          <p:nvPr>
            <p:ph type="sldNum" sz="quarter" idx="11"/>
          </p:nvPr>
        </p:nvSpPr>
        <p:spPr/>
        <p:txBody>
          <a:bodyPr/>
          <a:lstStyle/>
          <a:p>
            <a:fld id="{DFB024B0-C32A-4241-AFE0-8E4880573076}" type="slidenum">
              <a:rPr lang="nl-NL" smtClean="0"/>
              <a:pPr/>
              <a:t>8</a:t>
            </a:fld>
            <a:endParaRPr lang="nl-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67544" y="921593"/>
            <a:ext cx="5629275" cy="58197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GB" cap="none" dirty="0" smtClean="0"/>
              <a:t>Impact: Employment According to Sector </a:t>
            </a:r>
            <a:endParaRPr lang="en-GB" cap="none" dirty="0"/>
          </a:p>
        </p:txBody>
      </p:sp>
      <p:sp>
        <p:nvSpPr>
          <p:cNvPr id="3" name="Content Placeholder 2"/>
          <p:cNvSpPr>
            <a:spLocks noGrp="1"/>
          </p:cNvSpPr>
          <p:nvPr>
            <p:ph idx="1"/>
          </p:nvPr>
        </p:nvSpPr>
        <p:spPr>
          <a:xfrm>
            <a:off x="3779912" y="1196752"/>
            <a:ext cx="4464496" cy="2952328"/>
          </a:xfrm>
        </p:spPr>
        <p:txBody>
          <a:bodyPr/>
          <a:lstStyle/>
          <a:p>
            <a:r>
              <a:rPr lang="en-GB" dirty="0" smtClean="0"/>
              <a:t>The majority of NPT projects enable the requesting organisations to increase the availability of human power for the specific sector. </a:t>
            </a:r>
          </a:p>
          <a:p>
            <a:pPr lvl="1">
              <a:buFont typeface="Courier New" pitchFamily="49" charset="0"/>
              <a:buChar char="o"/>
            </a:pPr>
            <a:r>
              <a:rPr lang="en-GB" dirty="0" smtClean="0"/>
              <a:t>96% of the NPT alumni are employed</a:t>
            </a:r>
          </a:p>
          <a:p>
            <a:pPr lvl="1">
              <a:buFont typeface="Courier New" pitchFamily="49" charset="0"/>
              <a:buChar char="o"/>
            </a:pPr>
            <a:r>
              <a:rPr lang="en-GB" dirty="0" smtClean="0"/>
              <a:t>82% of the NPT alumni work in the sector for which they have been educated for</a:t>
            </a:r>
          </a:p>
          <a:p>
            <a:pPr lvl="1">
              <a:buFont typeface="Courier New" pitchFamily="49" charset="0"/>
              <a:buChar char="o"/>
            </a:pPr>
            <a:r>
              <a:rPr lang="en-GB" dirty="0" smtClean="0"/>
              <a:t>Case studies showed however that the absorption rate is not always given.</a:t>
            </a:r>
          </a:p>
          <a:p>
            <a:pPr lvl="1">
              <a:buFont typeface="Courier New" pitchFamily="49" charset="0"/>
              <a:buChar char="o"/>
            </a:pPr>
            <a:r>
              <a:rPr lang="en-GB" dirty="0" smtClean="0"/>
              <a:t>Case studies also confirmed that most graduates gain employment due to a shortage of adequate qualified staff in the sector. </a:t>
            </a:r>
          </a:p>
          <a:p>
            <a:endParaRPr lang="en-GB" dirty="0"/>
          </a:p>
        </p:txBody>
      </p:sp>
      <p:sp>
        <p:nvSpPr>
          <p:cNvPr id="4" name="Slide Number Placeholder 3"/>
          <p:cNvSpPr>
            <a:spLocks noGrp="1"/>
          </p:cNvSpPr>
          <p:nvPr>
            <p:ph type="sldNum" sz="quarter" idx="4294967295"/>
          </p:nvPr>
        </p:nvSpPr>
        <p:spPr>
          <a:xfrm>
            <a:off x="8524406" y="6283325"/>
            <a:ext cx="360000" cy="155575"/>
          </a:xfrm>
          <a:prstGeom prst="rect">
            <a:avLst/>
          </a:prstGeom>
        </p:spPr>
        <p:txBody>
          <a:bodyPr/>
          <a:lstStyle/>
          <a:p>
            <a:fld id="{31421AFA-3AE7-4CEA-BC9B-447859BED57B}" type="slidenum">
              <a:rPr lang="en-GB" noProof="0" smtClean="0"/>
              <a:pPr/>
              <a:t>9</a:t>
            </a:fld>
            <a:endParaRPr lang="en-GB" noProof="0"/>
          </a:p>
        </p:txBody>
      </p:sp>
      <p:sp>
        <p:nvSpPr>
          <p:cNvPr id="6" name="TextBox 5"/>
          <p:cNvSpPr txBox="1"/>
          <p:nvPr/>
        </p:nvSpPr>
        <p:spPr bwMode="auto">
          <a:xfrm>
            <a:off x="539552" y="6453336"/>
            <a:ext cx="936104" cy="238207"/>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lang="en-GB" sz="1000" dirty="0" smtClean="0">
                <a:latin typeface="Verdana"/>
                <a:cs typeface="ＭＳ Ｐゴシック" pitchFamily="-111" charset="-128"/>
              </a:rPr>
              <a:t>N=121</a:t>
            </a:r>
            <a:endParaRPr kumimoji="0" lang="en-GB" sz="10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10" name="Content Placeholder 2"/>
          <p:cNvSpPr txBox="1">
            <a:spLocks/>
          </p:cNvSpPr>
          <p:nvPr/>
        </p:nvSpPr>
        <p:spPr bwMode="auto">
          <a:xfrm>
            <a:off x="4788024" y="908720"/>
            <a:ext cx="3816424" cy="2952328"/>
          </a:xfrm>
          <a:prstGeom prst="rect">
            <a:avLst/>
          </a:prstGeom>
          <a:noFill/>
          <a:ln w="9525">
            <a:noFill/>
            <a:miter lim="800000"/>
            <a:headEnd/>
            <a:tailEnd/>
          </a:ln>
          <a:effectLst/>
        </p:spPr>
        <p:txBody>
          <a:bodyPr vert="horz" wrap="square" lIns="36000" tIns="0" rIns="0" bIns="0" numCol="1" anchor="t" anchorCtr="0" compatLnSpc="1">
            <a:prstTxWarp prst="textNoShape">
              <a:avLst/>
            </a:prstTxWarp>
          </a:bodyPr>
          <a:lstStyle/>
          <a:p>
            <a:pPr marL="190500" marR="0" lvl="0" indent="-203200" algn="l" defTabSz="457200" rtl="0" eaLnBrk="1" fontAlgn="base" latinLnBrk="0" hangingPunct="1">
              <a:lnSpc>
                <a:spcPts val="2163"/>
              </a:lnSpc>
              <a:spcBef>
                <a:spcPct val="0"/>
              </a:spcBef>
              <a:spcAft>
                <a:spcPts val="1500"/>
              </a:spcAft>
              <a:buClrTx/>
              <a:buSzTx/>
              <a:buFont typeface="Verdana" pitchFamily="34" charset="0"/>
              <a:buChar char="•"/>
              <a:tabLst/>
              <a:defRPr/>
            </a:pPr>
            <a:endParaRPr kumimoji="0" lang="en-GB" sz="1800"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uffic Powerpoint E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Nuffic Powerpoint ENG</Template>
  <TotalTime>511</TotalTime>
  <Words>1096</Words>
  <Application>Microsoft Office PowerPoint</Application>
  <PresentationFormat>Diavoorstelling (4:3)</PresentationFormat>
  <Paragraphs>144</Paragraphs>
  <Slides>16</Slides>
  <Notes>7</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Nuffic Powerpoint ENG</vt:lpstr>
      <vt:lpstr>Evaluations of and reflections on university development cooperation –  The Dutch case </vt:lpstr>
      <vt:lpstr>Dutch Programme for Higher Education Capacity Building</vt:lpstr>
      <vt:lpstr>Evaluation practice</vt:lpstr>
      <vt:lpstr>2012: External evaluation of NPT and NICHE   </vt:lpstr>
      <vt:lpstr>Evaluation methodology</vt:lpstr>
      <vt:lpstr>Relevance</vt:lpstr>
      <vt:lpstr>Effectiveness on Southern Partner Organisations</vt:lpstr>
      <vt:lpstr>Efficiency</vt:lpstr>
      <vt:lpstr>Impact: Employment According to Sector </vt:lpstr>
      <vt:lpstr>Sustainability in Organisations</vt:lpstr>
      <vt:lpstr>Recommendations</vt:lpstr>
      <vt:lpstr>The Perspective of the Dutch Organisations  (Nikièma 2012)</vt:lpstr>
      <vt:lpstr>The Top 5 Motivation of Dutch Organisations to participate (Ramböll)  </vt:lpstr>
      <vt:lpstr>New NICHE phase started 1 July 2013</vt:lpstr>
      <vt:lpstr>More information: www.nuffic.nl</vt:lpstr>
      <vt:lpstr>Thank you for your attention – Questions?</vt:lpstr>
    </vt:vector>
  </TitlesOfParts>
  <Company>Stichting Nuffic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Evaluations of and reflections on university development cooperation –  The Dutch case</dc:title>
  <dc:creator>jfranke</dc:creator>
  <cp:lastModifiedBy>Wim Pelgrim</cp:lastModifiedBy>
  <cp:revision>57</cp:revision>
  <dcterms:created xsi:type="dcterms:W3CDTF">2013-11-29T08:09:22Z</dcterms:created>
  <dcterms:modified xsi:type="dcterms:W3CDTF">2013-12-09T06:57:39Z</dcterms:modified>
</cp:coreProperties>
</file>