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334" r:id="rId2"/>
    <p:sldId id="433" r:id="rId3"/>
    <p:sldId id="396" r:id="rId4"/>
    <p:sldId id="418" r:id="rId5"/>
    <p:sldId id="429" r:id="rId6"/>
    <p:sldId id="430" r:id="rId7"/>
    <p:sldId id="426" r:id="rId8"/>
    <p:sldId id="432" r:id="rId9"/>
    <p:sldId id="428" r:id="rId10"/>
    <p:sldId id="421" r:id="rId11"/>
    <p:sldId id="388" r:id="rId12"/>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9D04"/>
    <a:srgbClr val="92CCDE"/>
    <a:srgbClr val="F2EFF5"/>
    <a:srgbClr val="DFE0ED"/>
    <a:srgbClr val="7AA5FA"/>
    <a:srgbClr val="E7DFED"/>
    <a:srgbClr val="DCDBF1"/>
    <a:srgbClr val="6CBCC0"/>
    <a:srgbClr val="85A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29" autoAdjust="0"/>
    <p:restoredTop sz="75976" autoAdjust="0"/>
  </p:normalViewPr>
  <p:slideViewPr>
    <p:cSldViewPr>
      <p:cViewPr>
        <p:scale>
          <a:sx n="70" d="100"/>
          <a:sy n="70" d="100"/>
        </p:scale>
        <p:origin x="-2250" y="-102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5" d="100"/>
          <a:sy n="35" d="100"/>
        </p:scale>
        <p:origin x="-2107"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DCEUA.eua.local\RedirectedFolders\enorap\Desktop\Data%20Munich\Statistics%20and%20graphs_0204201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52424002555237"/>
          <c:y val="0.22699584426947311"/>
          <c:w val="0.40107087308532097"/>
          <c:h val="0.74159356513979968"/>
        </c:manualLayout>
      </c:layout>
      <c:pieChart>
        <c:varyColors val="1"/>
        <c:ser>
          <c:idx val="0"/>
          <c:order val="0"/>
          <c:explosion val="8"/>
          <c:dLbls>
            <c:dLbl>
              <c:idx val="0"/>
              <c:layout/>
              <c:tx>
                <c:rich>
                  <a:bodyPr/>
                  <a:lstStyle/>
                  <a:p>
                    <a:r>
                      <a:rPr lang="en-US" dirty="0" smtClean="0"/>
                      <a:t>73%</a:t>
                    </a:r>
                    <a:endParaRPr lang="en-US" dirty="0"/>
                  </a:p>
                </c:rich>
              </c:tx>
              <c:showLegendKey val="0"/>
              <c:showVal val="1"/>
              <c:showCatName val="0"/>
              <c:showSerName val="0"/>
              <c:showPercent val="0"/>
              <c:showBubbleSize val="0"/>
            </c:dLbl>
            <c:dLbl>
              <c:idx val="1"/>
              <c:layout/>
              <c:tx>
                <c:rich>
                  <a:bodyPr/>
                  <a:lstStyle/>
                  <a:p>
                    <a:r>
                      <a:rPr lang="en-US" dirty="0" smtClean="0"/>
                      <a:t>9%</a:t>
                    </a:r>
                    <a:endParaRPr lang="en-US" dirty="0"/>
                  </a:p>
                </c:rich>
              </c:tx>
              <c:showLegendKey val="0"/>
              <c:showVal val="1"/>
              <c:showCatName val="0"/>
              <c:showSerName val="0"/>
              <c:showPercent val="0"/>
              <c:showBubbleSize val="0"/>
            </c:dLbl>
            <c:dLbl>
              <c:idx val="2"/>
              <c:layout/>
              <c:tx>
                <c:rich>
                  <a:bodyPr/>
                  <a:lstStyle/>
                  <a:p>
                    <a:r>
                      <a:rPr lang="en-US" dirty="0" smtClean="0"/>
                      <a:t>6%</a:t>
                    </a:r>
                    <a:endParaRPr lang="en-US" dirty="0"/>
                  </a:p>
                </c:rich>
              </c:tx>
              <c:showLegendKey val="0"/>
              <c:showVal val="1"/>
              <c:showCatName val="0"/>
              <c:showSerName val="0"/>
              <c:showPercent val="0"/>
              <c:showBubbleSize val="0"/>
            </c:dLbl>
            <c:dLbl>
              <c:idx val="3"/>
              <c:layout>
                <c:manualLayout>
                  <c:x val="3.6164151356080428E-2"/>
                  <c:y val="9.9068064922378268E-2"/>
                </c:manualLayout>
              </c:layout>
              <c:tx>
                <c:rich>
                  <a:bodyPr/>
                  <a:lstStyle/>
                  <a:p>
                    <a:r>
                      <a:rPr lang="en-US" dirty="0" smtClean="0"/>
                      <a:t>3%</a:t>
                    </a:r>
                    <a:endParaRPr lang="en-US" dirty="0"/>
                  </a:p>
                </c:rich>
              </c:tx>
              <c:showLegendKey val="0"/>
              <c:showVal val="1"/>
              <c:showCatName val="0"/>
              <c:showSerName val="0"/>
              <c:showPercent val="0"/>
              <c:showBubbleSize val="0"/>
            </c:dLbl>
            <c:dLbl>
              <c:idx val="4"/>
              <c:layout/>
              <c:tx>
                <c:rich>
                  <a:bodyPr/>
                  <a:lstStyle/>
                  <a:p>
                    <a:r>
                      <a:rPr lang="en-US" dirty="0" smtClean="0"/>
                      <a:t>5%</a:t>
                    </a:r>
                    <a:endParaRPr lang="en-US" dirty="0"/>
                  </a:p>
                </c:rich>
              </c:tx>
              <c:showLegendKey val="0"/>
              <c:showVal val="1"/>
              <c:showCatName val="0"/>
              <c:showSerName val="0"/>
              <c:showPercent val="0"/>
              <c:showBubbleSize val="0"/>
            </c:dLbl>
            <c:dLbl>
              <c:idx val="5"/>
              <c:layout/>
              <c:tx>
                <c:rich>
                  <a:bodyPr/>
                  <a:lstStyle/>
                  <a:p>
                    <a:r>
                      <a:rPr lang="en-US" dirty="0" smtClean="0"/>
                      <a:t>4%</a:t>
                    </a:r>
                    <a:endParaRPr lang="en-US" dirty="0"/>
                  </a:p>
                </c:rich>
              </c:tx>
              <c:showLegendKey val="0"/>
              <c:showVal val="1"/>
              <c:showCatName val="0"/>
              <c:showSerName val="0"/>
              <c:showPercent val="0"/>
              <c:showBubbleSize val="0"/>
            </c:dLbl>
            <c:numFmt formatCode="0.00%" sourceLinked="0"/>
            <c:txPr>
              <a:bodyPr/>
              <a:lstStyle/>
              <a:p>
                <a:pPr>
                  <a:defRPr sz="1600" b="0"/>
                </a:pPr>
                <a:endParaRPr lang="es-ES"/>
              </a:p>
            </c:txPr>
            <c:showLegendKey val="0"/>
            <c:showVal val="1"/>
            <c:showCatName val="0"/>
            <c:showSerName val="0"/>
            <c:showPercent val="0"/>
            <c:showBubbleSize val="0"/>
            <c:showLeaderLines val="1"/>
          </c:dLbls>
          <c:cat>
            <c:strRef>
              <c:f>Sheet25!$C$139:$H$139</c:f>
              <c:strCache>
                <c:ptCount val="6"/>
                <c:pt idx="0">
                  <c:v>Public funding (national and regional)</c:v>
                </c:pt>
                <c:pt idx="1">
                  <c:v>Student contributions </c:v>
                </c:pt>
                <c:pt idx="2">
                  <c:v>Funding coming from contracts with business sector </c:v>
                </c:pt>
                <c:pt idx="3">
                  <c:v>International public funding</c:v>
                </c:pt>
                <c:pt idx="4">
                  <c:v>Philanthropic funding </c:v>
                </c:pt>
                <c:pt idx="5">
                  <c:v>Service-related income </c:v>
                </c:pt>
              </c:strCache>
            </c:strRef>
          </c:cat>
          <c:val>
            <c:numRef>
              <c:f>Sheet25!$C$140:$H$140</c:f>
              <c:numCache>
                <c:formatCode>0.00%</c:formatCode>
                <c:ptCount val="6"/>
                <c:pt idx="0">
                  <c:v>0.727843318084332</c:v>
                </c:pt>
                <c:pt idx="1">
                  <c:v>9.0529612782894342E-2</c:v>
                </c:pt>
                <c:pt idx="2">
                  <c:v>6.4807826836935145E-2</c:v>
                </c:pt>
                <c:pt idx="3">
                  <c:v>3.0355417924278063E-2</c:v>
                </c:pt>
                <c:pt idx="4">
                  <c:v>4.5015486000609034E-2</c:v>
                </c:pt>
                <c:pt idx="5">
                  <c:v>4.1448338370980345E-2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3412245861570936"/>
          <c:y val="0.10332951511134685"/>
          <c:w val="0.37743736807021488"/>
          <c:h val="0.86632094793711401"/>
        </c:manualLayout>
      </c:layout>
      <c:overlay val="0"/>
      <c:spPr>
        <a:ln w="3175"/>
      </c:spPr>
      <c:txPr>
        <a:bodyPr/>
        <a:lstStyle/>
        <a:p>
          <a:pPr>
            <a:defRPr sz="1800"/>
          </a:pPr>
          <a:endParaRPr lang="es-E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160771"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16077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160773"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02F027A9-F735-48D6-A291-CC5D54D7D51E}" type="slidenum">
              <a:rPr lang="fr-FR"/>
              <a:pPr>
                <a:defRPr/>
              </a:pPr>
              <a:t>‹Nº›</a:t>
            </a:fld>
            <a:endParaRPr lang="fr-FR"/>
          </a:p>
        </p:txBody>
      </p:sp>
    </p:spTree>
    <p:extLst>
      <p:ext uri="{BB962C8B-B14F-4D97-AF65-F5344CB8AC3E}">
        <p14:creationId xmlns:p14="http://schemas.microsoft.com/office/powerpoint/2010/main" val="2528067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11264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64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11264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E3F7EF9D-F824-406A-8787-5D0D6B38B9EF}" type="slidenum">
              <a:rPr lang="en-GB"/>
              <a:pPr>
                <a:defRPr/>
              </a:pPr>
              <a:t>‹Nº›</a:t>
            </a:fld>
            <a:endParaRPr lang="en-GB"/>
          </a:p>
        </p:txBody>
      </p:sp>
    </p:spTree>
    <p:extLst>
      <p:ext uri="{BB962C8B-B14F-4D97-AF65-F5344CB8AC3E}">
        <p14:creationId xmlns:p14="http://schemas.microsoft.com/office/powerpoint/2010/main" val="2789763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nl-BE" dirty="0" smtClean="0"/>
          </a:p>
        </p:txBody>
      </p:sp>
      <p:sp>
        <p:nvSpPr>
          <p:cNvPr id="4" name="Slide Number Placeholder 3"/>
          <p:cNvSpPr>
            <a:spLocks noGrp="1"/>
          </p:cNvSpPr>
          <p:nvPr>
            <p:ph type="sldNum" sz="quarter" idx="5"/>
          </p:nvPr>
        </p:nvSpPr>
        <p:spPr/>
        <p:txBody>
          <a:bodyPr/>
          <a:lstStyle/>
          <a:p>
            <a:pPr>
              <a:defRPr/>
            </a:pPr>
            <a:fld id="{F2F21C01-510B-458C-BE60-5E98FA5E328A}" type="slidenum">
              <a:rPr lang="en-GB" smtClean="0"/>
              <a:pPr>
                <a:defRPr/>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nl-BE" b="1" dirty="0" smtClean="0"/>
              <a:t>Private funding: Student financial contributions</a:t>
            </a:r>
          </a:p>
          <a:p>
            <a:endParaRPr lang="nl-BE" dirty="0" smtClean="0"/>
          </a:p>
          <a:p>
            <a:pPr lvl="1"/>
            <a:r>
              <a:rPr lang="nl-BE" sz="1800" dirty="0" smtClean="0"/>
              <a:t>Diverse sample from the EUDIS study</a:t>
            </a:r>
            <a:r>
              <a:rPr lang="nl-BE" sz="1800" baseline="0" dirty="0" smtClean="0"/>
              <a:t> </a:t>
            </a:r>
            <a:r>
              <a:rPr lang="nl-BE" sz="1800" dirty="0" smtClean="0"/>
              <a:t>(well over</a:t>
            </a:r>
            <a:r>
              <a:rPr lang="nl-BE" sz="1800" baseline="0" dirty="0" smtClean="0"/>
              <a:t> 100 European universities) </a:t>
            </a:r>
            <a:r>
              <a:rPr lang="nl-BE" sz="1800" dirty="0" smtClean="0"/>
              <a:t>shows that majority of funding for universities comes from public sources.</a:t>
            </a:r>
          </a:p>
          <a:p>
            <a:pPr lvl="1"/>
            <a:r>
              <a:rPr lang="nl-BE" sz="1800" dirty="0" smtClean="0"/>
              <a:t>9% average figure includes diverse universities</a:t>
            </a:r>
            <a:r>
              <a:rPr lang="nl-BE" sz="1800" baseline="0" dirty="0" smtClean="0"/>
              <a:t>, </a:t>
            </a:r>
            <a:r>
              <a:rPr lang="nl-BE" sz="1800" dirty="0" smtClean="0"/>
              <a:t>with universities not allowed to charge fees and universities receiving more than 25% of their income from student fees</a:t>
            </a:r>
          </a:p>
          <a:p>
            <a:pPr lvl="1"/>
            <a:r>
              <a:rPr lang="nl-BE" sz="1800" dirty="0" smtClean="0"/>
              <a:t>Tuition and administrative fees</a:t>
            </a:r>
          </a:p>
          <a:p>
            <a:pPr lvl="1"/>
            <a:r>
              <a:rPr lang="nl-BE" sz="1800" dirty="0" smtClean="0"/>
              <a:t>International students: fees collected from non-EU students represent generally less than 10% of the fees collected (exception of England – up to 1/3 or even ½ of collected fees)</a:t>
            </a:r>
          </a:p>
          <a:p>
            <a:pPr lvl="1"/>
            <a:r>
              <a:rPr lang="nl-BE" sz="1800" dirty="0" smtClean="0"/>
              <a:t>Potential as an income source but ambiguous funding stream (indirect support from public authorities)</a:t>
            </a:r>
          </a:p>
          <a:p>
            <a:pPr lvl="1"/>
            <a:endParaRPr lang="nl-BE" sz="1800" dirty="0" smtClean="0"/>
          </a:p>
          <a:p>
            <a:pPr lvl="1"/>
            <a:r>
              <a:rPr lang="nl-BE" sz="1800" dirty="0" smtClean="0"/>
              <a:t>Income from Business,</a:t>
            </a:r>
            <a:r>
              <a:rPr lang="nl-BE" sz="1800" baseline="0" dirty="0" smtClean="0"/>
              <a:t> philantropic funding and service related income differs between different instituions – some can have quite a high percenatge. </a:t>
            </a:r>
            <a:endParaRPr lang="en-GB" sz="1800" dirty="0" smtClean="0"/>
          </a:p>
          <a:p>
            <a:endParaRPr lang="en-GB" dirty="0" smtClean="0"/>
          </a:p>
          <a:p>
            <a:endParaRPr lang="en-GB" dirty="0" smtClean="0"/>
          </a:p>
        </p:txBody>
      </p:sp>
      <p:sp>
        <p:nvSpPr>
          <p:cNvPr id="4" name="Slide Number Placeholder 3"/>
          <p:cNvSpPr>
            <a:spLocks noGrp="1"/>
          </p:cNvSpPr>
          <p:nvPr>
            <p:ph type="sldNum" sz="quarter" idx="5"/>
          </p:nvPr>
        </p:nvSpPr>
        <p:spPr/>
        <p:txBody>
          <a:bodyPr/>
          <a:lstStyle/>
          <a:p>
            <a:pPr>
              <a:defRPr/>
            </a:pPr>
            <a:fld id="{5AABA2B1-8D14-4D0D-97DD-FF055E11E0AB}" type="slidenum">
              <a:rPr lang="en-GB" smtClean="0"/>
              <a:pPr>
                <a:defRPr/>
              </a:pPr>
              <a:t>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nl-BE" dirty="0" smtClean="0"/>
          </a:p>
        </p:txBody>
      </p:sp>
      <p:sp>
        <p:nvSpPr>
          <p:cNvPr id="4" name="Slide Number Placeholder 3"/>
          <p:cNvSpPr>
            <a:spLocks noGrp="1"/>
          </p:cNvSpPr>
          <p:nvPr>
            <p:ph type="sldNum" sz="quarter" idx="5"/>
          </p:nvPr>
        </p:nvSpPr>
        <p:spPr/>
        <p:txBody>
          <a:bodyPr/>
          <a:lstStyle/>
          <a:p>
            <a:pPr>
              <a:defRPr/>
            </a:pPr>
            <a:fld id="{2D7D1F8F-DFC6-40FC-9C3D-ED3E8F253B71}" type="slidenum">
              <a:rPr lang="en-GB" smtClean="0"/>
              <a:pPr>
                <a:defRPr/>
              </a:pPr>
              <a:t>4</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fr-BE" sz="1100" b="1" dirty="0" smtClean="0"/>
              <a:t>The </a:t>
            </a:r>
            <a:r>
              <a:rPr lang="fr-BE" sz="1100" b="1" dirty="0" err="1" smtClean="0"/>
              <a:t>majority</a:t>
            </a:r>
            <a:r>
              <a:rPr lang="fr-BE" sz="1100" b="1" dirty="0" smtClean="0"/>
              <a:t> of </a:t>
            </a:r>
            <a:r>
              <a:rPr lang="fr-BE" sz="1100" b="1" dirty="0" err="1" smtClean="0"/>
              <a:t>systems</a:t>
            </a:r>
            <a:r>
              <a:rPr lang="fr-BE" sz="1100" b="1" dirty="0" smtClean="0"/>
              <a:t> in Europe </a:t>
            </a:r>
            <a:r>
              <a:rPr lang="fr-BE" sz="1100" b="1" dirty="0" err="1" smtClean="0"/>
              <a:t>distribute</a:t>
            </a:r>
            <a:r>
              <a:rPr lang="fr-BE" sz="1100" b="1" baseline="0" dirty="0" smtClean="0"/>
              <a:t> </a:t>
            </a:r>
            <a:r>
              <a:rPr lang="fr-BE" sz="1100" b="1" baseline="0" dirty="0" err="1" smtClean="0"/>
              <a:t>funding</a:t>
            </a:r>
            <a:r>
              <a:rPr lang="fr-BE" sz="1100" b="1" baseline="0" dirty="0" smtClean="0"/>
              <a:t> to </a:t>
            </a:r>
            <a:r>
              <a:rPr lang="fr-BE" sz="1100" b="1" baseline="0" dirty="0" err="1" smtClean="0"/>
              <a:t>universities</a:t>
            </a:r>
            <a:r>
              <a:rPr lang="fr-BE" sz="1100" b="1" baseline="0" dirty="0" smtClean="0"/>
              <a:t> </a:t>
            </a:r>
            <a:r>
              <a:rPr lang="fr-BE" sz="1100" b="1" baseline="0" dirty="0" err="1" smtClean="0"/>
              <a:t>through</a:t>
            </a:r>
            <a:r>
              <a:rPr lang="fr-BE" sz="1100" b="1" baseline="0" dirty="0" smtClean="0"/>
              <a:t> block </a:t>
            </a:r>
            <a:r>
              <a:rPr lang="fr-BE" sz="1100" b="1" baseline="0" dirty="0" err="1" smtClean="0"/>
              <a:t>grants</a:t>
            </a:r>
            <a:r>
              <a:rPr lang="fr-BE" sz="1100" b="1" baseline="0" dirty="0" smtClean="0"/>
              <a:t>. </a:t>
            </a:r>
            <a:r>
              <a:rPr lang="fr-BE" sz="1100" b="1" baseline="0" dirty="0" err="1" smtClean="0"/>
              <a:t>Only</a:t>
            </a:r>
            <a:r>
              <a:rPr lang="fr-BE" sz="1100" b="1" baseline="0" dirty="0" smtClean="0"/>
              <a:t> </a:t>
            </a:r>
            <a:r>
              <a:rPr lang="fr-BE" sz="1100" b="1" baseline="0" dirty="0" err="1" smtClean="0"/>
              <a:t>three</a:t>
            </a:r>
            <a:r>
              <a:rPr lang="fr-BE" sz="1100" b="1" baseline="0" dirty="0" smtClean="0"/>
              <a:t> countries </a:t>
            </a:r>
            <a:r>
              <a:rPr lang="fr-BE" sz="1100" b="1" baseline="0" dirty="0" err="1" smtClean="0"/>
              <a:t>still</a:t>
            </a:r>
            <a:r>
              <a:rPr lang="fr-BE" sz="1100" b="1" baseline="0" dirty="0" smtClean="0"/>
              <a:t> use line-item budgets.</a:t>
            </a:r>
            <a:endParaRPr lang="fr-BE" sz="1100" b="1" dirty="0" smtClean="0"/>
          </a:p>
        </p:txBody>
      </p:sp>
      <p:sp>
        <p:nvSpPr>
          <p:cNvPr id="21508" name="Slide Number Placeholder 3"/>
          <p:cNvSpPr>
            <a:spLocks noGrp="1"/>
          </p:cNvSpPr>
          <p:nvPr>
            <p:ph type="sldNum" sz="quarter" idx="5"/>
          </p:nvPr>
        </p:nvSpPr>
        <p:spPr/>
        <p:txBody>
          <a:bodyPr/>
          <a:lstStyle/>
          <a:p>
            <a:pPr>
              <a:defRPr/>
            </a:pPr>
            <a:fld id="{085EF986-BFE4-464E-852D-8E0AEA398934}" type="slidenum">
              <a:rPr lang="en-GB" smtClean="0"/>
              <a:pPr>
                <a:defRPr/>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fr-BE" sz="1100" b="1" smtClean="0"/>
          </a:p>
        </p:txBody>
      </p:sp>
      <p:sp>
        <p:nvSpPr>
          <p:cNvPr id="24580" name="Slide Number Placeholder 3"/>
          <p:cNvSpPr>
            <a:spLocks noGrp="1"/>
          </p:cNvSpPr>
          <p:nvPr>
            <p:ph type="sldNum" sz="quarter" idx="5"/>
          </p:nvPr>
        </p:nvSpPr>
        <p:spPr/>
        <p:txBody>
          <a:bodyPr/>
          <a:lstStyle/>
          <a:p>
            <a:pPr>
              <a:defRPr/>
            </a:pPr>
            <a:fld id="{31C7FB4B-C6BC-42F5-B601-72B04C4FC139}" type="slidenum">
              <a:rPr lang="en-GB" smtClean="0"/>
              <a:pPr>
                <a:defRPr/>
              </a:pPr>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BE" dirty="0" smtClean="0"/>
              <a:t>A simplified picture of the variety</a:t>
            </a:r>
            <a:r>
              <a:rPr lang="nl-BE" baseline="0" dirty="0" smtClean="0"/>
              <a:t> of funding sources and the way they can arrive at the institution.  Many european universities have to deal with well over 100 different sources with often very different accountability regimes (sometimes differenig although coming from the same funder).</a:t>
            </a:r>
          </a:p>
          <a:p>
            <a:r>
              <a:rPr lang="nl-BE" baseline="0" dirty="0" smtClean="0"/>
              <a:t>This illustrates the complex funding situatuion that universities have to deal with.</a:t>
            </a:r>
            <a:endParaRPr lang="nl-BE" dirty="0"/>
          </a:p>
        </p:txBody>
      </p:sp>
      <p:sp>
        <p:nvSpPr>
          <p:cNvPr id="4" name="Slide Number Placeholder 3"/>
          <p:cNvSpPr>
            <a:spLocks noGrp="1"/>
          </p:cNvSpPr>
          <p:nvPr>
            <p:ph type="sldNum" sz="quarter" idx="10"/>
          </p:nvPr>
        </p:nvSpPr>
        <p:spPr/>
        <p:txBody>
          <a:bodyPr/>
          <a:lstStyle/>
          <a:p>
            <a:pPr>
              <a:defRPr/>
            </a:pPr>
            <a:fld id="{E3F7EF9D-F824-406A-8787-5D0D6B38B9EF}" type="slidenum">
              <a:rPr lang="en-GB" smtClean="0"/>
              <a:pPr>
                <a:defRPr/>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BE" dirty="0" smtClean="0"/>
              <a:t>This comes from</a:t>
            </a:r>
            <a:r>
              <a:rPr lang="nl-BE" baseline="0" dirty="0" smtClean="0"/>
              <a:t> the EUDIS study. A survey was conducted in 2009 to which over 100 European universities responded.</a:t>
            </a:r>
          </a:p>
          <a:p>
            <a:r>
              <a:rPr lang="nl-BE" baseline="0" dirty="0" smtClean="0"/>
              <a:t>It can be read as follows:</a:t>
            </a:r>
          </a:p>
          <a:p>
            <a:r>
              <a:rPr lang="nl-BE" baseline="0" dirty="0" smtClean="0"/>
              <a:t>In almost all cases, input criteria related to student numbers/programmes are used in the funding formula, whether it is strongly weighted or only “used”.</a:t>
            </a:r>
          </a:p>
          <a:p>
            <a:r>
              <a:rPr lang="nl-BE" baseline="0" dirty="0" smtClean="0"/>
              <a:t>Research is the next item, also very frequently used.</a:t>
            </a:r>
          </a:p>
          <a:p>
            <a:r>
              <a:rPr lang="nl-BE" baseline="0" dirty="0" smtClean="0"/>
              <a:t>Items related to staff, finances, innovation, equity, infrastructure or the regional role of the university are less frequently used, and are often secondary types of criteria (not strongly weighted).</a:t>
            </a:r>
          </a:p>
          <a:p>
            <a:r>
              <a:rPr lang="nl-BE" baseline="0" dirty="0" smtClean="0"/>
              <a:t>However there are indications that this is changing in several European countries that are currently reviewing their funding allocation systems, and there is a drive towards the more frequent or stronger inclusion of output-related criteria.</a:t>
            </a:r>
            <a:endParaRPr lang="en-GB" dirty="0"/>
          </a:p>
        </p:txBody>
      </p:sp>
      <p:sp>
        <p:nvSpPr>
          <p:cNvPr id="4" name="Slide Number Placeholder 3"/>
          <p:cNvSpPr>
            <a:spLocks noGrp="1"/>
          </p:cNvSpPr>
          <p:nvPr>
            <p:ph type="sldNum" sz="quarter" idx="10"/>
          </p:nvPr>
        </p:nvSpPr>
        <p:spPr/>
        <p:txBody>
          <a:bodyPr/>
          <a:lstStyle/>
          <a:p>
            <a:pPr>
              <a:defRPr/>
            </a:pPr>
            <a:fld id="{E3F7EF9D-F824-406A-8787-5D0D6B38B9EF}" type="slidenum">
              <a:rPr lang="en-GB" smtClean="0"/>
              <a:pPr>
                <a:defRPr/>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3F7EF9D-F824-406A-8787-5D0D6B38B9EF}" type="slidenum">
              <a:rPr lang="en-GB" smtClean="0"/>
              <a:pPr>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nl-BE" dirty="0" smtClean="0"/>
          </a:p>
        </p:txBody>
      </p:sp>
      <p:sp>
        <p:nvSpPr>
          <p:cNvPr id="4" name="Slide Number Placeholder 3"/>
          <p:cNvSpPr>
            <a:spLocks noGrp="1"/>
          </p:cNvSpPr>
          <p:nvPr>
            <p:ph type="sldNum" sz="quarter" idx="5"/>
          </p:nvPr>
        </p:nvSpPr>
        <p:spPr/>
        <p:txBody>
          <a:bodyPr/>
          <a:lstStyle/>
          <a:p>
            <a:pPr>
              <a:defRPr/>
            </a:pPr>
            <a:fld id="{2A46D422-2317-4374-ADEA-D9F727CCB9D8}" type="slidenum">
              <a:rPr lang="en-GB" smtClean="0"/>
              <a:pPr>
                <a:defRPr/>
              </a:pPr>
              <a:t>10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Titelseite_255x191_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1773238"/>
            <a:ext cx="7772400" cy="1470025"/>
          </a:xfrm>
        </p:spPr>
        <p:txBody>
          <a:bodyPr/>
          <a:lstStyle>
            <a:lvl1pPr>
              <a:defRPr sz="3600"/>
            </a:lvl1pPr>
          </a:lstStyle>
          <a:p>
            <a:r>
              <a:rPr lang="en-US" smtClean="0"/>
              <a:t>Click to edit Master title style</a:t>
            </a:r>
            <a:endParaRPr lang="en-GB"/>
          </a:p>
        </p:txBody>
      </p:sp>
      <p:sp>
        <p:nvSpPr>
          <p:cNvPr id="3075" name="Rectangle 3"/>
          <p:cNvSpPr>
            <a:spLocks noGrp="1" noChangeArrowheads="1"/>
          </p:cNvSpPr>
          <p:nvPr>
            <p:ph type="subTitle" idx="1"/>
          </p:nvPr>
        </p:nvSpPr>
        <p:spPr>
          <a:xfrm>
            <a:off x="1371600" y="3225800"/>
            <a:ext cx="6400800" cy="1752600"/>
          </a:xfrm>
        </p:spPr>
        <p:txBody>
          <a:bodyPr/>
          <a:lstStyle>
            <a:lvl1pPr marL="0" indent="0" algn="ctr">
              <a:buFontTx/>
              <a:buNone/>
              <a:defRPr sz="1800" b="1">
                <a:latin typeface="Trebuchet MS" pitchFamily="34" charset="0"/>
              </a:defRPr>
            </a:lvl1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6"/>
          <p:cNvSpPr>
            <a:spLocks noGrp="1" noChangeArrowheads="1"/>
          </p:cNvSpPr>
          <p:nvPr>
            <p:ph type="sldNum" sz="quarter" idx="10"/>
          </p:nvPr>
        </p:nvSpPr>
        <p:spPr>
          <a:ln/>
        </p:spPr>
        <p:txBody>
          <a:bodyPr/>
          <a:lstStyle>
            <a:lvl1pPr>
              <a:defRPr/>
            </a:lvl1pPr>
          </a:lstStyle>
          <a:p>
            <a:pPr>
              <a:defRPr/>
            </a:pPr>
            <a:r>
              <a:rPr lang="en-GB"/>
              <a:t>…</a:t>
            </a:r>
            <a:fld id="{AFA08C0D-A555-4DF5-9345-8815AC1AFEAC}" type="slidenum">
              <a:rPr lang="en-GB"/>
              <a:pPr>
                <a:defRPr/>
              </a:pPr>
              <a:t>‹Nº›</a:t>
            </a:fld>
            <a:r>
              <a:rPr lang="en-GB"/>
              <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96975"/>
            <a:ext cx="2058988" cy="5256213"/>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1196975"/>
            <a:ext cx="6029325" cy="5256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6"/>
          <p:cNvSpPr>
            <a:spLocks noGrp="1" noChangeArrowheads="1"/>
          </p:cNvSpPr>
          <p:nvPr>
            <p:ph type="sldNum" sz="quarter" idx="10"/>
          </p:nvPr>
        </p:nvSpPr>
        <p:spPr>
          <a:ln/>
        </p:spPr>
        <p:txBody>
          <a:bodyPr/>
          <a:lstStyle>
            <a:lvl1pPr>
              <a:defRPr/>
            </a:lvl1pPr>
          </a:lstStyle>
          <a:p>
            <a:pPr>
              <a:defRPr/>
            </a:pPr>
            <a:r>
              <a:rPr lang="en-GB"/>
              <a:t>…</a:t>
            </a:r>
            <a:fld id="{F8C9C103-32EA-4646-B191-9B1DC1B8256F}" type="slidenum">
              <a:rPr lang="en-GB"/>
              <a:pPr>
                <a:defRPr/>
              </a:pPr>
              <a:t>‹Nº›</a:t>
            </a:fld>
            <a:r>
              <a:rPr lang="en-GB"/>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6"/>
          <p:cNvSpPr>
            <a:spLocks noGrp="1" noChangeArrowheads="1"/>
          </p:cNvSpPr>
          <p:nvPr>
            <p:ph type="sldNum" sz="quarter" idx="10"/>
          </p:nvPr>
        </p:nvSpPr>
        <p:spPr>
          <a:ln/>
        </p:spPr>
        <p:txBody>
          <a:bodyPr/>
          <a:lstStyle>
            <a:lvl1pPr>
              <a:defRPr/>
            </a:lvl1pPr>
          </a:lstStyle>
          <a:p>
            <a:pPr>
              <a:defRPr/>
            </a:pPr>
            <a:r>
              <a:rPr lang="en-GB"/>
              <a:t>…</a:t>
            </a:r>
            <a:fld id="{BDA1DB40-197C-4C09-AEC8-465C324E5D73}" type="slidenum">
              <a:rPr lang="en-GB"/>
              <a:pPr>
                <a:defRPr/>
              </a:pPr>
              <a:t>‹Nº›</a:t>
            </a:fld>
            <a:r>
              <a:rPr lang="en-GB"/>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GB"/>
              <a:t>…</a:t>
            </a:r>
            <a:fld id="{52AF423E-AB3E-4628-A74E-AAC3A59FA37B}" type="slidenum">
              <a:rPr lang="en-GB"/>
              <a:pPr>
                <a:defRPr/>
              </a:pPr>
              <a:t>‹Nº›</a:t>
            </a:fld>
            <a:r>
              <a:rPr lang="en-GB"/>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2205038"/>
            <a:ext cx="403860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2205038"/>
            <a:ext cx="403860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6"/>
          <p:cNvSpPr>
            <a:spLocks noGrp="1" noChangeArrowheads="1"/>
          </p:cNvSpPr>
          <p:nvPr>
            <p:ph type="sldNum" sz="quarter" idx="10"/>
          </p:nvPr>
        </p:nvSpPr>
        <p:spPr>
          <a:ln/>
        </p:spPr>
        <p:txBody>
          <a:bodyPr/>
          <a:lstStyle>
            <a:lvl1pPr>
              <a:defRPr/>
            </a:lvl1pPr>
          </a:lstStyle>
          <a:p>
            <a:pPr>
              <a:defRPr/>
            </a:pPr>
            <a:r>
              <a:rPr lang="en-GB"/>
              <a:t>…</a:t>
            </a:r>
            <a:fld id="{CD9C8BB9-6EB1-4405-B16D-786A0C4AE183}" type="slidenum">
              <a:rPr lang="en-GB"/>
              <a:pPr>
                <a:defRPr/>
              </a:pPr>
              <a:t>‹Nº›</a:t>
            </a:fld>
            <a:r>
              <a:rPr lang="en-GB"/>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Rectangle 6"/>
          <p:cNvSpPr>
            <a:spLocks noGrp="1" noChangeArrowheads="1"/>
          </p:cNvSpPr>
          <p:nvPr>
            <p:ph type="sldNum" sz="quarter" idx="10"/>
          </p:nvPr>
        </p:nvSpPr>
        <p:spPr>
          <a:ln/>
        </p:spPr>
        <p:txBody>
          <a:bodyPr/>
          <a:lstStyle>
            <a:lvl1pPr>
              <a:defRPr/>
            </a:lvl1pPr>
          </a:lstStyle>
          <a:p>
            <a:pPr>
              <a:defRPr/>
            </a:pPr>
            <a:r>
              <a:rPr lang="en-GB"/>
              <a:t>…</a:t>
            </a:r>
            <a:fld id="{8CE8E5A5-2A97-44A2-AD52-9BD05D01586F}" type="slidenum">
              <a:rPr lang="en-GB"/>
              <a:pPr>
                <a:defRPr/>
              </a:pPr>
              <a:t>‹Nº›</a:t>
            </a:fld>
            <a:r>
              <a:rPr lang="en-GB"/>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Rectangle 6"/>
          <p:cNvSpPr>
            <a:spLocks noGrp="1" noChangeArrowheads="1"/>
          </p:cNvSpPr>
          <p:nvPr>
            <p:ph type="sldNum" sz="quarter" idx="10"/>
          </p:nvPr>
        </p:nvSpPr>
        <p:spPr>
          <a:ln/>
        </p:spPr>
        <p:txBody>
          <a:bodyPr/>
          <a:lstStyle>
            <a:lvl1pPr>
              <a:defRPr/>
            </a:lvl1pPr>
          </a:lstStyle>
          <a:p>
            <a:pPr>
              <a:defRPr/>
            </a:pPr>
            <a:r>
              <a:rPr lang="en-GB"/>
              <a:t>…</a:t>
            </a:r>
            <a:fld id="{F6AE6E7E-9495-4E92-97CA-FE994BFF9084}" type="slidenum">
              <a:rPr lang="en-GB"/>
              <a:pPr>
                <a:defRPr/>
              </a:pPr>
              <a:t>‹Nº›</a:t>
            </a:fld>
            <a:r>
              <a:rPr lang="en-GB"/>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GB"/>
              <a:t>…</a:t>
            </a:r>
            <a:fld id="{B4CFE6F2-52DE-406A-B695-258583875FE9}" type="slidenum">
              <a:rPr lang="en-GB"/>
              <a:pPr>
                <a:defRPr/>
              </a:pPr>
              <a:t>‹Nº›</a:t>
            </a:fld>
            <a:r>
              <a:rPr lang="en-GB"/>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GB"/>
              <a:t>…</a:t>
            </a:r>
            <a:fld id="{98D9A875-69E3-4F49-8B8B-6BFB83AF0767}" type="slidenum">
              <a:rPr lang="en-GB"/>
              <a:pPr>
                <a:defRPr/>
              </a:pPr>
              <a:t>‹Nº›</a:t>
            </a:fld>
            <a:r>
              <a:rPr lang="en-GB"/>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GB"/>
              <a:t>…</a:t>
            </a:r>
            <a:fld id="{E3371F51-1353-4A89-9400-1A77E062A98E}" type="slidenum">
              <a:rPr lang="en-GB"/>
              <a:pPr>
                <a:defRPr/>
              </a:pPr>
              <a:t>‹Nº›</a:t>
            </a:fld>
            <a:r>
              <a:rPr lang="en-GB"/>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96975"/>
            <a:ext cx="8229600" cy="936625"/>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p>
            <a:pPr lvl="0"/>
            <a:r>
              <a:rPr lang="en-GB" smtClean="0"/>
              <a:t>Mastertitelformat bearbeiten</a:t>
            </a:r>
          </a:p>
        </p:txBody>
      </p:sp>
      <p:sp>
        <p:nvSpPr>
          <p:cNvPr id="1027" name="Rectangle 3"/>
          <p:cNvSpPr>
            <a:spLocks noGrp="1" noChangeArrowheads="1"/>
          </p:cNvSpPr>
          <p:nvPr>
            <p:ph type="body" idx="1"/>
          </p:nvPr>
        </p:nvSpPr>
        <p:spPr bwMode="auto">
          <a:xfrm>
            <a:off x="457200" y="2205038"/>
            <a:ext cx="8229600" cy="4248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Mastertextformat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1030" name="Rectangle 6"/>
          <p:cNvSpPr>
            <a:spLocks noGrp="1" noChangeArrowheads="1"/>
          </p:cNvSpPr>
          <p:nvPr>
            <p:ph type="sldNum" sz="quarter" idx="4"/>
          </p:nvPr>
        </p:nvSpPr>
        <p:spPr bwMode="auto">
          <a:xfrm>
            <a:off x="468313" y="6454775"/>
            <a:ext cx="82073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332586"/>
                </a:solidFill>
                <a:latin typeface="+mj-lt"/>
                <a:cs typeface="+mn-cs"/>
              </a:defRPr>
            </a:lvl1pPr>
          </a:lstStyle>
          <a:p>
            <a:pPr>
              <a:defRPr/>
            </a:pPr>
            <a:r>
              <a:rPr lang="en-GB"/>
              <a:t>…</a:t>
            </a:r>
            <a:fld id="{17BE9FD8-30F0-4F6F-B2E1-20FABD410401}" type="slidenum">
              <a:rPr lang="en-GB"/>
              <a:pPr>
                <a:defRPr/>
              </a:pPr>
              <a:t>‹Nº›</a:t>
            </a:fld>
            <a:r>
              <a:rPr lang="en-GB"/>
              <a:t>…</a:t>
            </a:r>
          </a:p>
        </p:txBody>
      </p:sp>
      <p:pic>
        <p:nvPicPr>
          <p:cNvPr id="1029" name="Picture 9" descr="Innenseite_255x191_2"/>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84"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hdr="0" ftr="0" dt="0"/>
  <p:txStyles>
    <p:titleStyle>
      <a:lvl1pPr algn="ctr" rtl="0" eaLnBrk="0" fontAlgn="base" hangingPunct="0">
        <a:spcBef>
          <a:spcPct val="0"/>
        </a:spcBef>
        <a:spcAft>
          <a:spcPct val="0"/>
        </a:spcAft>
        <a:defRPr sz="2800" b="1">
          <a:solidFill>
            <a:srgbClr val="332586"/>
          </a:solidFill>
          <a:latin typeface="+mj-lt"/>
          <a:ea typeface="+mj-ea"/>
          <a:cs typeface="+mj-cs"/>
        </a:defRPr>
      </a:lvl1pPr>
      <a:lvl2pPr algn="ctr" rtl="0" eaLnBrk="0" fontAlgn="base" hangingPunct="0">
        <a:spcBef>
          <a:spcPct val="0"/>
        </a:spcBef>
        <a:spcAft>
          <a:spcPct val="0"/>
        </a:spcAft>
        <a:defRPr sz="2800" b="1">
          <a:solidFill>
            <a:srgbClr val="332586"/>
          </a:solidFill>
          <a:latin typeface="Trebuchet MS" pitchFamily="34" charset="0"/>
        </a:defRPr>
      </a:lvl2pPr>
      <a:lvl3pPr algn="ctr" rtl="0" eaLnBrk="0" fontAlgn="base" hangingPunct="0">
        <a:spcBef>
          <a:spcPct val="0"/>
        </a:spcBef>
        <a:spcAft>
          <a:spcPct val="0"/>
        </a:spcAft>
        <a:defRPr sz="2800" b="1">
          <a:solidFill>
            <a:srgbClr val="332586"/>
          </a:solidFill>
          <a:latin typeface="Trebuchet MS" pitchFamily="34" charset="0"/>
        </a:defRPr>
      </a:lvl3pPr>
      <a:lvl4pPr algn="ctr" rtl="0" eaLnBrk="0" fontAlgn="base" hangingPunct="0">
        <a:spcBef>
          <a:spcPct val="0"/>
        </a:spcBef>
        <a:spcAft>
          <a:spcPct val="0"/>
        </a:spcAft>
        <a:defRPr sz="2800" b="1">
          <a:solidFill>
            <a:srgbClr val="332586"/>
          </a:solidFill>
          <a:latin typeface="Trebuchet MS" pitchFamily="34" charset="0"/>
        </a:defRPr>
      </a:lvl4pPr>
      <a:lvl5pPr algn="ctr" rtl="0" eaLnBrk="0" fontAlgn="base" hangingPunct="0">
        <a:spcBef>
          <a:spcPct val="0"/>
        </a:spcBef>
        <a:spcAft>
          <a:spcPct val="0"/>
        </a:spcAft>
        <a:defRPr sz="2800" b="1">
          <a:solidFill>
            <a:srgbClr val="332586"/>
          </a:solidFill>
          <a:latin typeface="Trebuchet MS" pitchFamily="34" charset="0"/>
        </a:defRPr>
      </a:lvl5pPr>
      <a:lvl6pPr marL="457200" algn="ctr" rtl="0" eaLnBrk="1" fontAlgn="base" hangingPunct="1">
        <a:spcBef>
          <a:spcPct val="0"/>
        </a:spcBef>
        <a:spcAft>
          <a:spcPct val="0"/>
        </a:spcAft>
        <a:defRPr sz="2800" b="1">
          <a:solidFill>
            <a:srgbClr val="332586"/>
          </a:solidFill>
          <a:latin typeface="Trebuchet MS" pitchFamily="34" charset="0"/>
        </a:defRPr>
      </a:lvl6pPr>
      <a:lvl7pPr marL="914400" algn="ctr" rtl="0" eaLnBrk="1" fontAlgn="base" hangingPunct="1">
        <a:spcBef>
          <a:spcPct val="0"/>
        </a:spcBef>
        <a:spcAft>
          <a:spcPct val="0"/>
        </a:spcAft>
        <a:defRPr sz="2800" b="1">
          <a:solidFill>
            <a:srgbClr val="332586"/>
          </a:solidFill>
          <a:latin typeface="Trebuchet MS" pitchFamily="34" charset="0"/>
        </a:defRPr>
      </a:lvl7pPr>
      <a:lvl8pPr marL="1371600" algn="ctr" rtl="0" eaLnBrk="1" fontAlgn="base" hangingPunct="1">
        <a:spcBef>
          <a:spcPct val="0"/>
        </a:spcBef>
        <a:spcAft>
          <a:spcPct val="0"/>
        </a:spcAft>
        <a:defRPr sz="2800" b="1">
          <a:solidFill>
            <a:srgbClr val="332586"/>
          </a:solidFill>
          <a:latin typeface="Trebuchet MS" pitchFamily="34" charset="0"/>
        </a:defRPr>
      </a:lvl8pPr>
      <a:lvl9pPr marL="1828800" algn="ctr" rtl="0" eaLnBrk="1" fontAlgn="base" hangingPunct="1">
        <a:spcBef>
          <a:spcPct val="0"/>
        </a:spcBef>
        <a:spcAft>
          <a:spcPct val="0"/>
        </a:spcAft>
        <a:defRPr sz="2800" b="1">
          <a:solidFill>
            <a:srgbClr val="332586"/>
          </a:solidFill>
          <a:latin typeface="Trebuchet MS" pitchFamily="34" charset="0"/>
        </a:defRPr>
      </a:lvl9pPr>
    </p:titleStyle>
    <p:bodyStyle>
      <a:lvl1pPr marL="342900" indent="-342900" algn="l" rtl="0" eaLnBrk="0" fontAlgn="base" hangingPunct="0">
        <a:spcBef>
          <a:spcPct val="20000"/>
        </a:spcBef>
        <a:spcAft>
          <a:spcPct val="0"/>
        </a:spcAft>
        <a:buBlip>
          <a:blip r:embed="rId14"/>
        </a:buBlip>
        <a:defRPr sz="2200">
          <a:solidFill>
            <a:srgbClr val="332586"/>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pitchFamily="2" charset="2"/>
        <a:buChar char="ü"/>
        <a:defRPr sz="1400">
          <a:solidFill>
            <a:srgbClr val="332586"/>
          </a:solidFill>
          <a:latin typeface="+mn-lt"/>
        </a:defRPr>
      </a:lvl2pPr>
      <a:lvl3pPr marL="1143000" indent="-228600" algn="l" rtl="0" eaLnBrk="0" fontAlgn="base" hangingPunct="0">
        <a:spcBef>
          <a:spcPct val="20000"/>
        </a:spcBef>
        <a:spcAft>
          <a:spcPct val="0"/>
        </a:spcAft>
        <a:buClr>
          <a:schemeClr val="bg2"/>
        </a:buClr>
        <a:buChar char="•"/>
        <a:defRPr sz="1400">
          <a:solidFill>
            <a:srgbClr val="332586"/>
          </a:solidFill>
          <a:latin typeface="+mn-lt"/>
        </a:defRPr>
      </a:lvl3pPr>
      <a:lvl4pPr marL="1600200" indent="-228600" algn="l" rtl="0" eaLnBrk="0" fontAlgn="base" hangingPunct="0">
        <a:spcBef>
          <a:spcPct val="20000"/>
        </a:spcBef>
        <a:spcAft>
          <a:spcPct val="0"/>
        </a:spcAft>
        <a:buClr>
          <a:schemeClr val="bg2"/>
        </a:buClr>
        <a:buFont typeface="Arial" charset="0"/>
        <a:buChar char="–"/>
        <a:defRPr sz="1400">
          <a:solidFill>
            <a:srgbClr val="332586"/>
          </a:solidFill>
          <a:latin typeface="+mn-lt"/>
        </a:defRPr>
      </a:lvl4pPr>
      <a:lvl5pPr marL="2057400" indent="-228600" algn="l" rtl="0" eaLnBrk="0" fontAlgn="base" hangingPunct="0">
        <a:spcBef>
          <a:spcPct val="20000"/>
        </a:spcBef>
        <a:spcAft>
          <a:spcPct val="0"/>
        </a:spcAft>
        <a:buClr>
          <a:schemeClr val="bg2"/>
        </a:buClr>
        <a:buFont typeface="Arial" charset="0"/>
        <a:buChar char="»"/>
        <a:defRPr sz="1400">
          <a:solidFill>
            <a:srgbClr val="332586"/>
          </a:solidFill>
          <a:latin typeface="+mn-lt"/>
        </a:defRPr>
      </a:lvl5pPr>
      <a:lvl6pPr marL="2514600" indent="-228600" algn="l" rtl="0" eaLnBrk="1" fontAlgn="base" hangingPunct="1">
        <a:spcBef>
          <a:spcPct val="20000"/>
        </a:spcBef>
        <a:spcAft>
          <a:spcPct val="0"/>
        </a:spcAft>
        <a:buClr>
          <a:schemeClr val="bg2"/>
        </a:buClr>
        <a:buFont typeface="Arial" charset="0"/>
        <a:buChar char="»"/>
        <a:defRPr sz="1400">
          <a:solidFill>
            <a:srgbClr val="332586"/>
          </a:solidFill>
          <a:latin typeface="+mn-lt"/>
        </a:defRPr>
      </a:lvl6pPr>
      <a:lvl7pPr marL="2971800" indent="-228600" algn="l" rtl="0" eaLnBrk="1" fontAlgn="base" hangingPunct="1">
        <a:spcBef>
          <a:spcPct val="20000"/>
        </a:spcBef>
        <a:spcAft>
          <a:spcPct val="0"/>
        </a:spcAft>
        <a:buClr>
          <a:schemeClr val="bg2"/>
        </a:buClr>
        <a:buFont typeface="Arial" charset="0"/>
        <a:buChar char="»"/>
        <a:defRPr sz="1400">
          <a:solidFill>
            <a:srgbClr val="332586"/>
          </a:solidFill>
          <a:latin typeface="+mn-lt"/>
        </a:defRPr>
      </a:lvl7pPr>
      <a:lvl8pPr marL="3429000" indent="-228600" algn="l" rtl="0" eaLnBrk="1" fontAlgn="base" hangingPunct="1">
        <a:spcBef>
          <a:spcPct val="20000"/>
        </a:spcBef>
        <a:spcAft>
          <a:spcPct val="0"/>
        </a:spcAft>
        <a:buClr>
          <a:schemeClr val="bg2"/>
        </a:buClr>
        <a:buFont typeface="Arial" charset="0"/>
        <a:buChar char="»"/>
        <a:defRPr sz="1400">
          <a:solidFill>
            <a:srgbClr val="332586"/>
          </a:solidFill>
          <a:latin typeface="+mn-lt"/>
        </a:defRPr>
      </a:lvl8pPr>
      <a:lvl9pPr marL="3886200" indent="-228600" algn="l" rtl="0" eaLnBrk="1" fontAlgn="base" hangingPunct="1">
        <a:spcBef>
          <a:spcPct val="20000"/>
        </a:spcBef>
        <a:spcAft>
          <a:spcPct val="0"/>
        </a:spcAft>
        <a:buClr>
          <a:schemeClr val="bg2"/>
        </a:buClr>
        <a:buFont typeface="Arial" charset="0"/>
        <a:buChar char="»"/>
        <a:defRPr sz="1400">
          <a:solidFill>
            <a:srgbClr val="332586"/>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funding@eua.b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eua.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
          <p:cNvSpPr>
            <a:spLocks noGrp="1" noChangeArrowheads="1"/>
          </p:cNvSpPr>
          <p:nvPr>
            <p:ph type="ctrTitle"/>
          </p:nvPr>
        </p:nvSpPr>
        <p:spPr>
          <a:xfrm>
            <a:off x="755650" y="1556792"/>
            <a:ext cx="7772400" cy="1357313"/>
          </a:xfrm>
        </p:spPr>
        <p:txBody>
          <a:bodyPr/>
          <a:lstStyle/>
          <a:p>
            <a:pPr eaLnBrk="1" hangingPunct="1"/>
            <a:r>
              <a:rPr lang="en-GB" sz="3200" i="1" dirty="0" smtClean="0"/>
              <a:t/>
            </a:r>
            <a:br>
              <a:rPr lang="en-GB" sz="3200" i="1" dirty="0" smtClean="0"/>
            </a:br>
            <a:r>
              <a:rPr lang="en-GB" sz="3200" i="1" dirty="0" smtClean="0"/>
              <a:t/>
            </a:r>
            <a:br>
              <a:rPr lang="en-GB" sz="3200" i="1" dirty="0" smtClean="0"/>
            </a:br>
            <a:r>
              <a:rPr lang="en-GB" sz="3200" i="1" dirty="0" smtClean="0"/>
              <a:t/>
            </a:r>
            <a:br>
              <a:rPr lang="en-GB" sz="3200" i="1" dirty="0" smtClean="0"/>
            </a:br>
            <a:r>
              <a:rPr lang="en-GB" sz="3200" dirty="0" smtClean="0"/>
              <a:t>Funding models of European universities</a:t>
            </a:r>
            <a:endParaRPr lang="fr-FR" sz="3200" dirty="0" smtClean="0"/>
          </a:p>
        </p:txBody>
      </p:sp>
      <p:sp>
        <p:nvSpPr>
          <p:cNvPr id="6147" name="Rectangle 21"/>
          <p:cNvSpPr>
            <a:spLocks noGrp="1" noChangeArrowheads="1"/>
          </p:cNvSpPr>
          <p:nvPr>
            <p:ph type="subTitle" idx="1"/>
          </p:nvPr>
        </p:nvSpPr>
        <p:spPr>
          <a:xfrm>
            <a:off x="1403350" y="3645024"/>
            <a:ext cx="6429375" cy="2736726"/>
          </a:xfrm>
        </p:spPr>
        <p:txBody>
          <a:bodyPr>
            <a:normAutofit fontScale="32500" lnSpcReduction="20000"/>
          </a:bodyPr>
          <a:lstStyle/>
          <a:p>
            <a:pPr eaLnBrk="1" hangingPunct="1">
              <a:defRPr/>
            </a:pPr>
            <a:endParaRPr lang="fr-FR" sz="1700" dirty="0" smtClean="0"/>
          </a:p>
          <a:p>
            <a:pPr eaLnBrk="1" hangingPunct="1">
              <a:defRPr/>
            </a:pPr>
            <a:r>
              <a:rPr lang="en-GB" sz="8600" dirty="0" smtClean="0">
                <a:solidFill>
                  <a:schemeClr val="accent2"/>
                </a:solidFill>
                <a:latin typeface="+mj-lt"/>
                <a:ea typeface="+mj-ea"/>
                <a:cs typeface="+mj-cs"/>
              </a:rPr>
              <a:t>ACUP Seminar</a:t>
            </a:r>
          </a:p>
          <a:p>
            <a:pPr eaLnBrk="1" hangingPunct="1">
              <a:defRPr/>
            </a:pPr>
            <a:r>
              <a:rPr lang="en-GB" sz="6400" dirty="0" smtClean="0"/>
              <a:t>Barcelona, 13 June 2012</a:t>
            </a:r>
          </a:p>
          <a:p>
            <a:pPr eaLnBrk="1" hangingPunct="1">
              <a:defRPr/>
            </a:pPr>
            <a:endParaRPr lang="nl-BE" sz="6400" dirty="0" smtClean="0"/>
          </a:p>
          <a:p>
            <a:pPr eaLnBrk="1" hangingPunct="1">
              <a:defRPr/>
            </a:pPr>
            <a:endParaRPr lang="en-GB" sz="6400" dirty="0" smtClean="0"/>
          </a:p>
          <a:p>
            <a:pPr eaLnBrk="1" hangingPunct="1">
              <a:defRPr/>
            </a:pPr>
            <a:r>
              <a:rPr lang="en-GB" sz="7200" dirty="0" smtClean="0"/>
              <a:t>Maria Helena </a:t>
            </a:r>
            <a:r>
              <a:rPr lang="en-GB" sz="7200" dirty="0" err="1" smtClean="0"/>
              <a:t>Nazaré</a:t>
            </a:r>
            <a:endParaRPr lang="en-GB" sz="7200" dirty="0" smtClean="0"/>
          </a:p>
          <a:p>
            <a:pPr eaLnBrk="1" hangingPunct="1">
              <a:defRPr/>
            </a:pPr>
            <a:r>
              <a:rPr lang="en-GB" sz="6400" b="0" dirty="0" smtClean="0"/>
              <a:t>President of the European University Association</a:t>
            </a:r>
          </a:p>
          <a:p>
            <a:pPr eaLnBrk="1" hangingPunct="1">
              <a:defRPr/>
            </a:pPr>
            <a:endParaRPr lang="en-GB" dirty="0" smtClean="0"/>
          </a:p>
          <a:p>
            <a:pPr eaLnBrk="1" hangingPunct="1">
              <a:defRPr/>
            </a:pPr>
            <a:r>
              <a:rPr lang="fr-FR" sz="240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548680"/>
            <a:ext cx="8229600" cy="936625"/>
          </a:xfrm>
        </p:spPr>
        <p:txBody>
          <a:bodyPr/>
          <a:lstStyle/>
          <a:p>
            <a:r>
              <a:rPr lang="nl-BE" dirty="0" smtClean="0"/>
              <a:t>Key messages: what can </a:t>
            </a:r>
            <a:r>
              <a:rPr lang="nl-BE" dirty="0" smtClean="0">
                <a:solidFill>
                  <a:schemeClr val="accent2"/>
                </a:solidFill>
              </a:rPr>
              <a:t>authorities</a:t>
            </a:r>
            <a:r>
              <a:rPr lang="nl-BE" dirty="0" smtClean="0"/>
              <a:t> do?</a:t>
            </a:r>
            <a:endParaRPr lang="en-GB" dirty="0" smtClean="0"/>
          </a:p>
        </p:txBody>
      </p:sp>
      <p:sp>
        <p:nvSpPr>
          <p:cNvPr id="18435" name="Content Placeholder 2"/>
          <p:cNvSpPr>
            <a:spLocks noGrp="1"/>
          </p:cNvSpPr>
          <p:nvPr>
            <p:ph idx="1"/>
          </p:nvPr>
        </p:nvSpPr>
        <p:spPr>
          <a:xfrm>
            <a:off x="395288" y="1628800"/>
            <a:ext cx="8507412" cy="4537075"/>
          </a:xfrm>
        </p:spPr>
        <p:txBody>
          <a:bodyPr/>
          <a:lstStyle/>
          <a:p>
            <a:pPr marL="342900" lvl="2" indent="-342900">
              <a:spcBef>
                <a:spcPts val="1000"/>
              </a:spcBef>
              <a:spcAft>
                <a:spcPts val="1000"/>
              </a:spcAft>
              <a:buClrTx/>
              <a:buBlip>
                <a:blip r:embed="rId3"/>
              </a:buBlip>
            </a:pPr>
            <a:r>
              <a:rPr lang="en-GB" sz="2000" b="1" dirty="0" smtClean="0"/>
              <a:t>Improve framework conditions </a:t>
            </a:r>
            <a:r>
              <a:rPr lang="en-GB" sz="2000" dirty="0" smtClean="0"/>
              <a:t>– increase financial autonomy and adopt funding based on full costs of activities</a:t>
            </a:r>
          </a:p>
          <a:p>
            <a:pPr marL="342900" lvl="2" indent="-342900">
              <a:spcBef>
                <a:spcPts val="1000"/>
              </a:spcBef>
              <a:spcAft>
                <a:spcPts val="1000"/>
              </a:spcAft>
              <a:buClrTx/>
              <a:buBlip>
                <a:blip r:embed="rId3"/>
              </a:buBlip>
            </a:pPr>
            <a:r>
              <a:rPr lang="nl-BE" sz="2000" b="1" dirty="0" smtClean="0"/>
              <a:t>Adopt an appropriate mix of funding modalities </a:t>
            </a:r>
            <a:r>
              <a:rPr lang="nl-BE" sz="2000" dirty="0" smtClean="0"/>
              <a:t>– consider the impact of different modes of funding (competitive funding, targeted funding) on universities and the HE system in general</a:t>
            </a:r>
          </a:p>
          <a:p>
            <a:pPr marL="342900" lvl="2" indent="-342900">
              <a:spcBef>
                <a:spcPts val="1000"/>
              </a:spcBef>
              <a:spcAft>
                <a:spcPts val="1000"/>
              </a:spcAft>
              <a:buClrTx/>
              <a:buBlip>
                <a:blip r:embed="rId3"/>
              </a:buBlip>
            </a:pPr>
            <a:r>
              <a:rPr lang="nl-BE" sz="2000" b="1" dirty="0" smtClean="0"/>
              <a:t>Strike the right balance in terms of accountability </a:t>
            </a:r>
            <a:r>
              <a:rPr lang="nl-BE" sz="2000" dirty="0" smtClean="0"/>
              <a:t>– strive to simplify funding modalities &amp; relieve administrative burden</a:t>
            </a:r>
            <a:endParaRPr lang="en-GB" sz="2000" dirty="0" smtClean="0"/>
          </a:p>
          <a:p>
            <a:pPr>
              <a:spcBef>
                <a:spcPts val="1000"/>
              </a:spcBef>
              <a:spcAft>
                <a:spcPts val="1000"/>
              </a:spcAft>
            </a:pPr>
            <a:r>
              <a:rPr lang="nl-BE" sz="2000" b="1" dirty="0" smtClean="0"/>
              <a:t>Implement smart funding incentives</a:t>
            </a:r>
            <a:r>
              <a:rPr lang="nl-BE" sz="2000" dirty="0" smtClean="0"/>
              <a:t> – including matched funding schemes to encourage private funding in HE</a:t>
            </a:r>
            <a:endParaRPr lang="nl-BE" dirty="0" smtClean="0"/>
          </a:p>
          <a:p>
            <a:pPr>
              <a:spcBef>
                <a:spcPts val="1000"/>
              </a:spcBef>
              <a:spcAft>
                <a:spcPts val="1000"/>
              </a:spcAft>
            </a:pPr>
            <a:r>
              <a:rPr lang="en-GB" sz="2000" b="1" dirty="0" smtClean="0"/>
              <a:t>Support  leadership development &amp; </a:t>
            </a:r>
            <a:r>
              <a:rPr lang="en-GB" sz="2000" b="1" dirty="0" err="1" smtClean="0"/>
              <a:t>professionalisation</a:t>
            </a:r>
            <a:r>
              <a:rPr lang="en-GB" sz="2000" b="1" dirty="0" smtClean="0"/>
              <a:t> of management</a:t>
            </a:r>
          </a:p>
          <a:p>
            <a:endParaRPr lang="en-GB" sz="20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2"/>
          <p:cNvSpPr>
            <a:spLocks noGrp="1"/>
          </p:cNvSpPr>
          <p:nvPr>
            <p:ph type="body" idx="4294967295"/>
          </p:nvPr>
        </p:nvSpPr>
        <p:spPr>
          <a:xfrm>
            <a:off x="428624" y="1857375"/>
            <a:ext cx="8247831" cy="4357688"/>
          </a:xfrm>
        </p:spPr>
        <p:txBody>
          <a:bodyPr/>
          <a:lstStyle/>
          <a:p>
            <a:pPr algn="ctr">
              <a:buFontTx/>
              <a:buNone/>
            </a:pPr>
            <a:r>
              <a:rPr lang="en-GB" sz="3600" b="1" dirty="0" smtClean="0"/>
              <a:t>THANK YOU!</a:t>
            </a:r>
          </a:p>
          <a:p>
            <a:pPr>
              <a:buFontTx/>
              <a:buNone/>
            </a:pPr>
            <a:endParaRPr lang="en-GB" dirty="0" smtClean="0"/>
          </a:p>
          <a:p>
            <a:pPr algn="ctr">
              <a:buFontTx/>
              <a:buNone/>
            </a:pPr>
            <a:r>
              <a:rPr lang="en-GB" dirty="0" smtClean="0"/>
              <a:t>For more information on EUA’s work on funding, </a:t>
            </a:r>
          </a:p>
          <a:p>
            <a:pPr algn="ctr">
              <a:buFontTx/>
              <a:buNone/>
            </a:pPr>
            <a:r>
              <a:rPr lang="en-GB" dirty="0" smtClean="0"/>
              <a:t>please contact:</a:t>
            </a:r>
          </a:p>
          <a:p>
            <a:pPr algn="ctr">
              <a:buFontTx/>
              <a:buNone/>
            </a:pPr>
            <a:endParaRPr lang="en-GB" dirty="0" smtClean="0"/>
          </a:p>
          <a:p>
            <a:pPr algn="ctr">
              <a:buFontTx/>
              <a:buNone/>
            </a:pPr>
            <a:r>
              <a:rPr lang="nl-BE" dirty="0" smtClean="0">
                <a:hlinkClick r:id="rId3"/>
              </a:rPr>
              <a:t>funding@eua.be</a:t>
            </a:r>
            <a:endParaRPr lang="nl-BE" dirty="0" smtClean="0"/>
          </a:p>
          <a:p>
            <a:pPr algn="ctr">
              <a:buFontTx/>
              <a:buNone/>
            </a:pPr>
            <a:endParaRPr lang="nl-BE" dirty="0" smtClean="0"/>
          </a:p>
          <a:p>
            <a:pPr algn="ctr">
              <a:buFontTx/>
              <a:buNone/>
            </a:pPr>
            <a:r>
              <a:rPr lang="nl-BE" dirty="0" smtClean="0"/>
              <a:t>Or visit:</a:t>
            </a:r>
          </a:p>
          <a:p>
            <a:pPr algn="ctr">
              <a:buFontTx/>
              <a:buNone/>
            </a:pPr>
            <a:r>
              <a:rPr lang="nl-BE" dirty="0" smtClean="0">
                <a:hlinkClick r:id="rId4"/>
              </a:rPr>
              <a:t>www.eua.be</a:t>
            </a:r>
            <a:r>
              <a:rPr lang="nl-BE" dirty="0" smtClean="0"/>
              <a:t> </a:t>
            </a:r>
            <a:endParaRPr lang="en-GB" dirty="0" smtClean="0"/>
          </a:p>
          <a:p>
            <a:pPr algn="ctr">
              <a:buFontTx/>
              <a:buNone/>
            </a:pPr>
            <a:endParaRPr lang="en-GB" i="1" dirty="0" smtClean="0"/>
          </a:p>
          <a:p>
            <a:pPr algn="ctr">
              <a:buFontTx/>
              <a:buNone/>
            </a:pPr>
            <a:endParaRPr lang="en-GB" sz="2400" i="1" dirty="0" smtClean="0"/>
          </a:p>
          <a:p>
            <a:pPr algn="ctr">
              <a:buFontTx/>
              <a:buNone/>
            </a:pPr>
            <a:endParaRPr lang="en-GB" sz="2400" i="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0"/>
          </p:nvPr>
        </p:nvSpPr>
        <p:spPr/>
        <p:txBody>
          <a:bodyPr/>
          <a:lstStyle/>
          <a:p>
            <a:pPr>
              <a:defRPr/>
            </a:pPr>
            <a:r>
              <a:rPr lang="en-GB" smtClean="0"/>
              <a:t>…</a:t>
            </a:r>
            <a:fld id="{BDA1DB40-197C-4C09-AEC8-465C324E5D73}" type="slidenum">
              <a:rPr lang="en-GB" smtClean="0"/>
              <a:pPr>
                <a:defRPr/>
              </a:pPr>
              <a:t>2</a:t>
            </a:fld>
            <a:r>
              <a:rPr lang="en-GB" smtClean="0"/>
              <a:t>…</a:t>
            </a:r>
            <a:endParaRPr lang="en-GB"/>
          </a:p>
        </p:txBody>
      </p:sp>
      <p:sp>
        <p:nvSpPr>
          <p:cNvPr id="5" name="CaixaDeTexto 4"/>
          <p:cNvSpPr txBox="1"/>
          <p:nvPr/>
        </p:nvSpPr>
        <p:spPr>
          <a:xfrm>
            <a:off x="683568" y="1916832"/>
            <a:ext cx="7776864" cy="3477875"/>
          </a:xfrm>
          <a:prstGeom prst="rect">
            <a:avLst/>
          </a:prstGeom>
          <a:noFill/>
        </p:spPr>
        <p:txBody>
          <a:bodyPr wrap="square" rtlCol="0">
            <a:spAutoFit/>
          </a:bodyPr>
          <a:lstStyle/>
          <a:p>
            <a:pPr marL="457200" indent="-457200">
              <a:buFont typeface="Wingdings" pitchFamily="2" charset="2"/>
              <a:buChar char="q"/>
            </a:pPr>
            <a:r>
              <a:rPr lang="pt-PT" sz="2000" b="1" dirty="0" smtClean="0">
                <a:latin typeface="Verdana" pitchFamily="34" charset="0"/>
                <a:ea typeface="Verdana" pitchFamily="34" charset="0"/>
                <a:cs typeface="Verdana" pitchFamily="34" charset="0"/>
              </a:rPr>
              <a:t> Funding </a:t>
            </a:r>
            <a:r>
              <a:rPr lang="pt-PT" sz="2000" b="1" dirty="0" err="1" smtClean="0">
                <a:latin typeface="Verdana" pitchFamily="34" charset="0"/>
                <a:ea typeface="Verdana" pitchFamily="34" charset="0"/>
                <a:cs typeface="Verdana" pitchFamily="34" charset="0"/>
              </a:rPr>
              <a:t>Trends</a:t>
            </a:r>
            <a:endParaRPr lang="pt-PT" sz="2000" b="1" dirty="0" smtClean="0">
              <a:latin typeface="Verdana" pitchFamily="34" charset="0"/>
              <a:ea typeface="Verdana" pitchFamily="34" charset="0"/>
              <a:cs typeface="Verdana" pitchFamily="34" charset="0"/>
            </a:endParaRPr>
          </a:p>
          <a:p>
            <a:pPr marL="457200" indent="-457200">
              <a:buFont typeface="Wingdings" pitchFamily="2" charset="2"/>
              <a:buChar char="q"/>
            </a:pPr>
            <a:endParaRPr lang="pt-PT" sz="2000" b="1" dirty="0" smtClean="0">
              <a:latin typeface="Verdana" pitchFamily="34" charset="0"/>
              <a:ea typeface="Verdana" pitchFamily="34" charset="0"/>
              <a:cs typeface="Verdana" pitchFamily="34" charset="0"/>
            </a:endParaRPr>
          </a:p>
          <a:p>
            <a:pPr marL="457200" indent="-457200">
              <a:buFont typeface="Wingdings" pitchFamily="2" charset="2"/>
              <a:buChar char="q"/>
            </a:pPr>
            <a:r>
              <a:rPr lang="pt-PT" sz="2000" b="1" dirty="0" smtClean="0">
                <a:latin typeface="Verdana" pitchFamily="34" charset="0"/>
                <a:ea typeface="Verdana" pitchFamily="34" charset="0"/>
                <a:cs typeface="Verdana" pitchFamily="34" charset="0"/>
              </a:rPr>
              <a:t> </a:t>
            </a:r>
            <a:r>
              <a:rPr lang="pt-PT" sz="2000" b="1" dirty="0" err="1" smtClean="0">
                <a:latin typeface="Verdana" pitchFamily="34" charset="0"/>
                <a:ea typeface="Verdana" pitchFamily="34" charset="0"/>
                <a:cs typeface="Verdana" pitchFamily="34" charset="0"/>
              </a:rPr>
              <a:t>Modes</a:t>
            </a:r>
            <a:r>
              <a:rPr lang="pt-PT" sz="2000" b="1" dirty="0" smtClean="0">
                <a:latin typeface="Verdana" pitchFamily="34" charset="0"/>
                <a:ea typeface="Verdana" pitchFamily="34" charset="0"/>
                <a:cs typeface="Verdana" pitchFamily="34" charset="0"/>
              </a:rPr>
              <a:t> </a:t>
            </a:r>
            <a:r>
              <a:rPr lang="pt-PT" sz="2000" b="1" dirty="0" err="1" smtClean="0">
                <a:latin typeface="Verdana" pitchFamily="34" charset="0"/>
                <a:ea typeface="Verdana" pitchFamily="34" charset="0"/>
                <a:cs typeface="Verdana" pitchFamily="34" charset="0"/>
              </a:rPr>
              <a:t>of</a:t>
            </a:r>
            <a:r>
              <a:rPr lang="pt-PT" sz="2000" b="1" dirty="0" smtClean="0">
                <a:latin typeface="Verdana" pitchFamily="34" charset="0"/>
                <a:ea typeface="Verdana" pitchFamily="34" charset="0"/>
                <a:cs typeface="Verdana" pitchFamily="34" charset="0"/>
              </a:rPr>
              <a:t> </a:t>
            </a:r>
            <a:r>
              <a:rPr lang="pt-PT" sz="2000" b="1" dirty="0" err="1" smtClean="0">
                <a:latin typeface="Verdana" pitchFamily="34" charset="0"/>
                <a:ea typeface="Verdana" pitchFamily="34" charset="0"/>
                <a:cs typeface="Verdana" pitchFamily="34" charset="0"/>
              </a:rPr>
              <a:t>Public</a:t>
            </a:r>
            <a:r>
              <a:rPr lang="pt-PT" sz="2000" b="1" dirty="0" smtClean="0">
                <a:latin typeface="Verdana" pitchFamily="34" charset="0"/>
                <a:ea typeface="Verdana" pitchFamily="34" charset="0"/>
                <a:cs typeface="Verdana" pitchFamily="34" charset="0"/>
              </a:rPr>
              <a:t> Funding</a:t>
            </a:r>
          </a:p>
          <a:p>
            <a:pPr marL="457200" indent="-457200">
              <a:buFont typeface="Wingdings" pitchFamily="2" charset="2"/>
              <a:buChar char="q"/>
            </a:pPr>
            <a:endParaRPr lang="pt-PT" sz="2000" b="1" dirty="0" smtClean="0">
              <a:latin typeface="Verdana" pitchFamily="34" charset="0"/>
              <a:ea typeface="Verdana" pitchFamily="34" charset="0"/>
              <a:cs typeface="Verdana" pitchFamily="34" charset="0"/>
            </a:endParaRPr>
          </a:p>
          <a:p>
            <a:pPr marL="457200" indent="-457200">
              <a:buFont typeface="Wingdings" pitchFamily="2" charset="2"/>
              <a:buChar char="q"/>
            </a:pPr>
            <a:r>
              <a:rPr lang="pt-PT" sz="2000" b="1" dirty="0" smtClean="0">
                <a:latin typeface="Verdana" pitchFamily="34" charset="0"/>
                <a:ea typeface="Verdana" pitchFamily="34" charset="0"/>
                <a:cs typeface="Verdana" pitchFamily="34" charset="0"/>
              </a:rPr>
              <a:t> </a:t>
            </a:r>
            <a:r>
              <a:rPr lang="pt-PT" sz="2000" b="1" dirty="0" err="1" smtClean="0">
                <a:latin typeface="Verdana" pitchFamily="34" charset="0"/>
                <a:ea typeface="Verdana" pitchFamily="34" charset="0"/>
                <a:cs typeface="Verdana" pitchFamily="34" charset="0"/>
              </a:rPr>
              <a:t>Public</a:t>
            </a:r>
            <a:r>
              <a:rPr lang="pt-PT" sz="2000" b="1" dirty="0" smtClean="0">
                <a:latin typeface="Verdana" pitchFamily="34" charset="0"/>
                <a:ea typeface="Verdana" pitchFamily="34" charset="0"/>
                <a:cs typeface="Verdana" pitchFamily="34" charset="0"/>
              </a:rPr>
              <a:t> Funding </a:t>
            </a:r>
            <a:r>
              <a:rPr lang="pt-PT" sz="2000" b="1" dirty="0" err="1" smtClean="0">
                <a:latin typeface="Verdana" pitchFamily="34" charset="0"/>
                <a:ea typeface="Verdana" pitchFamily="34" charset="0"/>
                <a:cs typeface="Verdana" pitchFamily="34" charset="0"/>
              </a:rPr>
              <a:t>Modalities</a:t>
            </a:r>
            <a:endParaRPr lang="pt-PT" sz="2000" b="1" dirty="0" smtClean="0">
              <a:latin typeface="Verdana" pitchFamily="34" charset="0"/>
              <a:ea typeface="Verdana" pitchFamily="34" charset="0"/>
              <a:cs typeface="Verdana" pitchFamily="34" charset="0"/>
            </a:endParaRPr>
          </a:p>
          <a:p>
            <a:pPr marL="457200" indent="-457200">
              <a:buFont typeface="Wingdings" pitchFamily="2" charset="2"/>
              <a:buChar char="q"/>
            </a:pPr>
            <a:endParaRPr lang="pt-PT" sz="2000" b="1" dirty="0" smtClean="0">
              <a:latin typeface="Verdana" pitchFamily="34" charset="0"/>
              <a:ea typeface="Verdana" pitchFamily="34" charset="0"/>
              <a:cs typeface="Verdana" pitchFamily="34" charset="0"/>
            </a:endParaRPr>
          </a:p>
          <a:p>
            <a:pPr marL="457200" indent="-457200">
              <a:buFont typeface="Wingdings" pitchFamily="2" charset="2"/>
              <a:buChar char="q"/>
            </a:pPr>
            <a:r>
              <a:rPr lang="pt-PT" sz="2000" b="1" dirty="0" smtClean="0">
                <a:latin typeface="Verdana" pitchFamily="34" charset="0"/>
                <a:ea typeface="Verdana" pitchFamily="34" charset="0"/>
                <a:cs typeface="Verdana" pitchFamily="34" charset="0"/>
              </a:rPr>
              <a:t> </a:t>
            </a:r>
            <a:r>
              <a:rPr lang="pt-PT" sz="2000" b="1" dirty="0" err="1" smtClean="0">
                <a:latin typeface="Verdana" pitchFamily="34" charset="0"/>
                <a:ea typeface="Verdana" pitchFamily="34" charset="0"/>
                <a:cs typeface="Verdana" pitchFamily="34" charset="0"/>
              </a:rPr>
              <a:t>Formulae</a:t>
            </a:r>
            <a:endParaRPr lang="pt-PT" sz="2000" b="1" dirty="0" smtClean="0">
              <a:latin typeface="Verdana" pitchFamily="34" charset="0"/>
              <a:ea typeface="Verdana" pitchFamily="34" charset="0"/>
              <a:cs typeface="Verdana" pitchFamily="34" charset="0"/>
            </a:endParaRPr>
          </a:p>
          <a:p>
            <a:pPr marL="457200" indent="-457200">
              <a:buFont typeface="Wingdings" pitchFamily="2" charset="2"/>
              <a:buChar char="q"/>
            </a:pPr>
            <a:endParaRPr lang="pt-PT" sz="2000" b="1" dirty="0" smtClean="0">
              <a:latin typeface="Verdana" pitchFamily="34" charset="0"/>
              <a:ea typeface="Verdana" pitchFamily="34" charset="0"/>
              <a:cs typeface="Verdana" pitchFamily="34" charset="0"/>
            </a:endParaRPr>
          </a:p>
          <a:p>
            <a:pPr marL="457200" indent="-457200">
              <a:buFont typeface="Wingdings" pitchFamily="2" charset="2"/>
              <a:buChar char="q"/>
            </a:pPr>
            <a:r>
              <a:rPr lang="pt-PT" sz="2000" b="1" dirty="0" smtClean="0">
                <a:latin typeface="Verdana" pitchFamily="34" charset="0"/>
                <a:ea typeface="Verdana" pitchFamily="34" charset="0"/>
                <a:cs typeface="Verdana" pitchFamily="34" charset="0"/>
              </a:rPr>
              <a:t> </a:t>
            </a:r>
            <a:r>
              <a:rPr lang="pt-PT" sz="2000" b="1" dirty="0" err="1" smtClean="0">
                <a:latin typeface="Verdana" pitchFamily="34" charset="0"/>
                <a:ea typeface="Verdana" pitchFamily="34" charset="0"/>
                <a:cs typeface="Verdana" pitchFamily="34" charset="0"/>
              </a:rPr>
              <a:t>Challenges</a:t>
            </a:r>
            <a:endParaRPr lang="pt-PT" sz="2000" b="1" dirty="0" smtClean="0">
              <a:latin typeface="Verdana" pitchFamily="34" charset="0"/>
              <a:ea typeface="Verdana" pitchFamily="34" charset="0"/>
              <a:cs typeface="Verdana" pitchFamily="34" charset="0"/>
            </a:endParaRPr>
          </a:p>
          <a:p>
            <a:pPr marL="457200" indent="-457200">
              <a:buFont typeface="Wingdings" pitchFamily="2" charset="2"/>
              <a:buChar char="q"/>
            </a:pPr>
            <a:endParaRPr lang="pt-PT" sz="2000" b="1" dirty="0" smtClean="0">
              <a:latin typeface="Verdana" pitchFamily="34" charset="0"/>
              <a:ea typeface="Verdana" pitchFamily="34" charset="0"/>
              <a:cs typeface="Verdana" pitchFamily="34" charset="0"/>
            </a:endParaRPr>
          </a:p>
          <a:p>
            <a:pPr marL="457200" indent="-457200">
              <a:buFont typeface="Wingdings" pitchFamily="2" charset="2"/>
              <a:buChar char="q"/>
            </a:pPr>
            <a:r>
              <a:rPr lang="pt-PT" sz="2000" b="1" dirty="0" err="1" smtClean="0">
                <a:latin typeface="Verdana" pitchFamily="34" charset="0"/>
                <a:ea typeface="Verdana" pitchFamily="34" charset="0"/>
                <a:cs typeface="Verdana" pitchFamily="34" charset="0"/>
              </a:rPr>
              <a:t>Conclusions</a:t>
            </a:r>
            <a:endParaRPr lang="en-US" sz="2000" b="1" dirty="0">
              <a:latin typeface="Verdana" pitchFamily="34" charset="0"/>
              <a:ea typeface="Verdana" pitchFamily="34" charset="0"/>
              <a:cs typeface="Verdan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23850" y="908050"/>
            <a:ext cx="8374063" cy="792163"/>
          </a:xfrm>
        </p:spPr>
        <p:txBody>
          <a:bodyPr/>
          <a:lstStyle/>
          <a:p>
            <a:r>
              <a:rPr lang="en-GB" sz="2600" dirty="0" smtClean="0"/>
              <a:t>Funding Trends: </a:t>
            </a:r>
            <a:r>
              <a:rPr lang="en-GB" sz="2600" dirty="0" smtClean="0">
                <a:solidFill>
                  <a:schemeClr val="accent2"/>
                </a:solidFill>
              </a:rPr>
              <a:t>state of play</a:t>
            </a:r>
          </a:p>
        </p:txBody>
      </p:sp>
      <p:sp>
        <p:nvSpPr>
          <p:cNvPr id="7171" name="TextBox 4"/>
          <p:cNvSpPr txBox="1">
            <a:spLocks noChangeArrowheads="1"/>
          </p:cNvSpPr>
          <p:nvPr/>
        </p:nvSpPr>
        <p:spPr bwMode="auto">
          <a:xfrm>
            <a:off x="323850" y="2420938"/>
            <a:ext cx="8280400" cy="676275"/>
          </a:xfrm>
          <a:prstGeom prst="rect">
            <a:avLst/>
          </a:prstGeom>
          <a:noFill/>
          <a:ln w="9525">
            <a:noFill/>
            <a:miter lim="800000"/>
            <a:headEnd/>
            <a:tailEnd/>
          </a:ln>
        </p:spPr>
        <p:txBody>
          <a:bodyPr>
            <a:spAutoFit/>
          </a:bodyPr>
          <a:lstStyle/>
          <a:p>
            <a:pPr>
              <a:buClr>
                <a:schemeClr val="accent2"/>
              </a:buClr>
              <a:buSzPct val="150000"/>
              <a:buFont typeface="Wingdings" pitchFamily="2" charset="2"/>
              <a:buChar char="§"/>
            </a:pPr>
            <a:endParaRPr lang="en-GB" sz="2000"/>
          </a:p>
          <a:p>
            <a:pPr>
              <a:buClr>
                <a:schemeClr val="accent2"/>
              </a:buClr>
              <a:buSzPct val="150000"/>
              <a:buFont typeface="Wingdings" pitchFamily="2" charset="2"/>
              <a:buChar char="§"/>
            </a:pPr>
            <a:endParaRPr lang="nl-BE"/>
          </a:p>
        </p:txBody>
      </p:sp>
      <p:sp>
        <p:nvSpPr>
          <p:cNvPr id="7" name="Content Placeholder 6"/>
          <p:cNvSpPr>
            <a:spLocks noGrp="1"/>
          </p:cNvSpPr>
          <p:nvPr>
            <p:ph idx="1"/>
          </p:nvPr>
        </p:nvSpPr>
        <p:spPr>
          <a:xfrm>
            <a:off x="323850" y="1700213"/>
            <a:ext cx="8820150" cy="4897437"/>
          </a:xfrm>
        </p:spPr>
        <p:txBody>
          <a:bodyPr/>
          <a:lstStyle/>
          <a:p>
            <a:pPr>
              <a:buFontTx/>
              <a:buNone/>
              <a:defRPr/>
            </a:pPr>
            <a:r>
              <a:rPr lang="en-GB" sz="2100" dirty="0" smtClean="0"/>
              <a:t>On average, almost ¾ of universities’ funding comes from</a:t>
            </a:r>
          </a:p>
          <a:p>
            <a:pPr>
              <a:buFontTx/>
              <a:buNone/>
              <a:defRPr/>
            </a:pPr>
            <a:r>
              <a:rPr lang="en-GB" sz="2100" dirty="0" smtClean="0"/>
              <a:t>national/regional public funding sources</a:t>
            </a:r>
          </a:p>
          <a:p>
            <a:pPr>
              <a:defRPr/>
            </a:pPr>
            <a:endParaRPr lang="en-GB" dirty="0" smtClean="0"/>
          </a:p>
          <a:p>
            <a:pPr>
              <a:defRPr/>
            </a:pPr>
            <a:endParaRPr lang="en-GB" dirty="0" smtClean="0"/>
          </a:p>
          <a:p>
            <a:pPr>
              <a:defRPr/>
            </a:pPr>
            <a:endParaRPr lang="en-GB" dirty="0" smtClean="0"/>
          </a:p>
          <a:p>
            <a:pPr>
              <a:defRPr/>
            </a:pPr>
            <a:endParaRPr lang="en-GB" dirty="0" smtClean="0"/>
          </a:p>
          <a:p>
            <a:pPr marL="342900" lvl="1" indent="-342900">
              <a:buFont typeface="Wingdings" pitchFamily="8" charset="2"/>
              <a:buNone/>
              <a:defRPr/>
            </a:pPr>
            <a:endParaRPr lang="en-GB" sz="2200" dirty="0" smtClean="0">
              <a:ea typeface="+mn-ea"/>
              <a:cs typeface="+mn-cs"/>
            </a:endParaRPr>
          </a:p>
          <a:p>
            <a:pPr>
              <a:defRPr/>
            </a:pPr>
            <a:endParaRPr lang="en-GB" dirty="0" smtClean="0"/>
          </a:p>
          <a:p>
            <a:pPr>
              <a:defRPr/>
            </a:pPr>
            <a:endParaRPr lang="en-GB" dirty="0" smtClean="0"/>
          </a:p>
          <a:p>
            <a:pPr>
              <a:buFontTx/>
              <a:buNone/>
              <a:defRPr/>
            </a:pPr>
            <a:endParaRPr lang="nl-BE" dirty="0"/>
          </a:p>
        </p:txBody>
      </p:sp>
      <p:graphicFrame>
        <p:nvGraphicFramePr>
          <p:cNvPr id="9" name="Content Placeholder 3"/>
          <p:cNvGraphicFramePr>
            <a:graphicFrameLocks/>
          </p:cNvGraphicFramePr>
          <p:nvPr/>
        </p:nvGraphicFramePr>
        <p:xfrm>
          <a:off x="-2556792" y="2105472"/>
          <a:ext cx="14401600" cy="4752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620688"/>
            <a:ext cx="8229600" cy="936625"/>
          </a:xfrm>
        </p:spPr>
        <p:txBody>
          <a:bodyPr/>
          <a:lstStyle/>
          <a:p>
            <a:r>
              <a:rPr lang="nl-BE" dirty="0" smtClean="0"/>
              <a:t>Changing modes of </a:t>
            </a:r>
            <a:r>
              <a:rPr lang="nl-BE" dirty="0" smtClean="0">
                <a:solidFill>
                  <a:schemeClr val="accent2"/>
                </a:solidFill>
              </a:rPr>
              <a:t>public funding </a:t>
            </a:r>
            <a:endParaRPr lang="en-GB" dirty="0" smtClean="0">
              <a:solidFill>
                <a:schemeClr val="accent2"/>
              </a:solidFill>
            </a:endParaRPr>
          </a:p>
        </p:txBody>
      </p:sp>
      <p:sp>
        <p:nvSpPr>
          <p:cNvPr id="10243" name="Content Placeholder 2"/>
          <p:cNvSpPr>
            <a:spLocks noGrp="1"/>
          </p:cNvSpPr>
          <p:nvPr>
            <p:ph idx="1"/>
          </p:nvPr>
        </p:nvSpPr>
        <p:spPr>
          <a:xfrm>
            <a:off x="0" y="1772816"/>
            <a:ext cx="9144000" cy="4896544"/>
          </a:xfrm>
        </p:spPr>
        <p:txBody>
          <a:bodyPr/>
          <a:lstStyle/>
          <a:p>
            <a:pPr marL="711200" indent="-449263">
              <a:spcBef>
                <a:spcPts val="600"/>
              </a:spcBef>
              <a:spcAft>
                <a:spcPts val="600"/>
              </a:spcAft>
              <a:buClr>
                <a:srgbClr val="FFC000"/>
              </a:buClr>
              <a:buSzPct val="120000"/>
              <a:buFont typeface="Wingdings" pitchFamily="2" charset="2"/>
              <a:buChar char="q"/>
              <a:defRPr/>
            </a:pPr>
            <a:r>
              <a:rPr lang="nl-BE" sz="2000" b="1" dirty="0" smtClean="0"/>
              <a:t>More Competitive funding</a:t>
            </a:r>
          </a:p>
          <a:p>
            <a:pPr lvl="2">
              <a:spcBef>
                <a:spcPts val="300"/>
              </a:spcBef>
              <a:spcAft>
                <a:spcPts val="300"/>
              </a:spcAft>
              <a:buFont typeface="Wingdings" pitchFamily="2" charset="2"/>
              <a:buChar char="ü"/>
              <a:defRPr/>
            </a:pPr>
            <a:r>
              <a:rPr lang="nl-BE" sz="1800" dirty="0" smtClean="0"/>
              <a:t>Success rate may even be criterion for general funding formula</a:t>
            </a:r>
          </a:p>
          <a:p>
            <a:pPr lvl="2">
              <a:spcBef>
                <a:spcPts val="300"/>
              </a:spcBef>
              <a:spcAft>
                <a:spcPts val="300"/>
              </a:spcAft>
              <a:buFont typeface="Wingdings" pitchFamily="2" charset="2"/>
              <a:buChar char="ü"/>
              <a:defRPr/>
            </a:pPr>
            <a:r>
              <a:rPr lang="nl-BE" sz="1800" dirty="0" smtClean="0"/>
              <a:t>Requires universities to invest in their support capacities</a:t>
            </a:r>
          </a:p>
          <a:p>
            <a:pPr lvl="2">
              <a:spcBef>
                <a:spcPts val="300"/>
              </a:spcBef>
              <a:spcAft>
                <a:spcPts val="300"/>
              </a:spcAft>
              <a:buFont typeface="Wingdings" pitchFamily="2" charset="2"/>
              <a:buChar char="ü"/>
              <a:defRPr/>
            </a:pPr>
            <a:r>
              <a:rPr lang="nl-BE" sz="1800" dirty="0" smtClean="0"/>
              <a:t>Often includes co-funding requirements</a:t>
            </a:r>
          </a:p>
          <a:p>
            <a:pPr marL="711200" indent="-449263">
              <a:spcBef>
                <a:spcPts val="600"/>
              </a:spcBef>
              <a:spcAft>
                <a:spcPts val="600"/>
              </a:spcAft>
              <a:buClr>
                <a:srgbClr val="FFC000"/>
              </a:buClr>
              <a:buSzPct val="120000"/>
              <a:buFont typeface="Wingdings" pitchFamily="2" charset="2"/>
              <a:buChar char="q"/>
              <a:defRPr/>
            </a:pPr>
            <a:r>
              <a:rPr lang="nl-BE" sz="2000" b="1" dirty="0" smtClean="0"/>
              <a:t>More Targeted funding</a:t>
            </a:r>
          </a:p>
          <a:p>
            <a:pPr lvl="2">
              <a:spcBef>
                <a:spcPts val="600"/>
              </a:spcBef>
              <a:spcAft>
                <a:spcPts val="600"/>
              </a:spcAft>
              <a:buFont typeface="Wingdings" pitchFamily="2" charset="2"/>
              <a:buChar char="ü"/>
              <a:defRPr/>
            </a:pPr>
            <a:r>
              <a:rPr lang="nl-BE" sz="1800" dirty="0" smtClean="0"/>
              <a:t>Some authorities tend to cut in block grants and re-introduce targeted funding geared towards the achievement of specific objectives =&gt; restricts autonomy (?)</a:t>
            </a:r>
          </a:p>
          <a:p>
            <a:pPr marL="711200" indent="-449263">
              <a:spcBef>
                <a:spcPts val="600"/>
              </a:spcBef>
              <a:spcAft>
                <a:spcPts val="600"/>
              </a:spcAft>
              <a:buClr>
                <a:srgbClr val="FFC000"/>
              </a:buClr>
              <a:buSzPct val="120000"/>
              <a:buFont typeface="Wingdings" pitchFamily="2" charset="2"/>
              <a:buChar char="q"/>
              <a:defRPr/>
            </a:pPr>
            <a:r>
              <a:rPr lang="nl-BE" sz="2000" b="1" dirty="0" smtClean="0"/>
              <a:t>Increased use of output criteria </a:t>
            </a:r>
          </a:p>
          <a:p>
            <a:pPr lvl="2">
              <a:spcBef>
                <a:spcPts val="300"/>
              </a:spcBef>
              <a:spcAft>
                <a:spcPts val="300"/>
              </a:spcAft>
              <a:buFont typeface="Wingdings" pitchFamily="2" charset="2"/>
              <a:buChar char="ü"/>
              <a:defRPr/>
            </a:pPr>
            <a:r>
              <a:rPr lang="nl-BE" sz="1800" dirty="0" smtClean="0"/>
              <a:t>Influences university’s strategic choices </a:t>
            </a:r>
          </a:p>
          <a:p>
            <a:pPr lvl="2">
              <a:spcBef>
                <a:spcPts val="300"/>
              </a:spcBef>
              <a:spcAft>
                <a:spcPts val="300"/>
              </a:spcAft>
              <a:buFont typeface="Wingdings" pitchFamily="2" charset="2"/>
              <a:buChar char="ü"/>
              <a:defRPr/>
            </a:pPr>
            <a:r>
              <a:rPr lang="nl-BE" sz="1800" dirty="0" smtClean="0"/>
              <a:t>Impact on autonomy</a:t>
            </a:r>
            <a:endParaRPr lang="nl-BE" sz="2000" b="1" dirty="0" smtClean="0"/>
          </a:p>
          <a:p>
            <a:pPr marL="711200" indent="-449263">
              <a:spcBef>
                <a:spcPts val="600"/>
              </a:spcBef>
              <a:spcAft>
                <a:spcPts val="600"/>
              </a:spcAft>
              <a:buClr>
                <a:srgbClr val="FFC000"/>
              </a:buClr>
              <a:buSzPct val="120000"/>
              <a:buFont typeface="Wingdings" pitchFamily="2" charset="2"/>
              <a:buChar char="q"/>
              <a:defRPr/>
            </a:pPr>
            <a:r>
              <a:rPr lang="nl-BE" sz="2000" b="1" dirty="0" smtClean="0"/>
              <a:t>Performance-based funding mechanisms</a:t>
            </a:r>
          </a:p>
          <a:p>
            <a:pPr lvl="2">
              <a:spcBef>
                <a:spcPts val="300"/>
              </a:spcBef>
              <a:spcAft>
                <a:spcPts val="300"/>
              </a:spcAft>
              <a:buSzPct val="120000"/>
              <a:buFont typeface="Wingdings" pitchFamily="2" charset="2"/>
              <a:buChar char="ü"/>
              <a:defRPr/>
            </a:pPr>
            <a:r>
              <a:rPr lang="en-GB" sz="1800" dirty="0" smtClean="0"/>
              <a:t> Increased administrative procedures for universities and funders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468313" y="476250"/>
            <a:ext cx="8229600" cy="936625"/>
          </a:xfrm>
        </p:spPr>
        <p:txBody>
          <a:bodyPr/>
          <a:lstStyle/>
          <a:p>
            <a:r>
              <a:rPr lang="en-GB" dirty="0" smtClean="0"/>
              <a:t>Modalities of </a:t>
            </a:r>
            <a:r>
              <a:rPr lang="en-GB" dirty="0" smtClean="0">
                <a:solidFill>
                  <a:srgbClr val="FF9900"/>
                </a:solidFill>
              </a:rPr>
              <a:t>public funding</a:t>
            </a:r>
          </a:p>
        </p:txBody>
      </p:sp>
      <p:pic>
        <p:nvPicPr>
          <p:cNvPr id="77826" name="Picture 2" descr="\\euasrv01.eua.local\office\Communications\Publications\EUA Publications\2011 Publications\Autonomy Scorecard\FINAL tables, figures, etc\Autonomy_Figures\Autonomy_Figure 7.jpg"/>
          <p:cNvPicPr>
            <a:picLocks noChangeAspect="1" noChangeArrowheads="1"/>
          </p:cNvPicPr>
          <p:nvPr/>
        </p:nvPicPr>
        <p:blipFill>
          <a:blip r:embed="rId3" cstate="print"/>
          <a:srcRect l="2778" t="8748" r="4665" b="3093"/>
          <a:stretch>
            <a:fillRect/>
          </a:stretch>
        </p:blipFill>
        <p:spPr bwMode="auto">
          <a:xfrm>
            <a:off x="1871663" y="1484313"/>
            <a:ext cx="5400675" cy="5111750"/>
          </a:xfrm>
          <a:prstGeom prst="rect">
            <a:avLst/>
          </a:prstGeom>
          <a:noFill/>
          <a:ln>
            <a:solidFill>
              <a:schemeClr val="bg2">
                <a:lumMod val="20000"/>
                <a:lumOff val="80000"/>
              </a:schemeClr>
            </a:solid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468313" y="908050"/>
            <a:ext cx="8229600" cy="936625"/>
          </a:xfrm>
        </p:spPr>
        <p:txBody>
          <a:bodyPr/>
          <a:lstStyle/>
          <a:p>
            <a:r>
              <a:rPr lang="en-GB" dirty="0" smtClean="0"/>
              <a:t>Restrictions on </a:t>
            </a:r>
            <a:r>
              <a:rPr lang="en-GB" dirty="0" smtClean="0">
                <a:solidFill>
                  <a:srgbClr val="FF9900"/>
                </a:solidFill>
              </a:rPr>
              <a:t>allocation of block grants</a:t>
            </a:r>
          </a:p>
        </p:txBody>
      </p:sp>
      <p:sp>
        <p:nvSpPr>
          <p:cNvPr id="15363" name="Content Placeholder 3"/>
          <p:cNvSpPr>
            <a:spLocks noGrp="1"/>
          </p:cNvSpPr>
          <p:nvPr>
            <p:ph idx="1"/>
          </p:nvPr>
        </p:nvSpPr>
        <p:spPr/>
        <p:txBody>
          <a:bodyPr/>
          <a:lstStyle/>
          <a:p>
            <a:pPr marL="711200" indent="-449263">
              <a:spcBef>
                <a:spcPct val="0"/>
              </a:spcBef>
              <a:spcAft>
                <a:spcPts val="3600"/>
              </a:spcAft>
              <a:buClr>
                <a:srgbClr val="FFC000"/>
              </a:buClr>
              <a:buSzPct val="120000"/>
              <a:buFont typeface="Wingdings" pitchFamily="2" charset="2"/>
              <a:buChar char="q"/>
            </a:pPr>
            <a:r>
              <a:rPr lang="nl-BE" dirty="0" smtClean="0"/>
              <a:t>Block grant is split into broad categories and there are no or limited possibilities for moving funds between these</a:t>
            </a:r>
          </a:p>
          <a:p>
            <a:pPr marL="711200" indent="-449263">
              <a:spcBef>
                <a:spcPct val="0"/>
              </a:spcBef>
              <a:spcAft>
                <a:spcPts val="3600"/>
              </a:spcAft>
              <a:buClr>
                <a:srgbClr val="FFC000"/>
              </a:buClr>
              <a:buSzPct val="120000"/>
              <a:buFont typeface="Wingdings" pitchFamily="2" charset="2"/>
              <a:buChar char="q"/>
            </a:pPr>
            <a:r>
              <a:rPr lang="nl-BE" dirty="0" smtClean="0"/>
              <a:t>Internal allocation possibilities for block grant are limited by law</a:t>
            </a:r>
          </a:p>
          <a:p>
            <a:pPr marL="711200" indent="-449263">
              <a:spcBef>
                <a:spcPct val="0"/>
              </a:spcBef>
              <a:spcAft>
                <a:spcPts val="3600"/>
              </a:spcAft>
              <a:buClr>
                <a:srgbClr val="FFC000"/>
              </a:buClr>
              <a:buSzPct val="120000"/>
              <a:buFont typeface="Wingdings" pitchFamily="2" charset="2"/>
              <a:buChar char="q"/>
            </a:pPr>
            <a:r>
              <a:rPr lang="nl-BE" dirty="0" smtClean="0"/>
              <a:t>Other restrictions, such as earmarking of a certain percentage or the setting of target agreements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672"/>
            <a:ext cx="8229600" cy="936625"/>
          </a:xfrm>
        </p:spPr>
        <p:txBody>
          <a:bodyPr/>
          <a:lstStyle/>
          <a:p>
            <a:r>
              <a:rPr lang="nl-BE" dirty="0" smtClean="0"/>
              <a:t>Income sources</a:t>
            </a:r>
            <a:endParaRPr lang="en-GB" dirty="0"/>
          </a:p>
        </p:txBody>
      </p:sp>
      <p:pic>
        <p:nvPicPr>
          <p:cNvPr id="1026" name="Picture 2" descr="C:\Users\enorap\AppData\Local\Microsoft\Windows\Temporary Internet Files\Content.Outlook\ZOYN0U0D\Fig4_Income_sources_and_funding_modalities_f_JPG (2).jpg"/>
          <p:cNvPicPr>
            <a:picLocks noChangeAspect="1" noChangeArrowheads="1"/>
          </p:cNvPicPr>
          <p:nvPr/>
        </p:nvPicPr>
        <p:blipFill>
          <a:blip r:embed="rId3" cstate="print"/>
          <a:srcRect/>
          <a:stretch>
            <a:fillRect/>
          </a:stretch>
        </p:blipFill>
        <p:spPr bwMode="auto">
          <a:xfrm>
            <a:off x="36512" y="1772816"/>
            <a:ext cx="9107488" cy="479331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167"/>
            <a:ext cx="8229600" cy="936625"/>
          </a:xfrm>
        </p:spPr>
        <p:txBody>
          <a:bodyPr/>
          <a:lstStyle/>
          <a:p>
            <a:r>
              <a:rPr lang="nl-BE" dirty="0" smtClean="0"/>
              <a:t>What do </a:t>
            </a:r>
            <a:r>
              <a:rPr lang="nl-BE" dirty="0" smtClean="0">
                <a:solidFill>
                  <a:srgbClr val="FF9900"/>
                </a:solidFill>
              </a:rPr>
              <a:t>funding formulae </a:t>
            </a:r>
            <a:r>
              <a:rPr lang="nl-BE" dirty="0" smtClean="0"/>
              <a:t>take into account?</a:t>
            </a:r>
            <a:endParaRPr lang="en-GB" dirty="0"/>
          </a:p>
        </p:txBody>
      </p:sp>
      <p:pic>
        <p:nvPicPr>
          <p:cNvPr id="2050" name="Picture 2" descr="O:\Communications\Publications\EUA Publications\2010 Publications\EUDIS\Final graphs\Graph9_Funding_formula_parameters_f_JPG.jpg"/>
          <p:cNvPicPr>
            <a:picLocks noChangeAspect="1" noChangeArrowheads="1"/>
          </p:cNvPicPr>
          <p:nvPr/>
        </p:nvPicPr>
        <p:blipFill>
          <a:blip r:embed="rId3" cstate="print"/>
          <a:srcRect/>
          <a:stretch>
            <a:fillRect/>
          </a:stretch>
        </p:blipFill>
        <p:spPr bwMode="auto">
          <a:xfrm>
            <a:off x="460162" y="1628799"/>
            <a:ext cx="8360310" cy="504025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9750" y="1052513"/>
            <a:ext cx="8229600" cy="935037"/>
          </a:xfrm>
        </p:spPr>
        <p:txBody>
          <a:bodyPr/>
          <a:lstStyle/>
          <a:p>
            <a:r>
              <a:rPr lang="en-GB" dirty="0" smtClean="0"/>
              <a:t>Funding challenge: </a:t>
            </a:r>
            <a:r>
              <a:rPr lang="en-GB" b="0" dirty="0" smtClean="0"/>
              <a:t/>
            </a:r>
            <a:br>
              <a:rPr lang="en-GB" b="0" dirty="0" smtClean="0"/>
            </a:br>
            <a:r>
              <a:rPr lang="en-GB" dirty="0" smtClean="0"/>
              <a:t>Increasing </a:t>
            </a:r>
            <a:r>
              <a:rPr lang="en-GB" dirty="0" smtClean="0">
                <a:solidFill>
                  <a:schemeClr val="accent2"/>
                </a:solidFill>
              </a:rPr>
              <a:t>co-funding</a:t>
            </a:r>
            <a:endParaRPr lang="nl-BE" dirty="0" smtClean="0">
              <a:solidFill>
                <a:schemeClr val="accent2"/>
              </a:solidFill>
            </a:endParaRPr>
          </a:p>
        </p:txBody>
      </p:sp>
      <p:sp>
        <p:nvSpPr>
          <p:cNvPr id="10243" name="Content Placeholder 2"/>
          <p:cNvSpPr>
            <a:spLocks noGrp="1"/>
          </p:cNvSpPr>
          <p:nvPr>
            <p:ph idx="1"/>
          </p:nvPr>
        </p:nvSpPr>
        <p:spPr>
          <a:xfrm>
            <a:off x="107504" y="2016075"/>
            <a:ext cx="8929687" cy="5013325"/>
          </a:xfrm>
        </p:spPr>
        <p:txBody>
          <a:bodyPr/>
          <a:lstStyle/>
          <a:p>
            <a:pPr>
              <a:spcAft>
                <a:spcPts val="600"/>
              </a:spcAft>
              <a:defRPr/>
            </a:pPr>
            <a:r>
              <a:rPr lang="en-GB" sz="2000" dirty="0" smtClean="0"/>
              <a:t>Does not cover the full costs of an activity (especially indirect costs)</a:t>
            </a:r>
          </a:p>
          <a:p>
            <a:pPr>
              <a:spcAft>
                <a:spcPts val="600"/>
              </a:spcAft>
              <a:defRPr/>
            </a:pPr>
            <a:r>
              <a:rPr lang="nl-BE" sz="2000" dirty="0" smtClean="0"/>
              <a:t>Becomes a regular challenge for universities: </a:t>
            </a:r>
          </a:p>
          <a:p>
            <a:pPr lvl="1">
              <a:spcAft>
                <a:spcPts val="600"/>
              </a:spcAft>
              <a:defRPr/>
            </a:pPr>
            <a:r>
              <a:rPr lang="nl-BE" sz="1800" dirty="0" smtClean="0"/>
              <a:t>a majority of universities deal with co-funding for part of their national/regional public funding, in addition to contracts with the private sector and Euroepan funding.</a:t>
            </a:r>
          </a:p>
          <a:p>
            <a:pPr lvl="1">
              <a:spcAft>
                <a:spcPts val="600"/>
              </a:spcAft>
              <a:defRPr/>
            </a:pPr>
            <a:r>
              <a:rPr lang="nl-BE" sz="1800" dirty="0" smtClean="0"/>
              <a:t>Universities with more diversified funding structures also have to deal in a more systematic way with co-funding requirements.</a:t>
            </a:r>
            <a:endParaRPr lang="en-GB" sz="1800" dirty="0" smtClean="0"/>
          </a:p>
          <a:p>
            <a:pPr>
              <a:spcAft>
                <a:spcPts val="600"/>
              </a:spcAft>
              <a:defRPr/>
            </a:pPr>
            <a:r>
              <a:rPr lang="en-GB" sz="2000" dirty="0" smtClean="0"/>
              <a:t>Is associated to competitive funding schemes, which public authorities increasingly resort to.</a:t>
            </a:r>
          </a:p>
          <a:p>
            <a:pPr>
              <a:spcAft>
                <a:spcPts val="600"/>
              </a:spcAft>
              <a:defRPr/>
            </a:pPr>
            <a:r>
              <a:rPr lang="en-GB" sz="2000" dirty="0" smtClean="0"/>
              <a:t>Widens the FUNDING GAP!!</a:t>
            </a:r>
          </a:p>
          <a:p>
            <a:pPr>
              <a:spcAft>
                <a:spcPts val="600"/>
              </a:spcAft>
              <a:defRPr/>
            </a:pPr>
            <a:r>
              <a:rPr lang="en-GB" sz="2000" dirty="0" smtClean="0"/>
              <a:t>Leads to underinvestment in infrastructure and Human resources </a:t>
            </a:r>
          </a:p>
          <a:p>
            <a:pPr marL="814388">
              <a:buFontTx/>
              <a:buNone/>
              <a:defRPr/>
            </a:pPr>
            <a:endParaRPr lang="nl-BE" sz="1000" dirty="0" smtClean="0"/>
          </a:p>
        </p:txBody>
      </p:sp>
    </p:spTree>
  </p:cSld>
  <p:clrMapOvr>
    <a:masterClrMapping/>
  </p:clrMapOvr>
</p:sld>
</file>

<file path=ppt/theme/theme1.xml><?xml version="1.0" encoding="utf-8"?>
<a:theme xmlns:a="http://schemas.openxmlformats.org/drawingml/2006/main" name="EUA_master">
  <a:themeElements>
    <a:clrScheme name="EUA_master 14">
      <a:dk1>
        <a:srgbClr val="332586"/>
      </a:dk1>
      <a:lt1>
        <a:srgbClr val="FFFFFF"/>
      </a:lt1>
      <a:dk2>
        <a:srgbClr val="000000"/>
      </a:dk2>
      <a:lt2>
        <a:srgbClr val="808080"/>
      </a:lt2>
      <a:accent1>
        <a:srgbClr val="FFFFFF"/>
      </a:accent1>
      <a:accent2>
        <a:srgbClr val="FF9650"/>
      </a:accent2>
      <a:accent3>
        <a:srgbClr val="FFFFFF"/>
      </a:accent3>
      <a:accent4>
        <a:srgbClr val="2A1E72"/>
      </a:accent4>
      <a:accent5>
        <a:srgbClr val="FFFFFF"/>
      </a:accent5>
      <a:accent6>
        <a:srgbClr val="E78748"/>
      </a:accent6>
      <a:hlink>
        <a:srgbClr val="FF9650"/>
      </a:hlink>
      <a:folHlink>
        <a:srgbClr val="FF9650"/>
      </a:folHlink>
    </a:clrScheme>
    <a:fontScheme name="EUA_master">
      <a:majorFont>
        <a:latin typeface="Trebuchet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95000"/>
          </a:schemeClr>
        </a:solidFill>
        <a:ln cap="rnd">
          <a:solidFill>
            <a:schemeClr val="tx1"/>
          </a:solidFill>
        </a:ln>
      </a:spPr>
      <a:bodyPr rtlCol="0" anchor="ctr"/>
      <a:lstStyle>
        <a:defPPr algn="ctr">
          <a:defRPr>
            <a:ln>
              <a:solidFill>
                <a:srgbClr val="002060"/>
              </a:solid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EUA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UA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UA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UA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UA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UA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UA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UA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UA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UA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UA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UA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UA_master 13">
        <a:dk1>
          <a:srgbClr val="332586"/>
        </a:dk1>
        <a:lt1>
          <a:srgbClr val="FFFFFF"/>
        </a:lt1>
        <a:dk2>
          <a:srgbClr val="000000"/>
        </a:dk2>
        <a:lt2>
          <a:srgbClr val="808080"/>
        </a:lt2>
        <a:accent1>
          <a:srgbClr val="FFFFFF"/>
        </a:accent1>
        <a:accent2>
          <a:srgbClr val="8D80DC"/>
        </a:accent2>
        <a:accent3>
          <a:srgbClr val="FFFFFF"/>
        </a:accent3>
        <a:accent4>
          <a:srgbClr val="2A1E72"/>
        </a:accent4>
        <a:accent5>
          <a:srgbClr val="FFFFFF"/>
        </a:accent5>
        <a:accent6>
          <a:srgbClr val="7F73C7"/>
        </a:accent6>
        <a:hlink>
          <a:srgbClr val="C4BDED"/>
        </a:hlink>
        <a:folHlink>
          <a:srgbClr val="D9D5F3"/>
        </a:folHlink>
      </a:clrScheme>
      <a:clrMap bg1="lt1" tx1="dk1" bg2="lt2" tx2="dk2" accent1="accent1" accent2="accent2" accent3="accent3" accent4="accent4" accent5="accent5" accent6="accent6" hlink="hlink" folHlink="folHlink"/>
    </a:extraClrScheme>
    <a:extraClrScheme>
      <a:clrScheme name="EUA_master 14">
        <a:dk1>
          <a:srgbClr val="332586"/>
        </a:dk1>
        <a:lt1>
          <a:srgbClr val="FFFFFF"/>
        </a:lt1>
        <a:dk2>
          <a:srgbClr val="000000"/>
        </a:dk2>
        <a:lt2>
          <a:srgbClr val="808080"/>
        </a:lt2>
        <a:accent1>
          <a:srgbClr val="FFFFFF"/>
        </a:accent1>
        <a:accent2>
          <a:srgbClr val="FF9650"/>
        </a:accent2>
        <a:accent3>
          <a:srgbClr val="FFFFFF"/>
        </a:accent3>
        <a:accent4>
          <a:srgbClr val="2A1E72"/>
        </a:accent4>
        <a:accent5>
          <a:srgbClr val="FFFFFF"/>
        </a:accent5>
        <a:accent6>
          <a:srgbClr val="E78748"/>
        </a:accent6>
        <a:hlink>
          <a:srgbClr val="FF9650"/>
        </a:hlink>
        <a:folHlink>
          <a:srgbClr val="FF965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EUA_master</Template>
  <TotalTime>4149</TotalTime>
  <Words>792</Words>
  <Application>Microsoft Office PowerPoint</Application>
  <PresentationFormat>Presentación en pantalla (4:3)</PresentationFormat>
  <Paragraphs>107</Paragraphs>
  <Slides>11</Slides>
  <Notes>10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EUA_master</vt:lpstr>
      <vt:lpstr>   Funding models of European universities</vt:lpstr>
      <vt:lpstr>Presentación de PowerPoint</vt:lpstr>
      <vt:lpstr>Funding Trends: state of play</vt:lpstr>
      <vt:lpstr>Changing modes of public funding </vt:lpstr>
      <vt:lpstr>Modalities of public funding</vt:lpstr>
      <vt:lpstr>Restrictions on allocation of block grants</vt:lpstr>
      <vt:lpstr>Income sources</vt:lpstr>
      <vt:lpstr>What do funding formulae take into account?</vt:lpstr>
      <vt:lpstr>Funding challenge:  Increasing co-funding</vt:lpstr>
      <vt:lpstr>Key messages: what can authorities do?</vt:lpstr>
      <vt:lpstr>Presentación de PowerPoint</vt:lpstr>
    </vt:vector>
  </TitlesOfParts>
  <Company>Eua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Lidia Suñé Casajoana</cp:lastModifiedBy>
  <cp:revision>470</cp:revision>
  <cp:lastPrinted>2010-03-31T09:55:40Z</cp:lastPrinted>
  <dcterms:created xsi:type="dcterms:W3CDTF">2010-03-02T14:13:37Z</dcterms:created>
  <dcterms:modified xsi:type="dcterms:W3CDTF">2012-06-14T08:13:38Z</dcterms:modified>
</cp:coreProperties>
</file>