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86" r:id="rId5"/>
    <p:sldId id="260" r:id="rId6"/>
    <p:sldId id="261" r:id="rId7"/>
    <p:sldId id="262" r:id="rId8"/>
    <p:sldId id="268" r:id="rId9"/>
    <p:sldId id="270" r:id="rId10"/>
    <p:sldId id="269" r:id="rId11"/>
    <p:sldId id="264" r:id="rId12"/>
    <p:sldId id="267" r:id="rId13"/>
    <p:sldId id="274" r:id="rId14"/>
    <p:sldId id="271" r:id="rId15"/>
    <p:sldId id="272" r:id="rId16"/>
    <p:sldId id="273" r:id="rId17"/>
    <p:sldId id="265" r:id="rId18"/>
    <p:sldId id="266" r:id="rId19"/>
    <p:sldId id="277" r:id="rId20"/>
    <p:sldId id="287" r:id="rId21"/>
    <p:sldId id="285" r:id="rId22"/>
    <p:sldId id="284" r:id="rId23"/>
    <p:sldId id="280" r:id="rId24"/>
    <p:sldId id="281" r:id="rId25"/>
    <p:sldId id="283" r:id="rId26"/>
    <p:sldId id="288" r:id="rId27"/>
    <p:sldId id="276" r:id="rId28"/>
    <p:sldId id="278" r:id="rId29"/>
    <p:sldId id="28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3391" autoAdjust="0"/>
  </p:normalViewPr>
  <p:slideViewPr>
    <p:cSldViewPr snapToGrid="0">
      <p:cViewPr varScale="1">
        <p:scale>
          <a:sx n="63" d="100"/>
          <a:sy n="63" d="100"/>
        </p:scale>
        <p:origin x="624" y="44"/>
      </p:cViewPr>
      <p:guideLst>
        <p:guide orient="horz" pos="2160"/>
        <p:guide pos="3840"/>
      </p:guideLst>
    </p:cSldViewPr>
  </p:slideViewPr>
  <p:notesTextViewPr>
    <p:cViewPr>
      <p:scale>
        <a:sx n="1" d="1"/>
        <a:sy n="1" d="1"/>
      </p:scale>
      <p:origin x="0" y="0"/>
    </p:cViewPr>
  </p:notesTextViewPr>
  <p:sorterViewPr>
    <p:cViewPr>
      <p:scale>
        <a:sx n="100" d="100"/>
        <a:sy n="100" d="100"/>
      </p:scale>
      <p:origin x="0" y="-1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F37B7-B6D6-405E-A394-CC817B52DF2C}" type="datetimeFigureOut">
              <a:rPr lang="en-US" smtClean="0"/>
              <a:t>1/12/2014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C7F9B5-5EE3-4A80-B8F2-503371E281F6}" type="slidenum">
              <a:rPr lang="en-US" smtClean="0"/>
              <a:t>‹#›</a:t>
            </a:fld>
            <a:endParaRPr lang="en-US"/>
          </a:p>
        </p:txBody>
      </p:sp>
    </p:spTree>
    <p:extLst>
      <p:ext uri="{BB962C8B-B14F-4D97-AF65-F5344CB8AC3E}">
        <p14:creationId xmlns:p14="http://schemas.microsoft.com/office/powerpoint/2010/main" val="1626980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C7F9B5-5EE3-4A80-B8F2-503371E281F6}" type="slidenum">
              <a:rPr lang="en-US" smtClean="0"/>
              <a:t>21</a:t>
            </a:fld>
            <a:endParaRPr lang="en-US"/>
          </a:p>
        </p:txBody>
      </p:sp>
    </p:spTree>
    <p:extLst>
      <p:ext uri="{BB962C8B-B14F-4D97-AF65-F5344CB8AC3E}">
        <p14:creationId xmlns:p14="http://schemas.microsoft.com/office/powerpoint/2010/main" val="1895725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D9B10E-36A9-4156-A144-1D05459A98D6}"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49150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9B10E-36A9-4156-A144-1D05459A98D6}"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2415394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9B10E-36A9-4156-A144-1D05459A98D6}"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193430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D9B10E-36A9-4156-A144-1D05459A98D6}"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148872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D9B10E-36A9-4156-A144-1D05459A98D6}" type="datetimeFigureOut">
              <a:rPr lang="en-US" smtClean="0"/>
              <a:t>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6932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D9B10E-36A9-4156-A144-1D05459A98D6}"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73616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D9B10E-36A9-4156-A144-1D05459A98D6}" type="datetimeFigureOut">
              <a:rPr lang="en-US" smtClean="0"/>
              <a:t>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171489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D9B10E-36A9-4156-A144-1D05459A98D6}" type="datetimeFigureOut">
              <a:rPr lang="en-US" smtClean="0"/>
              <a:t>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94942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9B10E-36A9-4156-A144-1D05459A98D6}" type="datetimeFigureOut">
              <a:rPr lang="en-US" smtClean="0"/>
              <a:t>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94772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D9B10E-36A9-4156-A144-1D05459A98D6}"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07578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D9B10E-36A9-4156-A144-1D05459A98D6}" type="datetimeFigureOut">
              <a:rPr lang="en-US" smtClean="0"/>
              <a:t>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4293E-7A2A-4053-AFE2-DB5B8B1C84F2}" type="slidenum">
              <a:rPr lang="en-US" smtClean="0"/>
              <a:t>‹#›</a:t>
            </a:fld>
            <a:endParaRPr lang="en-US"/>
          </a:p>
        </p:txBody>
      </p:sp>
    </p:spTree>
    <p:extLst>
      <p:ext uri="{BB962C8B-B14F-4D97-AF65-F5344CB8AC3E}">
        <p14:creationId xmlns:p14="http://schemas.microsoft.com/office/powerpoint/2010/main" val="378153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D9B10E-36A9-4156-A144-1D05459A98D6}" type="datetimeFigureOut">
              <a:rPr lang="en-US" smtClean="0"/>
              <a:t>1/12/2014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4293E-7A2A-4053-AFE2-DB5B8B1C84F2}" type="slidenum">
              <a:rPr lang="en-US" smtClean="0"/>
              <a:t>‹#›</a:t>
            </a:fld>
            <a:endParaRPr lang="en-US"/>
          </a:p>
        </p:txBody>
      </p:sp>
    </p:spTree>
    <p:extLst>
      <p:ext uri="{BB962C8B-B14F-4D97-AF65-F5344CB8AC3E}">
        <p14:creationId xmlns:p14="http://schemas.microsoft.com/office/powerpoint/2010/main" val="940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eb.mit.edu/tlo/ww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entrepreneurship.mit.edu/impact.ph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Mobility of Scientists between Universities and Industry: A Perspective from the U.S.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Martin Finkelstein</a:t>
            </a:r>
          </a:p>
          <a:p>
            <a:r>
              <a:rPr lang="en-US" dirty="0" smtClean="0"/>
              <a:t>Seton Hall University , USA</a:t>
            </a:r>
          </a:p>
          <a:p>
            <a:r>
              <a:rPr lang="en-US" dirty="0" smtClean="0"/>
              <a:t>Seminar on Scientific Mobility</a:t>
            </a:r>
          </a:p>
          <a:p>
            <a:r>
              <a:rPr lang="en-US" dirty="0" smtClean="0"/>
              <a:t>Catalan Association of Public Universities, Barcelona, Spain </a:t>
            </a:r>
          </a:p>
          <a:p>
            <a:r>
              <a:rPr lang="en-US" dirty="0" smtClean="0"/>
              <a:t>January 14, 2014</a:t>
            </a:r>
          </a:p>
          <a:p>
            <a:endParaRPr lang="en-US" dirty="0"/>
          </a:p>
        </p:txBody>
      </p:sp>
    </p:spTree>
    <p:extLst>
      <p:ext uri="{BB962C8B-B14F-4D97-AF65-F5344CB8AC3E}">
        <p14:creationId xmlns:p14="http://schemas.microsoft.com/office/powerpoint/2010/main" val="10370042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production of knowledge workers in 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48K PhDs annually, ~32K in S&amp;E fields (another 100K terminal professional degrees, e.g. DBA, DLL, MD, </a:t>
            </a:r>
            <a:r>
              <a:rPr lang="en-US" dirty="0" err="1" smtClean="0"/>
              <a:t>EdD</a:t>
            </a:r>
            <a:r>
              <a:rPr lang="en-US" dirty="0" smtClean="0"/>
              <a:t>, </a:t>
            </a:r>
            <a:r>
              <a:rPr lang="en-US" dirty="0" err="1" smtClean="0"/>
              <a:t>PsyD</a:t>
            </a:r>
            <a:r>
              <a:rPr lang="en-US" dirty="0" smtClean="0"/>
              <a:t>)</a:t>
            </a:r>
          </a:p>
          <a:p>
            <a:r>
              <a:rPr lang="en-US" dirty="0" smtClean="0"/>
              <a:t>Among PhD recipients, ~ ½  report 1</a:t>
            </a:r>
            <a:r>
              <a:rPr lang="en-US" baseline="30000" dirty="0" smtClean="0"/>
              <a:t>st</a:t>
            </a:r>
            <a:r>
              <a:rPr lang="en-US" dirty="0" smtClean="0"/>
              <a:t> job placement in academe;  `1/4 in industry and 1/10 in government and the non-profit sector</a:t>
            </a:r>
          </a:p>
          <a:p>
            <a:r>
              <a:rPr lang="en-US" dirty="0" smtClean="0"/>
              <a:t>Considerable variation by discipline: in humanities, 4/5 enter academe; in engineering, 1/5 while 2/3 enter industry ; in physical sciences ~ 1/3 enter academe; ~ ½ enter </a:t>
            </a:r>
          </a:p>
          <a:p>
            <a:r>
              <a:rPr lang="en-US" dirty="0" smtClean="0"/>
              <a:t>Rise of post-doc appointments: ~ ½ S&amp;E </a:t>
            </a:r>
            <a:r>
              <a:rPr lang="en-US" dirty="0"/>
              <a:t>P</a:t>
            </a:r>
            <a:r>
              <a:rPr lang="en-US" dirty="0" smtClean="0"/>
              <a:t>hDs now begin with post-doc appointments (increasing length and often successive post-docs);while most frequently funded by federal dollars, they are employed in both academic, government and industrial settings </a:t>
            </a:r>
            <a:r>
              <a:rPr lang="en-US" dirty="0" smtClean="0">
                <a:solidFill>
                  <a:srgbClr val="FF0000"/>
                </a:solidFill>
              </a:rPr>
              <a:t>(Can I get distribution across </a:t>
            </a:r>
            <a:r>
              <a:rPr lang="en-US" dirty="0">
                <a:solidFill>
                  <a:srgbClr val="FF0000"/>
                </a:solidFill>
              </a:rPr>
              <a:t>s</a:t>
            </a:r>
            <a:r>
              <a:rPr lang="en-US" dirty="0" smtClean="0">
                <a:solidFill>
                  <a:srgbClr val="FF0000"/>
                </a:solidFill>
              </a:rPr>
              <a:t>ectors?)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771887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mobility rates and patterns</a:t>
            </a:r>
            <a:endParaRPr lang="en-US" dirty="0"/>
          </a:p>
        </p:txBody>
      </p:sp>
      <p:sp>
        <p:nvSpPr>
          <p:cNvPr id="3" name="Content Placeholder 2"/>
          <p:cNvSpPr>
            <a:spLocks noGrp="1"/>
          </p:cNvSpPr>
          <p:nvPr>
            <p:ph idx="1"/>
          </p:nvPr>
        </p:nvSpPr>
        <p:spPr/>
        <p:txBody>
          <a:bodyPr>
            <a:normAutofit lnSpcReduction="10000"/>
          </a:bodyPr>
          <a:lstStyle/>
          <a:p>
            <a:r>
              <a:rPr lang="en-US" dirty="0" smtClean="0"/>
              <a:t>½ S&amp;E PhDs begin in post-doc appointment in varied sectors</a:t>
            </a:r>
          </a:p>
          <a:p>
            <a:r>
              <a:rPr lang="en-US" dirty="0" smtClean="0"/>
              <a:t>Recent extension of post-doc tenures and mobility from 1</a:t>
            </a:r>
            <a:r>
              <a:rPr lang="en-US" baseline="30000" dirty="0" smtClean="0"/>
              <a:t>st</a:t>
            </a:r>
            <a:r>
              <a:rPr lang="en-US" dirty="0" smtClean="0"/>
              <a:t> to 2</a:t>
            </a:r>
            <a:r>
              <a:rPr lang="en-US" baseline="30000" dirty="0" smtClean="0"/>
              <a:t>nd</a:t>
            </a:r>
            <a:endParaRPr lang="en-US" dirty="0" smtClean="0"/>
          </a:p>
          <a:p>
            <a:r>
              <a:rPr lang="en-US" dirty="0" smtClean="0"/>
              <a:t>During immediate post-doc phase, </a:t>
            </a:r>
            <a:r>
              <a:rPr lang="en-US" dirty="0"/>
              <a:t>some reciprocal flow between the contingent  academic labor market and </a:t>
            </a:r>
            <a:r>
              <a:rPr lang="en-US" dirty="0" smtClean="0"/>
              <a:t>stable, </a:t>
            </a:r>
            <a:r>
              <a:rPr lang="en-US" dirty="0"/>
              <a:t>full-time positions in industry, government and non-profits as well as to non-faculty positions in the academic </a:t>
            </a:r>
            <a:r>
              <a:rPr lang="en-US" dirty="0" smtClean="0"/>
              <a:t>sector</a:t>
            </a:r>
          </a:p>
          <a:p>
            <a:r>
              <a:rPr lang="en-US" dirty="0" smtClean="0">
                <a:solidFill>
                  <a:srgbClr val="FF0000"/>
                </a:solidFill>
              </a:rPr>
              <a:t>Insert data from SDR on job mobility, including inter-sector mobility</a:t>
            </a:r>
          </a:p>
          <a:p>
            <a:r>
              <a:rPr lang="en-US" dirty="0" smtClean="0"/>
              <a:t>Once tenured in the academic sector, relatively rare to move permanently outside (except to joint ventures); once </a:t>
            </a:r>
            <a:r>
              <a:rPr lang="en-US" dirty="0" err="1" smtClean="0"/>
              <a:t>establoisging</a:t>
            </a:r>
            <a:r>
              <a:rPr lang="en-US" dirty="0" smtClean="0"/>
              <a:t> a career industry, relatively rare to move to academe</a:t>
            </a:r>
            <a:endParaRPr lang="en-US" dirty="0"/>
          </a:p>
        </p:txBody>
      </p:sp>
    </p:spTree>
    <p:extLst>
      <p:ext uri="{BB962C8B-B14F-4D97-AF65-F5344CB8AC3E}">
        <p14:creationId xmlns:p14="http://schemas.microsoft.com/office/powerpoint/2010/main" val="3205575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R&amp;D situation in Spain: Basic context</a:t>
            </a:r>
            <a:endParaRPr lang="en-US" dirty="0"/>
          </a:p>
        </p:txBody>
      </p:sp>
      <p:sp>
        <p:nvSpPr>
          <p:cNvPr id="3" name="Content Placeholder 2"/>
          <p:cNvSpPr>
            <a:spLocks noGrp="1"/>
          </p:cNvSpPr>
          <p:nvPr>
            <p:ph idx="1"/>
          </p:nvPr>
        </p:nvSpPr>
        <p:spPr/>
        <p:txBody>
          <a:bodyPr>
            <a:normAutofit lnSpcReduction="10000"/>
          </a:bodyPr>
          <a:lstStyle/>
          <a:p>
            <a:r>
              <a:rPr lang="en-US" dirty="0" smtClean="0"/>
              <a:t>2020 Goal: R&amp;D as 3% of GDP (1% public; 2% business)</a:t>
            </a:r>
          </a:p>
          <a:p>
            <a:r>
              <a:rPr lang="en-US" dirty="0"/>
              <a:t>In 2011, R&amp;D was 1.33 % of GDP (public 0.64; business </a:t>
            </a:r>
            <a:r>
              <a:rPr lang="en-US" dirty="0" smtClean="0"/>
              <a:t>0.70)</a:t>
            </a:r>
          </a:p>
          <a:p>
            <a:r>
              <a:rPr lang="en-US" dirty="0" smtClean="0"/>
              <a:t>Business R&amp;D expenditures peaked in 2008 , more </a:t>
            </a:r>
            <a:r>
              <a:rPr lang="en-US" dirty="0"/>
              <a:t>than </a:t>
            </a:r>
            <a:r>
              <a:rPr lang="en-US" dirty="0" smtClean="0"/>
              <a:t>doubling </a:t>
            </a:r>
            <a:r>
              <a:rPr lang="en-US" dirty="0"/>
              <a:t>in real terms over the period </a:t>
            </a:r>
            <a:r>
              <a:rPr lang="en-US" dirty="0" smtClean="0"/>
              <a:t>2000-2008. </a:t>
            </a:r>
          </a:p>
          <a:p>
            <a:r>
              <a:rPr lang="en-US" dirty="0" smtClean="0"/>
              <a:t>As a result of European  </a:t>
            </a:r>
            <a:r>
              <a:rPr lang="en-US" dirty="0"/>
              <a:t>economic crisis </a:t>
            </a:r>
            <a:r>
              <a:rPr lang="en-US" dirty="0" smtClean="0"/>
              <a:t>, </a:t>
            </a:r>
            <a:r>
              <a:rPr lang="en-US" dirty="0"/>
              <a:t>business R&amp;D investment fell by 6.27% in 2009 and by another 0.81% in 2010. </a:t>
            </a:r>
          </a:p>
          <a:p>
            <a:r>
              <a:rPr lang="en-US" dirty="0" smtClean="0"/>
              <a:t>Stock or researchers  ~10-15% below European average 		</a:t>
            </a:r>
          </a:p>
          <a:p>
            <a:pPr lvl="1"/>
            <a:r>
              <a:rPr lang="en-US" dirty="0" smtClean="0"/>
              <a:t>9.7 vs. 10.2 headcount per active labor force				</a:t>
            </a:r>
          </a:p>
          <a:p>
            <a:pPr lvl="1"/>
            <a:r>
              <a:rPr lang="en-US" dirty="0" smtClean="0"/>
              <a:t>5.8 vs. 6.6 FE per active labor force</a:t>
            </a:r>
          </a:p>
          <a:p>
            <a:r>
              <a:rPr lang="en-US" dirty="0" smtClean="0"/>
              <a:t>Large regional variation</a:t>
            </a:r>
            <a:endParaRPr lang="en-US" dirty="0"/>
          </a:p>
        </p:txBody>
      </p:sp>
    </p:spTree>
    <p:extLst>
      <p:ext uri="{BB962C8B-B14F-4D97-AF65-F5344CB8AC3E}">
        <p14:creationId xmlns:p14="http://schemas.microsoft.com/office/powerpoint/2010/main" val="1592322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iglesike\Desktop\Spain_Country_Profile_RR2013_FINAL_Page_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 y="213360"/>
            <a:ext cx="10835640" cy="649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2785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R&amp;D developments in Spain</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a:p>
          <a:p>
            <a:endParaRPr lang="en-US" sz="2100" dirty="0" smtClean="0"/>
          </a:p>
          <a:p>
            <a:r>
              <a:rPr lang="en-US" sz="1700" dirty="0" smtClean="0"/>
              <a:t>The </a:t>
            </a:r>
            <a:r>
              <a:rPr lang="en-US" sz="1700" dirty="0"/>
              <a:t>Science, Technology and Innovation Strategy is a 7-year </a:t>
            </a:r>
            <a:r>
              <a:rPr lang="en-US" sz="1700" dirty="0" smtClean="0"/>
              <a:t>strategy approved </a:t>
            </a:r>
            <a:r>
              <a:rPr lang="en-US" sz="1700" dirty="0"/>
              <a:t>by the Spanish Government on 1 February 2013. It aims, </a:t>
            </a:r>
            <a:r>
              <a:rPr lang="en-US" sz="1700" dirty="0" smtClean="0"/>
              <a:t>among other </a:t>
            </a:r>
            <a:r>
              <a:rPr lang="en-US" sz="1700" dirty="0"/>
              <a:t>overarching objectives, to acknowledge and promote talent in </a:t>
            </a:r>
            <a:r>
              <a:rPr lang="en-US" sz="1700" dirty="0" smtClean="0"/>
              <a:t>R&amp;D&amp;I and </a:t>
            </a:r>
            <a:r>
              <a:rPr lang="en-US" sz="1700" dirty="0"/>
              <a:t>to promote researchers’ employability. To achieve that goal, its </a:t>
            </a:r>
            <a:r>
              <a:rPr lang="en-US" sz="1700" dirty="0" smtClean="0"/>
              <a:t>specific objectives </a:t>
            </a:r>
            <a:r>
              <a:rPr lang="en-US" sz="1700" dirty="0"/>
              <a:t>are to train researchers, to foster mobility and promote </a:t>
            </a:r>
            <a:r>
              <a:rPr lang="en-US" sz="1700" dirty="0" smtClean="0"/>
              <a:t>career development</a:t>
            </a:r>
            <a:r>
              <a:rPr lang="en-US" sz="1700" dirty="0"/>
              <a:t>, and to multiply career opportunities for researchers. </a:t>
            </a:r>
          </a:p>
          <a:p>
            <a:r>
              <a:rPr lang="en-US" sz="1700" dirty="0" smtClean="0"/>
              <a:t>The </a:t>
            </a:r>
            <a:r>
              <a:rPr lang="en-US" sz="1700" dirty="0"/>
              <a:t>plan implements the Science, Technology and Innovation Strategy (</a:t>
            </a:r>
            <a:r>
              <a:rPr lang="en-US" sz="1700" dirty="0" smtClean="0"/>
              <a:t>see above</a:t>
            </a:r>
            <a:r>
              <a:rPr lang="en-US" sz="1700" dirty="0"/>
              <a:t>) until 2016. Specifically aimed at training researchers, the plan </a:t>
            </a:r>
            <a:r>
              <a:rPr lang="en-US" sz="1700" dirty="0" smtClean="0"/>
              <a:t>includes measures </a:t>
            </a:r>
            <a:r>
              <a:rPr lang="en-US" sz="1700" dirty="0"/>
              <a:t>to promote doctoral training in cooperation with industry, </a:t>
            </a:r>
            <a:r>
              <a:rPr lang="en-US" sz="1700" dirty="0" smtClean="0"/>
              <a:t>and entrepreneurship </a:t>
            </a:r>
            <a:r>
              <a:rPr lang="en-US" sz="1700" dirty="0"/>
              <a:t>as well as to promote research management training. </a:t>
            </a:r>
            <a:r>
              <a:rPr lang="en-US" sz="1700" dirty="0" smtClean="0"/>
              <a:t>To foster </a:t>
            </a:r>
            <a:r>
              <a:rPr lang="en-US" sz="1700" dirty="0"/>
              <a:t>mobility and promote career development, the plan </a:t>
            </a:r>
            <a:r>
              <a:rPr lang="en-US" sz="1700" dirty="0" smtClean="0"/>
              <a:t>encourages researchers </a:t>
            </a:r>
            <a:r>
              <a:rPr lang="en-US" sz="1700" dirty="0"/>
              <a:t>from public institutions to spend some time working in </a:t>
            </a:r>
            <a:r>
              <a:rPr lang="en-US" sz="1700" dirty="0" smtClean="0"/>
              <a:t>the business </a:t>
            </a:r>
            <a:r>
              <a:rPr lang="en-US" sz="1700" dirty="0"/>
              <a:t>sector. </a:t>
            </a:r>
          </a:p>
          <a:p>
            <a:r>
              <a:rPr lang="en-US" sz="1800" dirty="0" smtClean="0"/>
              <a:t>The </a:t>
            </a:r>
            <a:r>
              <a:rPr lang="en-US" sz="1800" dirty="0"/>
              <a:t>University 2015 Strategy is a Spanish Government initiative </a:t>
            </a:r>
            <a:r>
              <a:rPr lang="en-US" sz="1800" dirty="0" smtClean="0"/>
              <a:t>for </a:t>
            </a:r>
            <a:r>
              <a:rPr lang="en-US" sz="1800" dirty="0" err="1" smtClean="0"/>
              <a:t>modernising</a:t>
            </a:r>
            <a:r>
              <a:rPr lang="en-US" sz="1800" dirty="0" smtClean="0"/>
              <a:t> </a:t>
            </a:r>
            <a:r>
              <a:rPr lang="en-US" sz="1800" dirty="0"/>
              <a:t>universities in Spain through the coordination of </a:t>
            </a:r>
            <a:r>
              <a:rPr lang="en-US" sz="1800" dirty="0" smtClean="0"/>
              <a:t>the autonomous </a:t>
            </a:r>
            <a:r>
              <a:rPr lang="en-US" sz="1800" dirty="0"/>
              <a:t>regional university systems and the development of a </a:t>
            </a:r>
            <a:r>
              <a:rPr lang="en-US" sz="1800" dirty="0" smtClean="0"/>
              <a:t>modern Spanish </a:t>
            </a:r>
            <a:r>
              <a:rPr lang="en-US" sz="1800" dirty="0"/>
              <a:t>University System. The Strategy promotes research activities </a:t>
            </a:r>
            <a:r>
              <a:rPr lang="en-US" sz="1800" dirty="0" smtClean="0"/>
              <a:t>and innovation </a:t>
            </a:r>
            <a:r>
              <a:rPr lang="en-US" sz="1800" dirty="0"/>
              <a:t>in Spanish universities while encouraging training activities </a:t>
            </a:r>
            <a:r>
              <a:rPr lang="en-US" sz="1800" dirty="0" smtClean="0"/>
              <a:t>and knowledge </a:t>
            </a:r>
            <a:r>
              <a:rPr lang="en-US" sz="1800" dirty="0"/>
              <a:t>transfer from the academic world to companies. </a:t>
            </a:r>
            <a:endParaRPr lang="en-US" sz="1800" dirty="0" smtClean="0"/>
          </a:p>
          <a:p>
            <a:r>
              <a:rPr lang="en-US" sz="1600" dirty="0" smtClean="0"/>
              <a:t>Prescribes </a:t>
            </a:r>
            <a:r>
              <a:rPr lang="en-US" sz="1600" dirty="0"/>
              <a:t>a stable </a:t>
            </a:r>
            <a:r>
              <a:rPr lang="en-US" sz="1600" dirty="0" smtClean="0"/>
              <a:t>and predictable </a:t>
            </a:r>
            <a:r>
              <a:rPr lang="en-US" sz="1600" dirty="0"/>
              <a:t>science career for researchers as well as a more efficient </a:t>
            </a:r>
            <a:r>
              <a:rPr lang="en-US" sz="1600" dirty="0" smtClean="0"/>
              <a:t>and effective </a:t>
            </a:r>
            <a:r>
              <a:rPr lang="en-US" sz="1600" dirty="0"/>
              <a:t>R&amp;D system. The law contains provisions to foster </a:t>
            </a:r>
            <a:r>
              <a:rPr lang="en-US" sz="1600" dirty="0" smtClean="0"/>
              <a:t>partnerships between </a:t>
            </a:r>
            <a:r>
              <a:rPr lang="en-US" sz="1600" dirty="0"/>
              <a:t>academia and industry and regulates mobility patterns between</a:t>
            </a:r>
          </a:p>
          <a:p>
            <a:endParaRPr lang="en-US" sz="1700" dirty="0"/>
          </a:p>
        </p:txBody>
      </p:sp>
      <p:sp>
        <p:nvSpPr>
          <p:cNvPr id="4" name="Text Placeholder 3"/>
          <p:cNvSpPr>
            <a:spLocks noGrp="1"/>
          </p:cNvSpPr>
          <p:nvPr>
            <p:ph type="body" sz="half" idx="2"/>
          </p:nvPr>
        </p:nvSpPr>
        <p:spPr>
          <a:xfrm>
            <a:off x="846456" y="2049462"/>
            <a:ext cx="3932237" cy="3811588"/>
          </a:xfrm>
        </p:spPr>
        <p:txBody>
          <a:bodyPr>
            <a:normAutofit/>
          </a:bodyPr>
          <a:lstStyle/>
          <a:p>
            <a:r>
              <a:rPr lang="en-US" b="1" dirty="0" smtClean="0"/>
              <a:t>Spanish </a:t>
            </a:r>
            <a:r>
              <a:rPr lang="en-US" b="1" dirty="0"/>
              <a:t>Science, Technology and</a:t>
            </a:r>
          </a:p>
          <a:p>
            <a:r>
              <a:rPr lang="en-US" b="1" dirty="0"/>
              <a:t>Innovation Strategy (2013-2020) </a:t>
            </a:r>
            <a:endParaRPr lang="en-US" b="1" dirty="0" smtClean="0"/>
          </a:p>
          <a:p>
            <a:endParaRPr lang="en-US" b="1" dirty="0"/>
          </a:p>
          <a:p>
            <a:r>
              <a:rPr lang="en-US" b="1" dirty="0" smtClean="0"/>
              <a:t>State </a:t>
            </a:r>
            <a:r>
              <a:rPr lang="en-US" b="1" dirty="0"/>
              <a:t>Scientific and Technological</a:t>
            </a:r>
          </a:p>
          <a:p>
            <a:r>
              <a:rPr lang="en-US" b="1" dirty="0"/>
              <a:t>Research, and Innovation Plan</a:t>
            </a:r>
          </a:p>
          <a:p>
            <a:r>
              <a:rPr lang="en-US" b="1" dirty="0"/>
              <a:t>(ongoing-2016) </a:t>
            </a:r>
            <a:endParaRPr lang="en-US" b="1" dirty="0" smtClean="0"/>
          </a:p>
          <a:p>
            <a:endParaRPr lang="en-US" b="1" dirty="0"/>
          </a:p>
          <a:p>
            <a:r>
              <a:rPr lang="en-US" b="1" dirty="0"/>
              <a:t>University 2015 </a:t>
            </a:r>
            <a:r>
              <a:rPr lang="en-US" b="1" dirty="0" smtClean="0"/>
              <a:t>Strategy</a:t>
            </a:r>
          </a:p>
          <a:p>
            <a:endParaRPr lang="en-US" b="1" dirty="0" smtClean="0"/>
          </a:p>
          <a:p>
            <a:r>
              <a:rPr lang="en-US" b="1" dirty="0" smtClean="0"/>
              <a:t>Law </a:t>
            </a:r>
            <a:r>
              <a:rPr lang="en-US" b="1" dirty="0"/>
              <a:t>on Science, Technology and</a:t>
            </a:r>
          </a:p>
          <a:p>
            <a:r>
              <a:rPr lang="en-US" b="1" dirty="0"/>
              <a:t>Innovation (2011) </a:t>
            </a:r>
            <a:endParaRPr lang="en-US" dirty="0"/>
          </a:p>
          <a:p>
            <a:endParaRPr lang="en-US" dirty="0"/>
          </a:p>
        </p:txBody>
      </p:sp>
    </p:spTree>
    <p:extLst>
      <p:ext uri="{BB962C8B-B14F-4D97-AF65-F5344CB8AC3E}">
        <p14:creationId xmlns:p14="http://schemas.microsoft.com/office/powerpoint/2010/main" val="1186026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R&amp;D developments in Catalonia</a:t>
            </a:r>
            <a:endParaRPr lang="en-US" dirty="0"/>
          </a:p>
        </p:txBody>
      </p:sp>
      <p:sp>
        <p:nvSpPr>
          <p:cNvPr id="3" name="Content Placeholder 2"/>
          <p:cNvSpPr>
            <a:spLocks noGrp="1"/>
          </p:cNvSpPr>
          <p:nvPr>
            <p:ph idx="1"/>
          </p:nvPr>
        </p:nvSpPr>
        <p:spPr/>
        <p:txBody>
          <a:bodyPr>
            <a:normAutofit lnSpcReduction="10000"/>
          </a:bodyPr>
          <a:lstStyle/>
          <a:p>
            <a:endParaRPr lang="en-US" sz="2000" dirty="0" smtClean="0"/>
          </a:p>
          <a:p>
            <a:endParaRPr lang="en-US" sz="2000" dirty="0"/>
          </a:p>
          <a:p>
            <a:r>
              <a:rPr lang="en-US" sz="2000" dirty="0" smtClean="0"/>
              <a:t>The </a:t>
            </a:r>
            <a:r>
              <a:rPr lang="en-US" sz="2000" dirty="0"/>
              <a:t>Plan for the Researcher’s Career is an initiative at regional level aiming </a:t>
            </a:r>
            <a:r>
              <a:rPr lang="en-US" sz="2000" dirty="0" smtClean="0"/>
              <a:t>at developing </a:t>
            </a:r>
            <a:r>
              <a:rPr lang="en-US" sz="2000" dirty="0"/>
              <a:t>strategies and instruments to increase the number </a:t>
            </a:r>
            <a:r>
              <a:rPr lang="en-US" sz="2000" dirty="0" smtClean="0"/>
              <a:t>of researchers in Catalonia, encourage </a:t>
            </a:r>
            <a:r>
              <a:rPr lang="en-US" sz="2000" dirty="0"/>
              <a:t>researchers’ career development in both the </a:t>
            </a:r>
            <a:r>
              <a:rPr lang="en-US" sz="2000" dirty="0" smtClean="0"/>
              <a:t>public and </a:t>
            </a:r>
            <a:r>
              <a:rPr lang="en-US" sz="2000" dirty="0"/>
              <a:t>private sectors, </a:t>
            </a:r>
            <a:r>
              <a:rPr lang="en-US" sz="2000" dirty="0" smtClean="0"/>
              <a:t>and researchers</a:t>
            </a:r>
            <a:r>
              <a:rPr lang="en-US" sz="2000" dirty="0"/>
              <a:t>’ mobility between countries, </a:t>
            </a:r>
            <a:r>
              <a:rPr lang="en-US" sz="2000" dirty="0" smtClean="0"/>
              <a:t>and between academia and business.</a:t>
            </a:r>
          </a:p>
          <a:p>
            <a:pPr marL="0" indent="0">
              <a:buNone/>
            </a:pPr>
            <a:endParaRPr lang="en-US" sz="2000" dirty="0"/>
          </a:p>
          <a:p>
            <a:r>
              <a:rPr lang="en-US" sz="1900" dirty="0"/>
              <a:t>The Research and Innovation Plan is an initiative at regional level aiming </a:t>
            </a:r>
            <a:r>
              <a:rPr lang="en-US" sz="1900" dirty="0" smtClean="0"/>
              <a:t>to plan</a:t>
            </a:r>
            <a:r>
              <a:rPr lang="en-US" sz="1900" dirty="0"/>
              <a:t>, promote and coordinate Catalonia's research and innovation. The Plan </a:t>
            </a:r>
            <a:r>
              <a:rPr lang="en-US" sz="1900" dirty="0" smtClean="0"/>
              <a:t>is also </a:t>
            </a:r>
            <a:r>
              <a:rPr lang="en-US" sz="1900" dirty="0"/>
              <a:t>the fundamental instrument for maintaining the development of </a:t>
            </a:r>
            <a:r>
              <a:rPr lang="en-US" sz="1900" dirty="0" smtClean="0"/>
              <a:t>the 2008 </a:t>
            </a:r>
            <a:r>
              <a:rPr lang="en-US" sz="1900" dirty="0"/>
              <a:t>Catalan Agreement on Research and Innovation (</a:t>
            </a:r>
            <a:r>
              <a:rPr lang="en-US" sz="1900" dirty="0" smtClean="0"/>
              <a:t>PNRI)over </a:t>
            </a:r>
            <a:r>
              <a:rPr lang="en-US" sz="1900" dirty="0"/>
              <a:t>this </a:t>
            </a:r>
            <a:r>
              <a:rPr lang="en-US" sz="1900" dirty="0" smtClean="0"/>
              <a:t>four year</a:t>
            </a:r>
            <a:r>
              <a:rPr lang="en-US" sz="1900" dirty="0"/>
              <a:t> </a:t>
            </a:r>
            <a:r>
              <a:rPr lang="en-US" sz="1900" dirty="0" smtClean="0"/>
              <a:t>period</a:t>
            </a:r>
            <a:r>
              <a:rPr lang="en-US" sz="1900" dirty="0"/>
              <a:t>.</a:t>
            </a:r>
          </a:p>
          <a:p>
            <a:endParaRPr lang="en-US" dirty="0"/>
          </a:p>
        </p:txBody>
      </p:sp>
      <p:sp>
        <p:nvSpPr>
          <p:cNvPr id="4" name="Text Placeholder 3"/>
          <p:cNvSpPr>
            <a:spLocks noGrp="1"/>
          </p:cNvSpPr>
          <p:nvPr>
            <p:ph type="body" sz="half" idx="2"/>
          </p:nvPr>
        </p:nvSpPr>
        <p:spPr/>
        <p:txBody>
          <a:bodyPr/>
          <a:lstStyle/>
          <a:p>
            <a:r>
              <a:rPr lang="en-US" b="1" dirty="0"/>
              <a:t>Plan for the Researcher’s Career in </a:t>
            </a:r>
          </a:p>
          <a:p>
            <a:r>
              <a:rPr lang="en-US" b="1" dirty="0" smtClean="0"/>
              <a:t>Catalonia (2005)</a:t>
            </a:r>
          </a:p>
          <a:p>
            <a:endParaRPr lang="en-US" b="1" dirty="0"/>
          </a:p>
          <a:p>
            <a:endParaRPr lang="en-US" b="1" dirty="0" smtClean="0"/>
          </a:p>
          <a:p>
            <a:endParaRPr lang="en-US" b="1" dirty="0"/>
          </a:p>
          <a:p>
            <a:endParaRPr lang="en-US" b="1" dirty="0" smtClean="0"/>
          </a:p>
          <a:p>
            <a:r>
              <a:rPr lang="en-US" b="1" dirty="0" smtClean="0"/>
              <a:t>The </a:t>
            </a:r>
            <a:r>
              <a:rPr lang="en-US" b="1" dirty="0"/>
              <a:t>2010-2013 Research and</a:t>
            </a:r>
          </a:p>
          <a:p>
            <a:r>
              <a:rPr lang="en-US" b="1" dirty="0"/>
              <a:t>Innovation Plan (PRI), Catalonia</a:t>
            </a:r>
            <a:r>
              <a:rPr lang="en-US" b="1" dirty="0" smtClean="0"/>
              <a:t> </a:t>
            </a:r>
            <a:endParaRPr lang="en-US" dirty="0"/>
          </a:p>
        </p:txBody>
      </p:sp>
    </p:spTree>
    <p:extLst>
      <p:ext uri="{BB962C8B-B14F-4D97-AF65-F5344CB8AC3E}">
        <p14:creationId xmlns:p14="http://schemas.microsoft.com/office/powerpoint/2010/main" val="20291587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Nature and scope of the challenge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While the initial challenge is to develop new policies and enabling legal context, the next –and perhaps greater – challenge is to make them work!</a:t>
            </a:r>
          </a:p>
          <a:p>
            <a:r>
              <a:rPr lang="en-US" dirty="0" smtClean="0"/>
              <a:t>We have all heard of the cultural chasm between the academic and business sector</a:t>
            </a:r>
          </a:p>
          <a:p>
            <a:pPr lvl="1"/>
            <a:r>
              <a:rPr lang="en-US" dirty="0" smtClean="0"/>
              <a:t>Goals</a:t>
            </a:r>
          </a:p>
          <a:p>
            <a:pPr lvl="1"/>
            <a:r>
              <a:rPr lang="en-US" dirty="0" smtClean="0"/>
              <a:t>Values</a:t>
            </a:r>
          </a:p>
          <a:p>
            <a:pPr lvl="1"/>
            <a:r>
              <a:rPr lang="en-US" dirty="0" smtClean="0"/>
              <a:t>Open access vs proprietary</a:t>
            </a:r>
          </a:p>
          <a:p>
            <a:r>
              <a:rPr lang="en-US" dirty="0" smtClean="0"/>
              <a:t>How do we engage university academic staff in working with industrial scientists and their organizations? </a:t>
            </a:r>
          </a:p>
          <a:p>
            <a:r>
              <a:rPr lang="en-US" dirty="0" smtClean="0"/>
              <a:t>How do we engage industrial scientists in working with their academic counterparts?</a:t>
            </a:r>
          </a:p>
          <a:p>
            <a:r>
              <a:rPr lang="en-US" dirty="0" smtClean="0"/>
              <a:t>How do integrate new skills and dispositions into doctoral education?</a:t>
            </a:r>
            <a:endParaRPr lang="en-US" dirty="0"/>
          </a:p>
        </p:txBody>
      </p:sp>
    </p:spTree>
    <p:extLst>
      <p:ext uri="{BB962C8B-B14F-4D97-AF65-F5344CB8AC3E}">
        <p14:creationId xmlns:p14="http://schemas.microsoft.com/office/powerpoint/2010/main" val="35261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New organizational structures in the U.S.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Previously dominated by large multi-national pharmaceutical, chemical, technology and energy companies, </a:t>
            </a:r>
            <a:r>
              <a:rPr lang="en-US" b="1" dirty="0" smtClean="0"/>
              <a:t>industrial sector </a:t>
            </a:r>
            <a:r>
              <a:rPr lang="en-US" dirty="0" smtClean="0"/>
              <a:t>now includes smaller biotechnology companies, contract research organizations, </a:t>
            </a:r>
            <a:r>
              <a:rPr lang="en-US" dirty="0" err="1" smtClean="0"/>
              <a:t>etc</a:t>
            </a:r>
            <a:endParaRPr lang="en-US" dirty="0" smtClean="0"/>
          </a:p>
          <a:p>
            <a:r>
              <a:rPr lang="en-US" b="1" dirty="0" smtClean="0"/>
              <a:t>Universities</a:t>
            </a:r>
            <a:r>
              <a:rPr lang="en-US" dirty="0" smtClean="0"/>
              <a:t> are increasingly developing start-up incubation parks on or adjoining their campuses, investing in faculty spawned start-up companies, establishing collaborative research programs with industry and developing technology transfer infrastructures</a:t>
            </a:r>
          </a:p>
          <a:p>
            <a:r>
              <a:rPr lang="en-US" b="1" dirty="0" smtClean="0"/>
              <a:t>Individual academics </a:t>
            </a:r>
            <a:r>
              <a:rPr lang="en-US" dirty="0" smtClean="0"/>
              <a:t>are seeking  </a:t>
            </a:r>
            <a:r>
              <a:rPr lang="en-US" dirty="0"/>
              <a:t>venture capital investment </a:t>
            </a:r>
            <a:r>
              <a:rPr lang="en-US" dirty="0" smtClean="0"/>
              <a:t>and small </a:t>
            </a:r>
            <a:r>
              <a:rPr lang="en-US" dirty="0"/>
              <a:t>firm financing programs like the U.S. Small Business Innovation Research (</a:t>
            </a:r>
            <a:r>
              <a:rPr lang="en-US" dirty="0" smtClean="0"/>
              <a:t>SBIR)Program</a:t>
            </a:r>
            <a:r>
              <a:rPr lang="en-US" dirty="0"/>
              <a:t>.</a:t>
            </a:r>
            <a:endParaRPr lang="en-US" dirty="0" smtClean="0"/>
          </a:p>
          <a:p>
            <a:r>
              <a:rPr lang="en-US" b="1" dirty="0" smtClean="0"/>
              <a:t>Government and the non-profit sector </a:t>
            </a:r>
            <a:r>
              <a:rPr lang="en-US" dirty="0" smtClean="0"/>
              <a:t>are promoting university-industry collaboration through on-going University-Business forums, start-up financing programs (SBIR above)</a:t>
            </a:r>
            <a:endParaRPr lang="en-US" b="1" dirty="0"/>
          </a:p>
        </p:txBody>
      </p:sp>
    </p:spTree>
    <p:extLst>
      <p:ext uri="{BB962C8B-B14F-4D97-AF65-F5344CB8AC3E}">
        <p14:creationId xmlns:p14="http://schemas.microsoft.com/office/powerpoint/2010/main" val="68603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training models</a:t>
            </a:r>
            <a:endParaRPr lang="en-US" dirty="0"/>
          </a:p>
        </p:txBody>
      </p:sp>
      <p:sp>
        <p:nvSpPr>
          <p:cNvPr id="3" name="Content Placeholder 2"/>
          <p:cNvSpPr>
            <a:spLocks noGrp="1"/>
          </p:cNvSpPr>
          <p:nvPr>
            <p:ph idx="1"/>
          </p:nvPr>
        </p:nvSpPr>
        <p:spPr/>
        <p:txBody>
          <a:bodyPr/>
          <a:lstStyle/>
          <a:p>
            <a:r>
              <a:rPr lang="en-US" dirty="0" smtClean="0"/>
              <a:t>Entrepreneurial  skills, including strategic/project planning, management and fund raising; </a:t>
            </a:r>
            <a:r>
              <a:rPr lang="en-US" dirty="0" err="1" smtClean="0"/>
              <a:t>multidiscplinary</a:t>
            </a:r>
            <a:r>
              <a:rPr lang="en-US" dirty="0" smtClean="0"/>
              <a:t> team building skills</a:t>
            </a:r>
          </a:p>
          <a:p>
            <a:r>
              <a:rPr lang="en-US" dirty="0" smtClean="0"/>
              <a:t>Opportunities for student mobility during doctoral study (e.g. internships)</a:t>
            </a:r>
          </a:p>
          <a:p>
            <a:r>
              <a:rPr lang="en-US" dirty="0" smtClean="0"/>
              <a:t>Opportunities for industrial scientist participation in doctoral education</a:t>
            </a:r>
          </a:p>
          <a:p>
            <a:r>
              <a:rPr lang="en-US" dirty="0" smtClean="0"/>
              <a:t>Collaborative research projects between university and industrial scientists and boundary spanning structures</a:t>
            </a:r>
          </a:p>
          <a:p>
            <a:endParaRPr lang="en-US" dirty="0"/>
          </a:p>
        </p:txBody>
      </p:sp>
    </p:spTree>
    <p:extLst>
      <p:ext uri="{BB962C8B-B14F-4D97-AF65-F5344CB8AC3E}">
        <p14:creationId xmlns:p14="http://schemas.microsoft.com/office/powerpoint/2010/main" val="126226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 or models: </a:t>
            </a:r>
            <a:r>
              <a:rPr lang="en-US" dirty="0" smtClean="0"/>
              <a:t>U.S Industry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Establishing collaborative research relationships with individual universities in specific areas. These relationships include:</a:t>
            </a:r>
          </a:p>
          <a:p>
            <a:r>
              <a:rPr lang="en-US" dirty="0" smtClean="0"/>
              <a:t>Short-term opportunities (up to one year) for academic staff working in areas of joint interest to work in an industrial lab (with funding) and bringing graduate students along;</a:t>
            </a:r>
          </a:p>
          <a:p>
            <a:r>
              <a:rPr lang="en-US" dirty="0" smtClean="0"/>
              <a:t>Offering industrial scientists to cooperating university to teach individual courses or perhaps severe on doctoral committees</a:t>
            </a:r>
          </a:p>
          <a:p>
            <a:r>
              <a:rPr lang="en-US" dirty="0" smtClean="0"/>
              <a:t>Sponsoring post-docs for new graduates</a:t>
            </a:r>
          </a:p>
          <a:p>
            <a:r>
              <a:rPr lang="en-US" dirty="0" smtClean="0"/>
              <a:t>Entering into ad hoc partnerships for the commercialization of new technologies developed at the university (University  technology transfer offices)</a:t>
            </a:r>
          </a:p>
          <a:p>
            <a:r>
              <a:rPr lang="en-US" dirty="0" smtClean="0"/>
              <a:t>Requiring  industrial scientists to devote 10-15% of work time to “personal” research projects</a:t>
            </a:r>
          </a:p>
          <a:p>
            <a:pPr algn="ctr"/>
            <a:r>
              <a:rPr lang="en-US" dirty="0" smtClean="0"/>
              <a:t>SOP at 3-M, Johnson&amp; Johnson, IBM, Pfizer, </a:t>
            </a:r>
            <a:r>
              <a:rPr lang="en-US" dirty="0"/>
              <a:t>E</a:t>
            </a:r>
            <a:r>
              <a:rPr lang="en-US" dirty="0" smtClean="0"/>
              <a:t>xxon</a:t>
            </a:r>
            <a:endParaRPr lang="en-US" dirty="0"/>
          </a:p>
        </p:txBody>
      </p:sp>
    </p:spTree>
    <p:extLst>
      <p:ext uri="{BB962C8B-B14F-4D97-AF65-F5344CB8AC3E}">
        <p14:creationId xmlns:p14="http://schemas.microsoft.com/office/powerpoint/2010/main" val="1912292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Point of Departure</a:t>
            </a:r>
            <a:endParaRPr lang="en-US" dirty="0"/>
          </a:p>
        </p:txBody>
      </p:sp>
      <p:sp>
        <p:nvSpPr>
          <p:cNvPr id="3" name="Content Placeholder 2"/>
          <p:cNvSpPr>
            <a:spLocks noGrp="1"/>
          </p:cNvSpPr>
          <p:nvPr>
            <p:ph idx="1"/>
          </p:nvPr>
        </p:nvSpPr>
        <p:spPr/>
        <p:txBody>
          <a:bodyPr>
            <a:normAutofit/>
          </a:bodyPr>
          <a:lstStyle/>
          <a:p>
            <a:r>
              <a:rPr lang="en-US" sz="3200" dirty="0" smtClean="0"/>
              <a:t>Is mobility of scientists between universities and industry an “end” in itself? Or rather a means to the larger end of strengthening the </a:t>
            </a:r>
            <a:r>
              <a:rPr lang="en-US" sz="3200" dirty="0" smtClean="0"/>
              <a:t>linkages</a:t>
            </a:r>
            <a:r>
              <a:rPr lang="en-US" sz="3200" dirty="0" smtClean="0"/>
              <a:t> </a:t>
            </a:r>
            <a:r>
              <a:rPr lang="en-US" sz="3200" dirty="0" smtClean="0"/>
              <a:t>between the cutting edge of basic science and the innovative capacity and economic competitiveness of industry?</a:t>
            </a:r>
          </a:p>
          <a:p>
            <a:pPr marL="0" indent="0">
              <a:buNone/>
            </a:pPr>
            <a:endParaRPr lang="en-US" sz="3200" dirty="0" smtClean="0"/>
          </a:p>
          <a:p>
            <a:r>
              <a:rPr lang="en-US" sz="3200" dirty="0" smtClean="0"/>
              <a:t>I begin by assuming the latter and that assumption shapes this presentation in several ways</a:t>
            </a:r>
            <a:endParaRPr lang="en-US" sz="3200" dirty="0"/>
          </a:p>
        </p:txBody>
      </p:sp>
    </p:spTree>
    <p:extLst>
      <p:ext uri="{BB962C8B-B14F-4D97-AF65-F5344CB8AC3E}">
        <p14:creationId xmlns:p14="http://schemas.microsoft.com/office/powerpoint/2010/main" val="381617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Boundary-Spanning Organizational Structures in Universities</a:t>
            </a:r>
            <a:endParaRPr lang="en-US" dirty="0"/>
          </a:p>
        </p:txBody>
      </p:sp>
      <p:sp>
        <p:nvSpPr>
          <p:cNvPr id="3" name="Content Placeholder 2"/>
          <p:cNvSpPr>
            <a:spLocks noGrp="1"/>
          </p:cNvSpPr>
          <p:nvPr>
            <p:ph idx="1"/>
          </p:nvPr>
        </p:nvSpPr>
        <p:spPr/>
        <p:txBody>
          <a:bodyPr/>
          <a:lstStyle/>
          <a:p>
            <a:r>
              <a:rPr lang="en-US" dirty="0" smtClean="0"/>
              <a:t>Most U.S universities have a Vice President for Research who manages all contract research (one of perhaps a dozen VPs for academic affairs, financial administration, government relations, fund-raising, student affairs, </a:t>
            </a:r>
            <a:r>
              <a:rPr lang="en-US" dirty="0" err="1" smtClean="0"/>
              <a:t>etc</a:t>
            </a:r>
            <a:r>
              <a:rPr lang="en-US" dirty="0" smtClean="0"/>
              <a:t>)</a:t>
            </a:r>
          </a:p>
          <a:p>
            <a:r>
              <a:rPr lang="en-US" dirty="0" smtClean="0"/>
              <a:t>Within this Contract Research Unit, there is usually a Technology Transfer Office whose role is to develop agreements with industry (including negotiation of intellectual property rights) for bringing to market faculty  research results and  inventions as well as applying for patents</a:t>
            </a:r>
          </a:p>
          <a:p>
            <a:r>
              <a:rPr lang="en-US" dirty="0" smtClean="0"/>
              <a:t>There may also be an industry liaison office </a:t>
            </a:r>
            <a:endParaRPr lang="en-US" dirty="0"/>
          </a:p>
        </p:txBody>
      </p:sp>
    </p:spTree>
    <p:extLst>
      <p:ext uri="{BB962C8B-B14F-4D97-AF65-F5344CB8AC3E}">
        <p14:creationId xmlns:p14="http://schemas.microsoft.com/office/powerpoint/2010/main" val="1620519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 as a Model of University-Industry Partnership</a:t>
            </a:r>
            <a:endParaRPr lang="en-US" dirty="0"/>
          </a:p>
        </p:txBody>
      </p:sp>
      <p:sp>
        <p:nvSpPr>
          <p:cNvPr id="3" name="Content Placeholder 2"/>
          <p:cNvSpPr>
            <a:spLocks noGrp="1"/>
          </p:cNvSpPr>
          <p:nvPr>
            <p:ph idx="1"/>
          </p:nvPr>
        </p:nvSpPr>
        <p:spPr>
          <a:xfrm>
            <a:off x="1035909" y="1690688"/>
            <a:ext cx="10515600" cy="4351338"/>
          </a:xfrm>
        </p:spPr>
        <p:txBody>
          <a:bodyPr>
            <a:normAutofit fontScale="55000" lnSpcReduction="20000"/>
          </a:bodyPr>
          <a:lstStyle/>
          <a:p>
            <a:r>
              <a:rPr lang="en-US" dirty="0" smtClean="0"/>
              <a:t>Currently </a:t>
            </a:r>
            <a:r>
              <a:rPr lang="en-US" dirty="0"/>
              <a:t>over </a:t>
            </a:r>
            <a:r>
              <a:rPr lang="en-US" b="1" dirty="0"/>
              <a:t>700 companies are working with faculty and students</a:t>
            </a:r>
            <a:r>
              <a:rPr lang="en-US" dirty="0"/>
              <a:t> on projects of mutual interest. Among these corporate sponsors are such global leaders as BAE, BP, Boeing, Du Pont, </a:t>
            </a:r>
            <a:r>
              <a:rPr lang="en-US" dirty="0" err="1"/>
              <a:t>eni</a:t>
            </a:r>
            <a:r>
              <a:rPr lang="en-US" dirty="0"/>
              <a:t>, Ford Motor, Google, Intel, Lockheed Martin, Novartis, Quanta Computer, Raytheon, Samsung, </a:t>
            </a:r>
            <a:r>
              <a:rPr lang="en-US" dirty="0" err="1"/>
              <a:t>Sanofi</a:t>
            </a:r>
            <a:r>
              <a:rPr lang="en-US" dirty="0"/>
              <a:t>, Shell, Siemens, TOTAL, </a:t>
            </a:r>
            <a:r>
              <a:rPr lang="en-US" dirty="0" smtClean="0"/>
              <a:t>etc.</a:t>
            </a:r>
          </a:p>
          <a:p>
            <a:r>
              <a:rPr lang="en-US" dirty="0" smtClean="0"/>
              <a:t>MIT </a:t>
            </a:r>
            <a:r>
              <a:rPr lang="en-US" dirty="0"/>
              <a:t>has vibrant patenting/licensing activity, with </a:t>
            </a:r>
            <a:r>
              <a:rPr lang="en-US" b="1" dirty="0"/>
              <a:t>706 new invention disclosures</a:t>
            </a:r>
            <a:r>
              <a:rPr lang="en-US" dirty="0"/>
              <a:t> in FY12, and </a:t>
            </a:r>
            <a:r>
              <a:rPr lang="en-US" b="1" dirty="0"/>
              <a:t>$148 million in total licensing revenue</a:t>
            </a:r>
            <a:r>
              <a:rPr lang="en-US" dirty="0" smtClean="0"/>
              <a:t>. It has a  </a:t>
            </a:r>
            <a:r>
              <a:rPr lang="en-US" b="1" dirty="0">
                <a:hlinkClick r:id="rId3"/>
              </a:rPr>
              <a:t>Technology Licensing Office (</a:t>
            </a:r>
            <a:r>
              <a:rPr lang="en-US" b="1" dirty="0" smtClean="0">
                <a:hlinkClick r:id="rId3"/>
              </a:rPr>
              <a:t>TLO)</a:t>
            </a:r>
            <a:r>
              <a:rPr lang="en-US" b="1" dirty="0" smtClean="0"/>
              <a:t> that </a:t>
            </a:r>
            <a:r>
              <a:rPr lang="en-US" dirty="0" smtClean="0"/>
              <a:t>moves the </a:t>
            </a:r>
            <a:r>
              <a:rPr lang="en-US" dirty="0"/>
              <a:t>results of MIT research into societal use via technology licensing, through a process which is consistent with academic principles, demonstrates a concern for the welfare of students and faculty, and conforms to the highest ethical standards. This process benefits the public by creating new products and promoting economic development. It helps MIT</a:t>
            </a:r>
            <a:r>
              <a:rPr lang="en-US" dirty="0" smtClean="0"/>
              <a:t>:</a:t>
            </a:r>
            <a:r>
              <a:rPr lang="en-US" dirty="0"/>
              <a:t/>
            </a:r>
            <a:br>
              <a:rPr lang="en-US" dirty="0"/>
            </a:br>
            <a:r>
              <a:rPr lang="en-US" dirty="0"/>
              <a:t>. </a:t>
            </a:r>
          </a:p>
          <a:p>
            <a:r>
              <a:rPr lang="en-US" dirty="0"/>
              <a:t>According to a </a:t>
            </a:r>
            <a:r>
              <a:rPr lang="en-US" dirty="0">
                <a:hlinkClick r:id="rId4"/>
              </a:rPr>
              <a:t>2009 Kauffman Foundation Entrepreneurship Study</a:t>
            </a:r>
            <a:r>
              <a:rPr lang="en-US" dirty="0"/>
              <a:t>, </a:t>
            </a:r>
            <a:r>
              <a:rPr lang="en-US" b="1" dirty="0"/>
              <a:t>25,000+ companies have been founded by MIT alums creating 3.3+ million jobs and $2 trillion in annual world sales</a:t>
            </a:r>
            <a:r>
              <a:rPr lang="en-US" b="1" dirty="0" smtClean="0"/>
              <a:t>.</a:t>
            </a:r>
          </a:p>
          <a:p>
            <a:r>
              <a:rPr lang="en-US" b="1" dirty="0" smtClean="0"/>
              <a:t>MIT established the </a:t>
            </a:r>
            <a:r>
              <a:rPr lang="en-US" dirty="0" smtClean="0"/>
              <a:t>Deshpande </a:t>
            </a:r>
            <a:r>
              <a:rPr lang="en-US" dirty="0"/>
              <a:t>Center </a:t>
            </a:r>
            <a:r>
              <a:rPr lang="en-US" dirty="0" smtClean="0"/>
              <a:t>at </a:t>
            </a:r>
            <a:r>
              <a:rPr lang="en-US" dirty="0"/>
              <a:t>the MIT School of Engineering in 2002 to increase the impact of MIT technologies in the marketplace, and supports a wide range of emerging technologies including biotechnology, biomedical devices, information technology, new materials, tiny tech, and energy innovations. Since 2002, The Deshpande Center has funded more than 80 projects with over $9 M in grants. Eighteen projects have spun out of the center into commercial ventures, having collectively raised over $140 M in outside financing. Thirteen venture capital firms have invested in these </a:t>
            </a:r>
            <a:r>
              <a:rPr lang="en-US" dirty="0" smtClean="0"/>
              <a:t>ventures</a:t>
            </a:r>
          </a:p>
          <a:p>
            <a:r>
              <a:rPr lang="en-US" dirty="0" smtClean="0"/>
              <a:t>MIT sponsors a search engine that allows any corporation to search the research currently being conducted by MIT faculty </a:t>
            </a:r>
            <a:r>
              <a:rPr lang="en-US" dirty="0" err="1" smtClean="0"/>
              <a:t>ans</a:t>
            </a:r>
            <a:r>
              <a:rPr lang="en-US" dirty="0" smtClean="0"/>
              <a:t> students</a:t>
            </a:r>
            <a:r>
              <a:rPr lang="en-US" dirty="0"/>
              <a:t/>
            </a:r>
            <a:br>
              <a:rPr lang="en-US" dirty="0"/>
            </a:br>
            <a:endParaRPr lang="en-US" dirty="0"/>
          </a:p>
          <a:p>
            <a:endParaRPr lang="en-US" dirty="0"/>
          </a:p>
          <a:p>
            <a:endParaRPr lang="en-US" dirty="0"/>
          </a:p>
          <a:p>
            <a:endParaRPr lang="en-US" dirty="0"/>
          </a:p>
        </p:txBody>
      </p:sp>
    </p:spTree>
    <p:extLst>
      <p:ext uri="{BB962C8B-B14F-4D97-AF65-F5344CB8AC3E}">
        <p14:creationId xmlns:p14="http://schemas.microsoft.com/office/powerpoint/2010/main" val="934057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MIT’s Office of Corporate Relations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t>MIT’s Office of Corporate Relations aids and directs companies interested in pursuing significant, multi-year, multi-disciplinary involvement with the Institute.  OCR's expert staff works with MIT senior administration, faculty, and company executives to structure and define individualized alliances that mutually benefit the company and MIT. The result is a holistic industry/university relationship that addresses broad needs and interests, from specific research projects and initiatives, to executive education, technology licensing, and recruitment.</a:t>
            </a:r>
          </a:p>
          <a:p>
            <a:r>
              <a:rPr lang="en-US" dirty="0"/>
              <a:t>OCR, the organizational parent of the Industrial Liaison Program at MIT, can be instrumental in providing connections to MIT faculty, departments, labs, and centers. It serves companies across the globe and is organized both geographically and by industry. In addition to corporate partners, OCR also helps regional governmental organizations who look to the unique, entrepreneurial MIT/Cambridge environment as they begin to develop their own regional innovation eco-systems. </a:t>
            </a:r>
          </a:p>
        </p:txBody>
      </p:sp>
    </p:spTree>
    <p:extLst>
      <p:ext uri="{BB962C8B-B14F-4D97-AF65-F5344CB8AC3E}">
        <p14:creationId xmlns:p14="http://schemas.microsoft.com/office/powerpoint/2010/main" val="907495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MIT’s Industrial Liaison Program (ILP)</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Established in 1948, </a:t>
            </a:r>
            <a:r>
              <a:rPr lang="en-US" dirty="0"/>
              <a:t>ILP, </a:t>
            </a:r>
            <a:r>
              <a:rPr lang="en-US" dirty="0" smtClean="0"/>
              <a:t>has worked with 200+ companies worldwide, and offers corporate “memberships”</a:t>
            </a:r>
          </a:p>
          <a:p>
            <a:r>
              <a:rPr lang="en-US" dirty="0" smtClean="0"/>
              <a:t>As a corporate member, MIT  assigns an </a:t>
            </a:r>
            <a:r>
              <a:rPr lang="en-US" dirty="0"/>
              <a:t>“Industrial Liaison Officer (ILO) </a:t>
            </a:r>
            <a:r>
              <a:rPr lang="en-US" dirty="0" smtClean="0"/>
              <a:t> </a:t>
            </a:r>
            <a:r>
              <a:rPr lang="en-US" dirty="0"/>
              <a:t>to </a:t>
            </a:r>
            <a:r>
              <a:rPr lang="en-US" dirty="0" smtClean="0"/>
              <a:t>the member  </a:t>
            </a:r>
            <a:r>
              <a:rPr lang="en-US" dirty="0"/>
              <a:t>company based on his/her knowledge and understanding of your industry. </a:t>
            </a:r>
            <a:r>
              <a:rPr lang="en-US" dirty="0" smtClean="0"/>
              <a:t>Whether focus of corporate client is </a:t>
            </a:r>
            <a:r>
              <a:rPr lang="en-US" dirty="0"/>
              <a:t>exploratory and spontaneous, or narrowly focused and structured, the ILP </a:t>
            </a:r>
            <a:r>
              <a:rPr lang="en-US" dirty="0" smtClean="0"/>
              <a:t> works to develop an individualized member </a:t>
            </a:r>
            <a:r>
              <a:rPr lang="en-US" dirty="0"/>
              <a:t>“Action Plan</a:t>
            </a:r>
            <a:r>
              <a:rPr lang="en-US" dirty="0" smtClean="0"/>
              <a:t>”</a:t>
            </a:r>
            <a:endParaRPr lang="en-US" dirty="0"/>
          </a:p>
          <a:p>
            <a:r>
              <a:rPr lang="en-US" dirty="0"/>
              <a:t>General objectives of an ILP Action Plan are </a:t>
            </a:r>
            <a:r>
              <a:rPr lang="en-US" dirty="0" smtClean="0"/>
              <a:t>to:</a:t>
            </a:r>
          </a:p>
          <a:p>
            <a:pPr lvl="1"/>
            <a:r>
              <a:rPr lang="en-US" dirty="0" smtClean="0"/>
              <a:t>Prioritize </a:t>
            </a:r>
            <a:r>
              <a:rPr lang="en-US" dirty="0"/>
              <a:t>interest areas</a:t>
            </a:r>
          </a:p>
          <a:p>
            <a:pPr lvl="1"/>
            <a:r>
              <a:rPr lang="en-US" dirty="0"/>
              <a:t>Identify ideal company participants, stakeholders</a:t>
            </a:r>
          </a:p>
          <a:p>
            <a:pPr lvl="1"/>
            <a:r>
              <a:rPr lang="en-US" dirty="0"/>
              <a:t>Develop objectives for MIT interactions</a:t>
            </a:r>
          </a:p>
          <a:p>
            <a:pPr lvl="1"/>
            <a:r>
              <a:rPr lang="en-US" dirty="0"/>
              <a:t>Schedule specific activities involving interactions with faculty researchers, labs and centers</a:t>
            </a:r>
          </a:p>
          <a:p>
            <a:pPr lvl="1"/>
            <a:r>
              <a:rPr lang="en-US" dirty="0"/>
              <a:t>Provide ongoing assessment, advice on next steps</a:t>
            </a:r>
          </a:p>
          <a:p>
            <a:r>
              <a:rPr lang="en-US" dirty="0"/>
              <a:t>An ILP Action Plan typically calls for managers and researchers from </a:t>
            </a:r>
            <a:r>
              <a:rPr lang="en-US" dirty="0" smtClean="0"/>
              <a:t>a </a:t>
            </a:r>
            <a:r>
              <a:rPr lang="en-US" dirty="0"/>
              <a:t>company to visit the MIT campus several times a year, actively participating in a series of meetings with MIT experts. All interactions are professionally developed and organized by the ILP.</a:t>
            </a:r>
            <a:br>
              <a:rPr lang="en-US" dirty="0"/>
            </a:br>
            <a:endParaRPr lang="en-US" dirty="0"/>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2808986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ILP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Initial discussions between ILP members and MIT faculty often lead to significant sponsorship of </a:t>
            </a:r>
            <a:r>
              <a:rPr lang="en-US" dirty="0" smtClean="0"/>
              <a:t>research, involving </a:t>
            </a:r>
            <a:r>
              <a:rPr lang="en-US" dirty="0"/>
              <a:t>much more frequent and </a:t>
            </a:r>
            <a:r>
              <a:rPr lang="en-US" dirty="0" smtClean="0"/>
              <a:t>complex MIT linkages, </a:t>
            </a:r>
            <a:r>
              <a:rPr lang="en-US" dirty="0"/>
              <a:t>often involving multi-disciplinary teams. The ILP </a:t>
            </a:r>
            <a:r>
              <a:rPr lang="en-US" dirty="0" smtClean="0"/>
              <a:t>advises </a:t>
            </a:r>
            <a:r>
              <a:rPr lang="en-US" dirty="0"/>
              <a:t>on reaching consensus with principal investigators on the specific area of research interest, </a:t>
            </a:r>
            <a:r>
              <a:rPr lang="en-US" dirty="0" smtClean="0"/>
              <a:t>aids </a:t>
            </a:r>
            <a:r>
              <a:rPr lang="en-US" dirty="0"/>
              <a:t>in assembling the project team, serve as a central point of contact and coordination, and act as a catalyst for progress.</a:t>
            </a:r>
          </a:p>
          <a:p>
            <a:r>
              <a:rPr lang="en-US" dirty="0"/>
              <a:t>At any given time, about 1/3 of ILP members are actively sponsoring research at MIT. The ILP has </a:t>
            </a:r>
            <a:r>
              <a:rPr lang="en-US" dirty="0" smtClean="0"/>
              <a:t>included </a:t>
            </a:r>
            <a:r>
              <a:rPr lang="en-US" dirty="0"/>
              <a:t>MIT collaborations with </a:t>
            </a:r>
            <a:r>
              <a:rPr lang="en-US" dirty="0" smtClean="0"/>
              <a:t> </a:t>
            </a:r>
            <a:r>
              <a:rPr lang="en-US" dirty="0" err="1" smtClean="0"/>
              <a:t>corpoorations</a:t>
            </a:r>
            <a:r>
              <a:rPr lang="en-US" dirty="0" smtClean="0"/>
              <a:t> such </a:t>
            </a:r>
            <a:r>
              <a:rPr lang="en-US" dirty="0"/>
              <a:t>as BP, British Telecom, Du Pont, </a:t>
            </a:r>
            <a:r>
              <a:rPr lang="en-US" dirty="0" err="1"/>
              <a:t>Eni</a:t>
            </a:r>
            <a:r>
              <a:rPr lang="en-US" dirty="0"/>
              <a:t>, Microsoft, Novartis, Quanta Computer, Tata Chemical.</a:t>
            </a:r>
            <a:br>
              <a:rPr lang="en-US" dirty="0"/>
            </a:b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87380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in the case of MIT, a multifaceted program of industry interface</a:t>
            </a:r>
            <a:endParaRPr lang="en-US" dirty="0"/>
          </a:p>
        </p:txBody>
      </p:sp>
      <p:sp>
        <p:nvSpPr>
          <p:cNvPr id="3" name="Content Placeholder 2"/>
          <p:cNvSpPr>
            <a:spLocks noGrp="1"/>
          </p:cNvSpPr>
          <p:nvPr>
            <p:ph idx="1"/>
          </p:nvPr>
        </p:nvSpPr>
        <p:spPr/>
        <p:txBody>
          <a:bodyPr>
            <a:normAutofit/>
          </a:bodyPr>
          <a:lstStyle/>
          <a:p>
            <a:r>
              <a:rPr lang="en-US" dirty="0" smtClean="0"/>
              <a:t>A search engine </a:t>
            </a:r>
            <a:r>
              <a:rPr lang="en-US" dirty="0" smtClean="0"/>
              <a:t>/information clearinghouse for </a:t>
            </a:r>
            <a:r>
              <a:rPr lang="en-US" dirty="0" smtClean="0"/>
              <a:t>research in progress</a:t>
            </a:r>
          </a:p>
          <a:p>
            <a:r>
              <a:rPr lang="en-US" dirty="0" smtClean="0"/>
              <a:t>A corporate membership program</a:t>
            </a:r>
            <a:r>
              <a:rPr lang="en-US" dirty="0"/>
              <a:t> </a:t>
            </a:r>
            <a:r>
              <a:rPr lang="en-US" dirty="0" smtClean="0"/>
              <a:t>that includes client-oriented </a:t>
            </a:r>
            <a:r>
              <a:rPr lang="en-US" dirty="0" smtClean="0"/>
              <a:t>services</a:t>
            </a:r>
          </a:p>
          <a:p>
            <a:r>
              <a:rPr lang="en-US" dirty="0" smtClean="0"/>
              <a:t>An well-staffed office of liaison to industry</a:t>
            </a:r>
          </a:p>
          <a:p>
            <a:r>
              <a:rPr lang="en-US" dirty="0" smtClean="0"/>
              <a:t>A technology transfer office</a:t>
            </a:r>
          </a:p>
          <a:p>
            <a:r>
              <a:rPr lang="en-US" dirty="0" smtClean="0"/>
              <a:t>An internal </a:t>
            </a:r>
            <a:r>
              <a:rPr lang="en-US" dirty="0" err="1" smtClean="0"/>
              <a:t>innoivation</a:t>
            </a:r>
            <a:r>
              <a:rPr lang="en-US" dirty="0" smtClean="0"/>
              <a:t> development fund</a:t>
            </a:r>
            <a:endParaRPr lang="en-US" dirty="0" smtClean="0"/>
          </a:p>
        </p:txBody>
      </p:sp>
    </p:spTree>
    <p:extLst>
      <p:ext uri="{BB962C8B-B14F-4D97-AF65-F5344CB8AC3E}">
        <p14:creationId xmlns:p14="http://schemas.microsoft.com/office/powerpoint/2010/main" val="112959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allows this to work?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Structures and mechanisms , including a “common space” available to bring people together</a:t>
            </a:r>
          </a:p>
          <a:p>
            <a:r>
              <a:rPr lang="en-US" dirty="0"/>
              <a:t>Collaborations are forged at the individual level and require individual motivation to initiate and </a:t>
            </a:r>
            <a:r>
              <a:rPr lang="en-US" dirty="0" smtClean="0"/>
              <a:t>sustain</a:t>
            </a:r>
          </a:p>
          <a:p>
            <a:r>
              <a:rPr lang="en-US" dirty="0" smtClean="0"/>
              <a:t>Focus on interests of clients and MIT faculty (ground-up)</a:t>
            </a:r>
          </a:p>
          <a:p>
            <a:r>
              <a:rPr lang="en-US" dirty="0" smtClean="0"/>
              <a:t>Incentives built in for the university and its faculty (revenue) and clients (who can get research done at a fraction of the cost of doing it themselves) </a:t>
            </a:r>
          </a:p>
          <a:p>
            <a:r>
              <a:rPr lang="en-US" dirty="0"/>
              <a:t>Provide concrete experiences across settings that are short-term, but </a:t>
            </a:r>
            <a:r>
              <a:rPr lang="en-US" dirty="0" smtClean="0"/>
              <a:t>intensive</a:t>
            </a:r>
          </a:p>
          <a:p>
            <a:r>
              <a:rPr lang="en-US" dirty="0"/>
              <a:t>Be flexible with project design and management (responsive to changing and unanticipated needs</a:t>
            </a:r>
          </a:p>
          <a:p>
            <a:endParaRPr lang="en-US" dirty="0"/>
          </a:p>
        </p:txBody>
      </p:sp>
    </p:spTree>
    <p:extLst>
      <p:ext uri="{BB962C8B-B14F-4D97-AF65-F5344CB8AC3E}">
        <p14:creationId xmlns:p14="http://schemas.microsoft.com/office/powerpoint/2010/main" val="593689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motivates faculty and what sustains their </a:t>
            </a:r>
            <a:r>
              <a:rPr lang="en-US" dirty="0" smtClean="0"/>
              <a:t>collaborative </a:t>
            </a:r>
            <a:r>
              <a:rPr lang="en-US" dirty="0"/>
              <a:t>efforts</a:t>
            </a:r>
          </a:p>
        </p:txBody>
      </p:sp>
      <p:sp>
        <p:nvSpPr>
          <p:cNvPr id="3" name="Content Placeholder 2"/>
          <p:cNvSpPr>
            <a:spLocks noGrp="1"/>
          </p:cNvSpPr>
          <p:nvPr>
            <p:ph idx="1"/>
          </p:nvPr>
        </p:nvSpPr>
        <p:spPr/>
        <p:txBody>
          <a:bodyPr>
            <a:normAutofit/>
          </a:bodyPr>
          <a:lstStyle/>
          <a:p>
            <a:r>
              <a:rPr lang="en-US" dirty="0"/>
              <a:t>They are working on projects that matter to them, the build on previous work or relationships [grassroots]</a:t>
            </a:r>
          </a:p>
          <a:p>
            <a:r>
              <a:rPr lang="en-US" dirty="0"/>
              <a:t>They see the clear individual career benefits, </a:t>
            </a:r>
            <a:r>
              <a:rPr lang="en-US" dirty="0" err="1"/>
              <a:t>esp</a:t>
            </a:r>
            <a:r>
              <a:rPr lang="en-US" dirty="0"/>
              <a:t> </a:t>
            </a:r>
            <a:r>
              <a:rPr lang="en-US" dirty="0" smtClean="0"/>
              <a:t>in </a:t>
            </a:r>
            <a:r>
              <a:rPr lang="en-US" dirty="0"/>
              <a:t>terms of contributing to future productivity</a:t>
            </a:r>
          </a:p>
          <a:p>
            <a:r>
              <a:rPr lang="en-US" dirty="0"/>
              <a:t>There is clear departmental (and broader institutional) involvement and </a:t>
            </a:r>
            <a:r>
              <a:rPr lang="en-US" dirty="0" smtClean="0"/>
              <a:t>support</a:t>
            </a:r>
            <a:endParaRPr lang="en-US" dirty="0"/>
          </a:p>
          <a:p>
            <a:r>
              <a:rPr lang="en-US" dirty="0"/>
              <a:t>There is considerable flexibility in project design and management ( responsive to unanticipated needs)</a:t>
            </a:r>
          </a:p>
          <a:p>
            <a:r>
              <a:rPr lang="en-US" dirty="0"/>
              <a:t>Graduate students are involved; </a:t>
            </a:r>
            <a:r>
              <a:rPr lang="en-US" dirty="0" smtClean="0"/>
              <a:t>and</a:t>
            </a:r>
            <a:endParaRPr lang="en-US" dirty="0"/>
          </a:p>
        </p:txBody>
      </p:sp>
    </p:spTree>
    <p:extLst>
      <p:ext uri="{BB962C8B-B14F-4D97-AF65-F5344CB8AC3E}">
        <p14:creationId xmlns:p14="http://schemas.microsoft.com/office/powerpoint/2010/main" val="2801788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 for you</a:t>
            </a:r>
            <a:endParaRPr lang="en-US" dirty="0"/>
          </a:p>
        </p:txBody>
      </p:sp>
      <p:sp>
        <p:nvSpPr>
          <p:cNvPr id="3" name="Content Placeholder 2"/>
          <p:cNvSpPr>
            <a:spLocks noGrp="1"/>
          </p:cNvSpPr>
          <p:nvPr>
            <p:ph idx="1"/>
          </p:nvPr>
        </p:nvSpPr>
        <p:spPr/>
        <p:txBody>
          <a:bodyPr>
            <a:normAutofit lnSpcReduction="10000"/>
          </a:bodyPr>
          <a:lstStyle/>
          <a:p>
            <a:r>
              <a:rPr lang="en-US" dirty="0" smtClean="0"/>
              <a:t>How have Spanish or Catalan industries historically employed PhD recipients? What % of Sp</a:t>
            </a:r>
            <a:r>
              <a:rPr lang="en-US" dirty="0" smtClean="0"/>
              <a:t>anish PhDs work in industry?</a:t>
            </a:r>
          </a:p>
          <a:p>
            <a:r>
              <a:rPr lang="en-US" dirty="0"/>
              <a:t>What kinds of linkages currently exist between individual universities and individual business corporation? In what industries? Energy? Chemical? Pharmaceutical? </a:t>
            </a:r>
            <a:endParaRPr lang="en-US" dirty="0" smtClean="0"/>
          </a:p>
          <a:p>
            <a:r>
              <a:rPr lang="en-US" dirty="0" smtClean="0"/>
              <a:t>How have universities responded organizationally to the new laws and strategic initiatives of the national and regional government?</a:t>
            </a:r>
          </a:p>
          <a:p>
            <a:r>
              <a:rPr lang="en-US" dirty="0" smtClean="0"/>
              <a:t>What about Spanish scientists and engineers? </a:t>
            </a:r>
            <a:r>
              <a:rPr lang="en-US" dirty="0"/>
              <a:t> </a:t>
            </a:r>
            <a:r>
              <a:rPr lang="en-US" dirty="0" smtClean="0"/>
              <a:t>What % are involved currently in work with industry?</a:t>
            </a:r>
          </a:p>
          <a:p>
            <a:r>
              <a:rPr lang="en-US" dirty="0" smtClean="0"/>
              <a:t>How does our discussion today apply to the Catalan case?</a:t>
            </a:r>
            <a:endParaRPr lang="en-US" dirty="0"/>
          </a:p>
          <a:p>
            <a:endParaRPr lang="en-US" dirty="0"/>
          </a:p>
        </p:txBody>
      </p:sp>
    </p:spTree>
    <p:extLst>
      <p:ext uri="{BB962C8B-B14F-4D97-AF65-F5344CB8AC3E}">
        <p14:creationId xmlns:p14="http://schemas.microsoft.com/office/powerpoint/2010/main" val="3042045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Thank you!</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328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reformulated set of questions</a:t>
            </a:r>
            <a:endParaRPr lang="en-US" dirty="0"/>
          </a:p>
        </p:txBody>
      </p:sp>
      <p:sp>
        <p:nvSpPr>
          <p:cNvPr id="3" name="Content Placeholder 2"/>
          <p:cNvSpPr>
            <a:spLocks noGrp="1"/>
          </p:cNvSpPr>
          <p:nvPr>
            <p:ph idx="1"/>
          </p:nvPr>
        </p:nvSpPr>
        <p:spPr/>
        <p:txBody>
          <a:bodyPr/>
          <a:lstStyle/>
          <a:p>
            <a:r>
              <a:rPr lang="en-US" dirty="0" smtClean="0"/>
              <a:t>How can research and development focused on innovation be optimally organized to make the best, most timely  use of the most current, “cutting edge” science and technology?</a:t>
            </a:r>
          </a:p>
          <a:p>
            <a:r>
              <a:rPr lang="en-US" dirty="0" smtClean="0"/>
              <a:t>What role do individual scientists play within  different organizational structures and what challenges </a:t>
            </a:r>
            <a:r>
              <a:rPr lang="en-US" dirty="0" smtClean="0"/>
              <a:t>do they face?</a:t>
            </a:r>
            <a:endParaRPr lang="en-US" dirty="0" smtClean="0"/>
          </a:p>
          <a:p>
            <a:r>
              <a:rPr lang="en-US" dirty="0" smtClean="0"/>
              <a:t>How can universities train PhDs for these new roles and re-imagined careers?</a:t>
            </a:r>
          </a:p>
          <a:p>
            <a:r>
              <a:rPr lang="en-US" dirty="0" smtClean="0"/>
              <a:t>What are effective strategies for operationalizing structures and policies</a:t>
            </a:r>
            <a:r>
              <a:rPr lang="en-US" dirty="0" smtClean="0"/>
              <a:t>? (assuming policies are not “self-executing”)</a:t>
            </a:r>
            <a:endParaRPr lang="en-US" dirty="0"/>
          </a:p>
        </p:txBody>
      </p:sp>
    </p:spTree>
    <p:extLst>
      <p:ext uri="{BB962C8B-B14F-4D97-AF65-F5344CB8AC3E}">
        <p14:creationId xmlns:p14="http://schemas.microsoft.com/office/powerpoint/2010/main" val="47913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this Presentation</a:t>
            </a:r>
            <a:endParaRPr lang="en-US" dirty="0"/>
          </a:p>
        </p:txBody>
      </p:sp>
      <p:sp>
        <p:nvSpPr>
          <p:cNvPr id="3" name="Content Placeholder 2"/>
          <p:cNvSpPr>
            <a:spLocks noGrp="1"/>
          </p:cNvSpPr>
          <p:nvPr>
            <p:ph idx="1"/>
          </p:nvPr>
        </p:nvSpPr>
        <p:spPr/>
        <p:txBody>
          <a:bodyPr>
            <a:normAutofit lnSpcReduction="10000"/>
          </a:bodyPr>
          <a:lstStyle/>
          <a:p>
            <a:r>
              <a:rPr lang="en-US" dirty="0"/>
              <a:t>H</a:t>
            </a:r>
            <a:r>
              <a:rPr lang="en-US" dirty="0" smtClean="0"/>
              <a:t>istorical models of R&amp;D organization</a:t>
            </a:r>
          </a:p>
          <a:p>
            <a:r>
              <a:rPr lang="en-US" dirty="0" smtClean="0"/>
              <a:t>Status of R&amp;D and research careers in the U.S.</a:t>
            </a:r>
          </a:p>
          <a:p>
            <a:r>
              <a:rPr lang="en-US" dirty="0" smtClean="0"/>
              <a:t>R&amp;D in Spain and New Developments in University-Industry Collaboration</a:t>
            </a:r>
          </a:p>
          <a:p>
            <a:r>
              <a:rPr lang="en-US" dirty="0" smtClean="0"/>
              <a:t>New Organizational Structures in the U.S.</a:t>
            </a:r>
          </a:p>
          <a:p>
            <a:pPr lvl="1"/>
            <a:r>
              <a:rPr lang="en-US" dirty="0" smtClean="0"/>
              <a:t>Industry</a:t>
            </a:r>
          </a:p>
          <a:p>
            <a:pPr lvl="1"/>
            <a:r>
              <a:rPr lang="en-US" dirty="0" smtClean="0"/>
              <a:t>Universities</a:t>
            </a:r>
          </a:p>
          <a:p>
            <a:pPr lvl="1"/>
            <a:r>
              <a:rPr lang="en-US" dirty="0" smtClean="0"/>
              <a:t>The Case of MIT</a:t>
            </a:r>
          </a:p>
          <a:p>
            <a:r>
              <a:rPr lang="en-US" dirty="0" smtClean="0"/>
              <a:t>Some </a:t>
            </a:r>
            <a:r>
              <a:rPr lang="en-US" dirty="0" smtClean="0"/>
              <a:t>Lessons about making things work</a:t>
            </a:r>
            <a:endParaRPr lang="en-US" dirty="0" smtClean="0"/>
          </a:p>
          <a:p>
            <a:r>
              <a:rPr lang="en-US" dirty="0" smtClean="0"/>
              <a:t>Some Questions for You!</a:t>
            </a:r>
            <a:endParaRPr lang="en-US" dirty="0"/>
          </a:p>
          <a:p>
            <a:endParaRPr lang="en-US" dirty="0"/>
          </a:p>
        </p:txBody>
      </p:sp>
    </p:spTree>
    <p:extLst>
      <p:ext uri="{BB962C8B-B14F-4D97-AF65-F5344CB8AC3E}">
        <p14:creationId xmlns:p14="http://schemas.microsoft.com/office/powerpoint/2010/main" val="264538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Models of R&amp;D Organization (Lam, 2004)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Technology push model (1960s and 1970s)</a:t>
            </a:r>
          </a:p>
          <a:p>
            <a:pPr lvl="1"/>
            <a:r>
              <a:rPr lang="en-US" sz="1800" dirty="0" smtClean="0"/>
              <a:t>Corporations invest in centralized, relatively autonomous  R&amp;D units staffed by full-time, career scientists recruited from universities e.g. Bell Labs</a:t>
            </a:r>
          </a:p>
          <a:p>
            <a:pPr lvl="1"/>
            <a:r>
              <a:rPr lang="en-US" sz="1800" dirty="0" smtClean="0"/>
              <a:t>Introduction of a “technical” career ladder and prospects for long-term job security</a:t>
            </a:r>
          </a:p>
          <a:p>
            <a:pPr lvl="1"/>
            <a:r>
              <a:rPr lang="en-US" sz="1800" dirty="0" smtClean="0"/>
              <a:t>Gave rise to classic conflict between scientific/professional and managerial goals and values –loosely coupled connection between science and product development</a:t>
            </a:r>
          </a:p>
          <a:p>
            <a:pPr marL="228600" lvl="1">
              <a:spcBef>
                <a:spcPts val="1000"/>
              </a:spcBef>
            </a:pPr>
            <a:r>
              <a:rPr lang="en-US" sz="3000" dirty="0" smtClean="0"/>
              <a:t>Market pull model (1980s and 1990s)</a:t>
            </a:r>
          </a:p>
          <a:p>
            <a:pPr lvl="1"/>
            <a:r>
              <a:rPr lang="en-US" sz="1900" dirty="0" smtClean="0"/>
              <a:t>Decentralization of R&amp;D into individual business units and market relationship established between R&amp;D(suppliers) and business division as customer</a:t>
            </a:r>
          </a:p>
          <a:p>
            <a:pPr lvl="1"/>
            <a:r>
              <a:rPr lang="en-US" sz="1900" dirty="0" smtClean="0"/>
              <a:t>Scientist required  to work in multi-disciplinary teams (with product developers, marketers, </a:t>
            </a:r>
            <a:r>
              <a:rPr lang="en-US" sz="1900" dirty="0" err="1" smtClean="0"/>
              <a:t>etc</a:t>
            </a:r>
            <a:r>
              <a:rPr lang="en-US" sz="1900" dirty="0" smtClean="0"/>
              <a:t>) and assume some techno-commercial responsibilities</a:t>
            </a:r>
          </a:p>
          <a:p>
            <a:pPr lvl="1"/>
            <a:r>
              <a:rPr lang="en-US" sz="1900" dirty="0" smtClean="0"/>
              <a:t>Distinct “technical” career path yields to “hybrid” career options, including project-to-project and mixed technical-managerial roles and recruitment challenges for top talent</a:t>
            </a:r>
          </a:p>
          <a:p>
            <a:pPr marL="228600" lvl="1">
              <a:spcBef>
                <a:spcPts val="1000"/>
              </a:spcBef>
            </a:pPr>
            <a:r>
              <a:rPr lang="en-US" sz="3000" dirty="0" smtClean="0"/>
              <a:t>Network model (2000+)</a:t>
            </a:r>
          </a:p>
          <a:p>
            <a:pPr marL="685800" lvl="2">
              <a:spcBef>
                <a:spcPts val="1000"/>
              </a:spcBef>
            </a:pPr>
            <a:r>
              <a:rPr lang="en-US" sz="1900" dirty="0" smtClean="0"/>
              <a:t>R&amp;D </a:t>
            </a:r>
            <a:r>
              <a:rPr lang="en-US" sz="1900" i="1" dirty="0" smtClean="0"/>
              <a:t>collaboration</a:t>
            </a:r>
            <a:r>
              <a:rPr lang="en-US" sz="1900" dirty="0" smtClean="0"/>
              <a:t> with universities and outside research organizations via permeable organizational structures that reciprocal information flow</a:t>
            </a:r>
          </a:p>
          <a:p>
            <a:pPr marL="685800" lvl="2">
              <a:spcBef>
                <a:spcPts val="1000"/>
              </a:spcBef>
            </a:pPr>
            <a:r>
              <a:rPr lang="en-US" sz="1900" dirty="0" smtClean="0"/>
              <a:t>Ad hoc teaming of academic and industry scientists and negotiation of info sharing norms</a:t>
            </a:r>
          </a:p>
          <a:p>
            <a:pPr marL="685800" lvl="2">
              <a:spcBef>
                <a:spcPts val="1000"/>
              </a:spcBef>
            </a:pPr>
            <a:r>
              <a:rPr lang="en-US" sz="1900" dirty="0" smtClean="0"/>
              <a:t>New kinds of career structures and new kinds of PhD socialization</a:t>
            </a:r>
          </a:p>
          <a:p>
            <a:pPr marL="228600" lvl="1">
              <a:spcBef>
                <a:spcPts val="1000"/>
              </a:spcBef>
            </a:pPr>
            <a:endParaRPr lang="en-US" sz="3000" dirty="0" smtClean="0"/>
          </a:p>
          <a:p>
            <a:endParaRPr lang="en-US" dirty="0" smtClean="0"/>
          </a:p>
          <a:p>
            <a:endParaRPr lang="en-US" dirty="0"/>
          </a:p>
        </p:txBody>
      </p:sp>
    </p:spTree>
    <p:extLst>
      <p:ext uri="{BB962C8B-B14F-4D97-AF65-F5344CB8AC3E}">
        <p14:creationId xmlns:p14="http://schemas.microsoft.com/office/powerpoint/2010/main" val="1417338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kinds of organizational structures, career tracks and training experiences can we develop to operationalize the network model?</a:t>
            </a:r>
            <a:endParaRPr lang="en-US" dirty="0"/>
          </a:p>
        </p:txBody>
      </p:sp>
      <p:sp>
        <p:nvSpPr>
          <p:cNvPr id="3" name="Content Placeholder 2"/>
          <p:cNvSpPr>
            <a:spLocks noGrp="1"/>
          </p:cNvSpPr>
          <p:nvPr>
            <p:ph idx="1"/>
          </p:nvPr>
        </p:nvSpPr>
        <p:spPr/>
        <p:txBody>
          <a:bodyPr/>
          <a:lstStyle/>
          <a:p>
            <a:r>
              <a:rPr lang="en-US" dirty="0" smtClean="0"/>
              <a:t>What kinds of organizational structures will encourage the sort of seamless boundary crossing –back and forth – that we seek?</a:t>
            </a:r>
          </a:p>
          <a:p>
            <a:r>
              <a:rPr lang="en-US" dirty="0" smtClean="0"/>
              <a:t>What kinds of roles and career tracks can be designed to attract the best scientists to these “networked” organizational entities?</a:t>
            </a:r>
          </a:p>
          <a:p>
            <a:r>
              <a:rPr lang="en-US" dirty="0" smtClean="0"/>
              <a:t>What kinds of training and socialization during doctoral study would develop the kinds of predispositions and skills to allow scientists to play these “new” kinds of roles and be attracted to these “re-imagined” careers?</a:t>
            </a:r>
          </a:p>
          <a:p>
            <a:endParaRPr lang="en-US" dirty="0"/>
          </a:p>
        </p:txBody>
      </p:sp>
    </p:spTree>
    <p:extLst>
      <p:ext uri="{BB962C8B-B14F-4D97-AF65-F5344CB8AC3E}">
        <p14:creationId xmlns:p14="http://schemas.microsoft.com/office/powerpoint/2010/main" val="4943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situation in the U.S.</a:t>
            </a:r>
            <a:endParaRPr lang="en-US" dirty="0"/>
          </a:p>
        </p:txBody>
      </p:sp>
      <p:sp>
        <p:nvSpPr>
          <p:cNvPr id="3" name="Content Placeholder 2"/>
          <p:cNvSpPr>
            <a:spLocks noGrp="1"/>
          </p:cNvSpPr>
          <p:nvPr>
            <p:ph idx="1"/>
          </p:nvPr>
        </p:nvSpPr>
        <p:spPr/>
        <p:txBody>
          <a:bodyPr>
            <a:normAutofit lnSpcReduction="10000"/>
          </a:bodyPr>
          <a:lstStyle/>
          <a:p>
            <a:r>
              <a:rPr lang="en-US" dirty="0" smtClean="0"/>
              <a:t>What do we know about mobility of scientists –rates and patterns -- between industry, government and universities  -- based on National Study of Postsecondary Faculty (U.S. Department of Education) and the Survey of Doctoral Recipients (National Science Foundation)?</a:t>
            </a:r>
          </a:p>
          <a:p>
            <a:r>
              <a:rPr lang="en-US" dirty="0" smtClean="0"/>
              <a:t>What do we know about organizational structures in universities and industry that promote the flow of knowledge and scientists across sectors? </a:t>
            </a:r>
          </a:p>
          <a:p>
            <a:r>
              <a:rPr lang="en-US" dirty="0" smtClean="0"/>
              <a:t>What do we know about the changing roles of scientists and the emergence of new kinds of career options?</a:t>
            </a:r>
          </a:p>
          <a:p>
            <a:r>
              <a:rPr lang="en-US" dirty="0" smtClean="0"/>
              <a:t>What do we know about doctoral education and how it is adapting to the likely career situations of PhD recipients?</a:t>
            </a:r>
            <a:endParaRPr lang="en-US" dirty="0"/>
          </a:p>
        </p:txBody>
      </p:sp>
    </p:spTree>
    <p:extLst>
      <p:ext uri="{BB962C8B-B14F-4D97-AF65-F5344CB8AC3E}">
        <p14:creationId xmlns:p14="http://schemas.microsoft.com/office/powerpoint/2010/main" val="270597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 R&amp;D context</a:t>
            </a:r>
            <a:endParaRPr lang="en-US" dirty="0"/>
          </a:p>
        </p:txBody>
      </p:sp>
      <p:sp>
        <p:nvSpPr>
          <p:cNvPr id="3" name="Content Placeholder 2"/>
          <p:cNvSpPr>
            <a:spLocks noGrp="1"/>
          </p:cNvSpPr>
          <p:nvPr>
            <p:ph idx="1"/>
          </p:nvPr>
        </p:nvSpPr>
        <p:spPr/>
        <p:txBody>
          <a:bodyPr>
            <a:normAutofit/>
          </a:bodyPr>
          <a:lstStyle/>
          <a:p>
            <a:r>
              <a:rPr lang="en-US" sz="2000" b="1" dirty="0" smtClean="0"/>
              <a:t>In 2011, </a:t>
            </a:r>
            <a:r>
              <a:rPr lang="en-US" sz="2000" b="1" dirty="0"/>
              <a:t>the US spent 2.7% of GDP on R&amp;D activities accounting for more than one-third of all global R&amp;D </a:t>
            </a:r>
            <a:r>
              <a:rPr lang="en-US" sz="2000" b="1" dirty="0" smtClean="0"/>
              <a:t>expenditures</a:t>
            </a:r>
          </a:p>
          <a:p>
            <a:r>
              <a:rPr lang="en-US" sz="2000" b="1" dirty="0"/>
              <a:t>The relevant sectors in which research careers are pursued </a:t>
            </a:r>
            <a:r>
              <a:rPr lang="en-US" sz="2000" b="1" dirty="0" smtClean="0"/>
              <a:t>include: the </a:t>
            </a:r>
            <a:r>
              <a:rPr lang="en-US" sz="2000" b="1" dirty="0"/>
              <a:t>private, </a:t>
            </a:r>
            <a:r>
              <a:rPr lang="en-US" sz="2000" dirty="0" smtClean="0"/>
              <a:t>i</a:t>
            </a:r>
            <a:r>
              <a:rPr lang="en-US" sz="2000" b="1" dirty="0" smtClean="0"/>
              <a:t>ndustrial </a:t>
            </a:r>
            <a:r>
              <a:rPr lang="en-US" sz="2000" b="1" dirty="0"/>
              <a:t>sector (IND) • the private, non-profit sector (PNP) • the Academic or university sector, both private and public (ACAD) and • the Federal Government sector(FED) </a:t>
            </a:r>
            <a:endParaRPr lang="en-US" sz="2000" b="1" dirty="0" smtClean="0"/>
          </a:p>
          <a:p>
            <a:r>
              <a:rPr lang="en-US" sz="2000" b="1" dirty="0"/>
              <a:t>Industrial sector is the driving force for research, in terms of level of overall expenditures. </a:t>
            </a:r>
            <a:r>
              <a:rPr lang="en-US" sz="2000" b="1" dirty="0" smtClean="0"/>
              <a:t>In </a:t>
            </a:r>
            <a:r>
              <a:rPr lang="en-US" sz="2000" b="1" dirty="0"/>
              <a:t>2011 nearly 71% of all R&amp;D monies will be spent in the Industrial sector, 14% in the Academic sector, 4% in the private non-profit sector and 7% in the federal government </a:t>
            </a:r>
            <a:r>
              <a:rPr lang="en-US" sz="2000" b="1" dirty="0" smtClean="0"/>
              <a:t>sector</a:t>
            </a:r>
          </a:p>
          <a:p>
            <a:r>
              <a:rPr lang="en-US" sz="2000" b="1" dirty="0" smtClean="0"/>
              <a:t>If smaller in dollar terms, the </a:t>
            </a:r>
            <a:r>
              <a:rPr lang="en-US" sz="2000" b="1" dirty="0"/>
              <a:t>Federal </a:t>
            </a:r>
            <a:r>
              <a:rPr lang="en-US" sz="2000" b="1" dirty="0" smtClean="0"/>
              <a:t>government </a:t>
            </a:r>
            <a:r>
              <a:rPr lang="en-US" sz="2000" b="1" dirty="0"/>
              <a:t>has a broader mission, </a:t>
            </a:r>
            <a:r>
              <a:rPr lang="en-US" sz="2000" b="1" dirty="0" smtClean="0"/>
              <a:t>funding  </a:t>
            </a:r>
            <a:r>
              <a:rPr lang="en-US" sz="2000" b="1" dirty="0"/>
              <a:t>research within its varied agencies </a:t>
            </a:r>
            <a:r>
              <a:rPr lang="en-US" sz="2000" b="1" dirty="0" smtClean="0"/>
              <a:t>(e.g. NIH, CDC) and </a:t>
            </a:r>
            <a:r>
              <a:rPr lang="en-US" sz="2000" b="1" dirty="0"/>
              <a:t>awarding grants to academic institutions to support contract research. </a:t>
            </a:r>
            <a:endParaRPr lang="en-US" sz="2000" b="1" dirty="0" smtClean="0"/>
          </a:p>
          <a:p>
            <a:r>
              <a:rPr lang="en-US" sz="2000" b="1" dirty="0" smtClean="0"/>
              <a:t>Within </a:t>
            </a:r>
            <a:r>
              <a:rPr lang="en-US" sz="2000" b="1" dirty="0"/>
              <a:t>academia, academic medical centers (AMC) provide a large and diverse arena for life-science research</a:t>
            </a:r>
            <a:endParaRPr lang="en-US" sz="2000" dirty="0"/>
          </a:p>
        </p:txBody>
      </p:sp>
    </p:spTree>
    <p:extLst>
      <p:ext uri="{BB962C8B-B14F-4D97-AF65-F5344CB8AC3E}">
        <p14:creationId xmlns:p14="http://schemas.microsoft.com/office/powerpoint/2010/main" val="4028478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research careers within the R&amp;D structure</a:t>
            </a:r>
            <a:endParaRPr lang="en-US" dirty="0"/>
          </a:p>
        </p:txBody>
      </p:sp>
      <p:sp>
        <p:nvSpPr>
          <p:cNvPr id="3" name="Content Placeholder 2"/>
          <p:cNvSpPr>
            <a:spLocks noGrp="1"/>
          </p:cNvSpPr>
          <p:nvPr>
            <p:ph idx="1"/>
          </p:nvPr>
        </p:nvSpPr>
        <p:spPr/>
        <p:txBody>
          <a:bodyPr>
            <a:noAutofit/>
          </a:bodyPr>
          <a:lstStyle/>
          <a:p>
            <a:r>
              <a:rPr lang="en-US" sz="1400" b="1" dirty="0" smtClean="0"/>
              <a:t>Research </a:t>
            </a:r>
            <a:r>
              <a:rPr lang="en-US" sz="1400" b="1" dirty="0"/>
              <a:t>careers in both the Public and Private sector </a:t>
            </a:r>
            <a:r>
              <a:rPr lang="en-US" sz="1400" b="1" dirty="0" smtClean="0"/>
              <a:t>(business and government) fall </a:t>
            </a:r>
            <a:r>
              <a:rPr lang="en-US" sz="1400" b="1" dirty="0"/>
              <a:t>within two main </a:t>
            </a:r>
            <a:r>
              <a:rPr lang="en-US" sz="1400" b="1" dirty="0" smtClean="0"/>
              <a:t>tracks: </a:t>
            </a:r>
          </a:p>
          <a:p>
            <a:pPr lvl="1"/>
            <a:r>
              <a:rPr lang="en-US" sz="1400" b="1" dirty="0" smtClean="0"/>
              <a:t>Scientist (or technical) tracks </a:t>
            </a:r>
            <a:r>
              <a:rPr lang="en-US" sz="1400" b="1" dirty="0"/>
              <a:t>aim to develop research scientists into expert, senior scientists. The majority of their work is investigative in nature and is primarily funded by the organization in which they are employed, or through public and/or private grants</a:t>
            </a:r>
            <a:r>
              <a:rPr lang="en-US" sz="1400" b="1" dirty="0" smtClean="0"/>
              <a:t>.</a:t>
            </a:r>
          </a:p>
          <a:p>
            <a:pPr lvl="1"/>
            <a:r>
              <a:rPr lang="en-US" sz="1400" b="1" dirty="0" smtClean="0"/>
              <a:t> </a:t>
            </a:r>
            <a:r>
              <a:rPr lang="en-US" sz="1400" b="1" dirty="0"/>
              <a:t>Manager </a:t>
            </a:r>
            <a:r>
              <a:rPr lang="en-US" sz="1400" b="1" dirty="0" smtClean="0"/>
              <a:t>( or administrative) tracks </a:t>
            </a:r>
            <a:r>
              <a:rPr lang="en-US" sz="1400" b="1" dirty="0"/>
              <a:t>typically take mid-level scientists, who have indicated a desire to move into management responsibilities and provide them training and experience in managing R&amp;D staff, associated projects, financial components and the strategic planning and development of future research projects. Typically, research managers are paid by the organization solely. </a:t>
            </a:r>
            <a:endParaRPr lang="en-US" sz="1400" b="1" dirty="0" smtClean="0"/>
          </a:p>
          <a:p>
            <a:r>
              <a:rPr lang="en-US" sz="1400" b="1" dirty="0" smtClean="0"/>
              <a:t>The </a:t>
            </a:r>
            <a:r>
              <a:rPr lang="en-US" sz="1400" b="1" dirty="0"/>
              <a:t>Academic sector </a:t>
            </a:r>
            <a:r>
              <a:rPr lang="en-US" sz="1400" b="1" dirty="0" smtClean="0"/>
              <a:t>also has </a:t>
            </a:r>
            <a:r>
              <a:rPr lang="en-US" sz="1400" b="1" dirty="0"/>
              <a:t>two distinct </a:t>
            </a:r>
            <a:r>
              <a:rPr lang="en-US" sz="1400" b="1" dirty="0" smtClean="0"/>
              <a:t>tracks:</a:t>
            </a:r>
          </a:p>
          <a:p>
            <a:pPr lvl="1"/>
            <a:r>
              <a:rPr lang="en-US" sz="1400" b="1" dirty="0" smtClean="0"/>
              <a:t> </a:t>
            </a:r>
            <a:r>
              <a:rPr lang="en-US" sz="1400" b="1" dirty="0"/>
              <a:t>Scientist tracks proceed much the same way as in the private Industrial sector . Duties are largely research based. However, significant funding usually comes in the form of public or private grants, with some funding/salary provided by the organization</a:t>
            </a:r>
            <a:r>
              <a:rPr lang="en-US" sz="1400" b="1" dirty="0" smtClean="0"/>
              <a:t>.</a:t>
            </a:r>
          </a:p>
          <a:p>
            <a:pPr lvl="1"/>
            <a:r>
              <a:rPr lang="en-US" sz="1400" b="1" dirty="0" smtClean="0"/>
              <a:t> </a:t>
            </a:r>
            <a:r>
              <a:rPr lang="en-US" sz="1400" b="1" dirty="0"/>
              <a:t>The Professor track includes the typical teaching, research and service duties required of faculty in an institution of higher education. Further, </a:t>
            </a:r>
            <a:endParaRPr lang="en-US" sz="1400" b="1" dirty="0" smtClean="0"/>
          </a:p>
          <a:p>
            <a:r>
              <a:rPr lang="en-US" sz="1400" b="1" dirty="0" smtClean="0"/>
              <a:t>Dual </a:t>
            </a:r>
            <a:r>
              <a:rPr lang="en-US" sz="1400" b="1" dirty="0"/>
              <a:t>appointments, especially between academia and the federal government (occasionally the industrial sector) are possible </a:t>
            </a:r>
            <a:endParaRPr lang="en-US" sz="1400" b="1" dirty="0" smtClean="0"/>
          </a:p>
          <a:p>
            <a:pPr lvl="1"/>
            <a:r>
              <a:rPr lang="en-US" sz="1400" b="1" dirty="0" smtClean="0"/>
              <a:t>Typically</a:t>
            </a:r>
            <a:r>
              <a:rPr lang="en-US" sz="1400" b="1" dirty="0"/>
              <a:t>, these situations arise from a senior or expert level scientist at a public or private organization who wishes to also serve as a faculty member at an institution. These “joint” appointments afford the research </a:t>
            </a:r>
            <a:r>
              <a:rPr lang="en-US" sz="1400" b="1" dirty="0" smtClean="0"/>
              <a:t>scientist </a:t>
            </a:r>
            <a:r>
              <a:rPr lang="en-US" sz="1400" b="1" dirty="0"/>
              <a:t>an opportunity to teach within his/her field of expertise and are temporary in duration, are generally accompanied by a non-career ladder rank(e.g. research professor) that does not afford them the possibility of tenure. </a:t>
            </a:r>
            <a:endParaRPr lang="en-US" sz="1400" b="1" dirty="0" smtClean="0"/>
          </a:p>
          <a:p>
            <a:pPr lvl="1"/>
            <a:r>
              <a:rPr lang="en-US" sz="1400" b="1" dirty="0" smtClean="0"/>
              <a:t>Conversely</a:t>
            </a:r>
            <a:r>
              <a:rPr lang="en-US" sz="1400" b="1" dirty="0"/>
              <a:t>, some faculty members may serve as scientists for certain private organizations or government entities on a selected basis. Such arrangements are usually made due to the faculty member’s expert status in a particular field and are not usually permanent placements (e.g. Chief Scientist at NASA who is a professor at the University of Colorado or Director of the Jet Propulsion Laboratory ( a </a:t>
            </a:r>
            <a:r>
              <a:rPr lang="en-US" sz="1400" b="1" dirty="0" err="1"/>
              <a:t>CalTech</a:t>
            </a:r>
            <a:r>
              <a:rPr lang="en-US" sz="1400" b="1" dirty="0"/>
              <a:t> professor and administrator</a:t>
            </a:r>
            <a:r>
              <a:rPr lang="en-US" sz="1200" b="1" dirty="0"/>
              <a:t>) </a:t>
            </a:r>
            <a:endParaRPr lang="en-US" sz="1200" dirty="0"/>
          </a:p>
        </p:txBody>
      </p:sp>
    </p:spTree>
    <p:extLst>
      <p:ext uri="{BB962C8B-B14F-4D97-AF65-F5344CB8AC3E}">
        <p14:creationId xmlns:p14="http://schemas.microsoft.com/office/powerpoint/2010/main" val="2870746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TotalTime>
  <Words>3260</Words>
  <Application>Microsoft Office PowerPoint</Application>
  <PresentationFormat>Widescreen</PresentationFormat>
  <Paragraphs>199</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Mobility of Scientists between Universities and Industry: A Perspective from the U.S.</vt:lpstr>
      <vt:lpstr>My Point of Departure</vt:lpstr>
      <vt:lpstr>A reformulated set of questions</vt:lpstr>
      <vt:lpstr>Plan for this Presentation</vt:lpstr>
      <vt:lpstr>Three Models of R&amp;D Organization (Lam, 2004)</vt:lpstr>
      <vt:lpstr>What kinds of organizational structures, career tracks and training experiences can we develop to operationalize the network model?</vt:lpstr>
      <vt:lpstr>The situation in the U.S.</vt:lpstr>
      <vt:lpstr>The basic R&amp;D context</vt:lpstr>
      <vt:lpstr>U.S. research careers within the R&amp;D structure</vt:lpstr>
      <vt:lpstr>Basic production of knowledge workers in U.S.</vt:lpstr>
      <vt:lpstr>U.S. mobility rates and patterns</vt:lpstr>
      <vt:lpstr>The R&amp;D situation in Spain: Basic context</vt:lpstr>
      <vt:lpstr>PowerPoint Presentation</vt:lpstr>
      <vt:lpstr>New R&amp;D developments in Spain</vt:lpstr>
      <vt:lpstr>New R&amp;D developments in Catalonia</vt:lpstr>
      <vt:lpstr>The Nature and scope of the challenge</vt:lpstr>
      <vt:lpstr>First, New organizational structures in the U.S.</vt:lpstr>
      <vt:lpstr>New training models</vt:lpstr>
      <vt:lpstr>Some examples or models: U.S Industry</vt:lpstr>
      <vt:lpstr>Boundary-Spanning Organizational Structures in Universities</vt:lpstr>
      <vt:lpstr>MIT as a Model of University-Industry Partnership</vt:lpstr>
      <vt:lpstr>MIT’s Office of Corporate Relations</vt:lpstr>
      <vt:lpstr> MIT’s Industrial Liaison Program (ILP)</vt:lpstr>
      <vt:lpstr>ILP (con’t)</vt:lpstr>
      <vt:lpstr>So, in the case of MIT, a multifaceted program of industry interface</vt:lpstr>
      <vt:lpstr>What allows this to work?</vt:lpstr>
      <vt:lpstr>What motivates faculty and what sustains their collaborative efforts</vt:lpstr>
      <vt:lpstr>Some questions for you</vt:lpstr>
      <vt:lpstr>Thank you!</vt:lpstr>
    </vt:vector>
  </TitlesOfParts>
  <Company>Seton Hall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Mobility of Scientists between Universities, Government and Industry: A Perspective from the U.S.</dc:title>
  <dc:creator>Martin J Finkelstein</dc:creator>
  <cp:lastModifiedBy>Martin J Finkelstein</cp:lastModifiedBy>
  <cp:revision>59</cp:revision>
  <dcterms:created xsi:type="dcterms:W3CDTF">2014-01-03T21:34:11Z</dcterms:created>
  <dcterms:modified xsi:type="dcterms:W3CDTF">2014-01-12T17:37:20Z</dcterms:modified>
</cp:coreProperties>
</file>