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6" r:id="rId12"/>
    <p:sldId id="287" r:id="rId13"/>
    <p:sldId id="288" r:id="rId14"/>
    <p:sldId id="289" r:id="rId15"/>
    <p:sldId id="290" r:id="rId16"/>
    <p:sldId id="292" r:id="rId17"/>
    <p:sldId id="293" r:id="rId18"/>
    <p:sldId id="294" r:id="rId19"/>
    <p:sldId id="295" r:id="rId20"/>
    <p:sldId id="297" r:id="rId21"/>
    <p:sldId id="302" r:id="rId22"/>
    <p:sldId id="303" r:id="rId23"/>
    <p:sldId id="304" r:id="rId24"/>
    <p:sldId id="298" r:id="rId25"/>
    <p:sldId id="299" r:id="rId26"/>
    <p:sldId id="300" r:id="rId27"/>
    <p:sldId id="301" r:id="rId28"/>
    <p:sldId id="275" r:id="rId2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schke" initials="MR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9D9D"/>
    <a:srgbClr val="E30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78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öffentlich. Ausgaben für Hochschulen, Jahr 2010 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  <a:ln>
                <a:solidFill>
                  <a:schemeClr val="bg1"/>
                </a:solidFill>
              </a:ln>
            </c:spPr>
          </c:dPt>
          <c:cat>
            <c:strRef>
              <c:f>Tabelle1!$A$2:$A$4</c:f>
              <c:strCache>
                <c:ptCount val="3"/>
                <c:pt idx="0">
                  <c:v>Hochschulpakt 2020 Säule I (3,09%)</c:v>
                </c:pt>
                <c:pt idx="1">
                  <c:v>Exzellenzinitiative (1,84%)</c:v>
                </c:pt>
                <c:pt idx="2">
                  <c:v>Grundmittel d. Länder (ohne Hochschulpakt-Eigenbeteiligung) (95,06%)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3.097</c:v>
                </c:pt>
                <c:pt idx="1">
                  <c:v>1.84</c:v>
                </c:pt>
                <c:pt idx="2">
                  <c:v>95.066599999999994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6B4DE-C2B6-442E-A41C-A569AA6862A3}" type="datetimeFigureOut">
              <a:rPr lang="de-DE" smtClean="0"/>
              <a:pPr/>
              <a:t>14.06.2012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670D2-99D8-489C-94CB-5C4D8D6C9A06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4469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gCHEe_Titel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5" y="0"/>
            <a:ext cx="91408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03648" y="2564904"/>
            <a:ext cx="6336704" cy="1368152"/>
          </a:xfrm>
        </p:spPr>
        <p:txBody>
          <a:bodyPr>
            <a:normAutofit/>
          </a:bodyPr>
          <a:lstStyle>
            <a:lvl1pPr algn="l">
              <a:lnSpc>
                <a:spcPts val="3600"/>
              </a:lnSpc>
              <a:defRPr sz="2800" b="1">
                <a:solidFill>
                  <a:srgbClr val="E3061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336704" cy="115212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baseline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ere 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gCHEe_grau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5" y="0"/>
            <a:ext cx="914082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6264696" cy="1080120"/>
          </a:xfrm>
        </p:spPr>
        <p:txBody>
          <a:bodyPr>
            <a:noAutofit/>
          </a:bodyPr>
          <a:lstStyle>
            <a:lvl1pPr algn="l">
              <a:lnSpc>
                <a:spcPts val="3800"/>
              </a:lnSpc>
              <a:defRPr sz="2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68000" y="6480000"/>
            <a:ext cx="7128336" cy="360000"/>
          </a:xfrm>
        </p:spPr>
        <p:txBody>
          <a:bodyPr anchor="ctr"/>
          <a:lstStyle>
            <a:lvl1pPr algn="l">
              <a:defRPr sz="1300" b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028384" y="6480000"/>
            <a:ext cx="909464" cy="360000"/>
          </a:xfrm>
        </p:spPr>
        <p:txBody>
          <a:bodyPr/>
          <a:lstStyle>
            <a:lvl1pPr algn="r">
              <a:defRPr sz="1300" b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C329039-338F-40B2-A027-831A715146B1}" type="slidenum">
              <a:rPr lang="de-DE" smtClean="0"/>
              <a:pPr/>
              <a:t>‹Nº›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Schreib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gCHEe_grau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5" y="0"/>
            <a:ext cx="9140829" cy="685800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buFont typeface="Symbol" pitchFamily="18" charset="2"/>
              <a:buChar char="-"/>
              <a:defRPr sz="20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6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§"/>
              <a:defRPr sz="18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600"/>
              </a:spcBef>
              <a:buClr>
                <a:schemeClr val="bg2">
                  <a:lumMod val="50000"/>
                </a:schemeClr>
              </a:buClr>
              <a:defRPr sz="18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600"/>
              </a:spcBef>
              <a:buClr>
                <a:schemeClr val="bg2">
                  <a:lumMod val="50000"/>
                </a:schemeClr>
              </a:buClr>
              <a:buFont typeface="Arial" pitchFamily="34" charset="0"/>
              <a:buChar char="&gt;"/>
              <a:defRPr sz="16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ts val="600"/>
              </a:spcBef>
              <a:buClr>
                <a:schemeClr val="bg2">
                  <a:lumMod val="50000"/>
                </a:schemeClr>
              </a:buClr>
              <a:defRPr sz="16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68000" y="6480000"/>
            <a:ext cx="7200344" cy="360000"/>
          </a:xfrm>
        </p:spPr>
        <p:txBody>
          <a:bodyPr anchor="ctr"/>
          <a:lstStyle>
            <a:lvl1pPr algn="l">
              <a:defRPr sz="1300" b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028384" y="6480000"/>
            <a:ext cx="909464" cy="360000"/>
          </a:xfrm>
        </p:spPr>
        <p:txBody>
          <a:bodyPr/>
          <a:lstStyle>
            <a:lvl1pPr algn="r">
              <a:defRPr sz="1300" b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C329039-338F-40B2-A027-831A715146B1}" type="slidenum">
              <a:rPr lang="de-DE" smtClean="0"/>
              <a:pPr/>
              <a:t>‹Nº›</a:t>
            </a:fld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6264696" cy="1080120"/>
          </a:xfrm>
        </p:spPr>
        <p:txBody>
          <a:bodyPr>
            <a:noAutofit/>
          </a:bodyPr>
          <a:lstStyle>
            <a:lvl1pPr algn="l">
              <a:lnSpc>
                <a:spcPts val="3800"/>
              </a:lnSpc>
              <a:defRPr sz="2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gCHEe_grau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5" y="0"/>
            <a:ext cx="9140829" cy="685800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buFont typeface="Symbol" pitchFamily="18" charset="2"/>
              <a:buChar char="-"/>
              <a:defRPr sz="20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§"/>
              <a:defRPr sz="18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600"/>
              </a:spcBef>
              <a:buClr>
                <a:schemeClr val="tx1"/>
              </a:buClr>
              <a:defRPr sz="18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&gt;"/>
              <a:defRPr sz="16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ts val="600"/>
              </a:spcBef>
              <a:buClr>
                <a:schemeClr val="tx1"/>
              </a:buClr>
              <a:defRPr sz="16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6016" y="1600200"/>
            <a:ext cx="4038600" cy="4525963"/>
          </a:xfrm>
        </p:spPr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buFont typeface="Symbol" pitchFamily="18" charset="2"/>
              <a:buChar char="-"/>
              <a:defRPr sz="20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§"/>
              <a:defRPr sz="18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600"/>
              </a:spcBef>
              <a:buClr>
                <a:schemeClr val="tx1"/>
              </a:buClr>
              <a:defRPr sz="18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&gt;"/>
              <a:defRPr sz="16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ts val="600"/>
              </a:spcBef>
              <a:buClr>
                <a:schemeClr val="tx1"/>
              </a:buClr>
              <a:defRPr sz="16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028384" y="6480000"/>
            <a:ext cx="909464" cy="360000"/>
          </a:xfrm>
        </p:spPr>
        <p:txBody>
          <a:bodyPr/>
          <a:lstStyle>
            <a:lvl1pPr algn="r">
              <a:defRPr sz="1300" b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C329039-338F-40B2-A027-831A715146B1}" type="slidenum">
              <a:rPr lang="de-DE" smtClean="0"/>
              <a:pPr/>
              <a:t>‹Nº›</a:t>
            </a:fld>
            <a:endParaRPr lang="de-DE" dirty="0"/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6264696" cy="1080120"/>
          </a:xfrm>
        </p:spPr>
        <p:txBody>
          <a:bodyPr>
            <a:noAutofit/>
          </a:bodyPr>
          <a:lstStyle>
            <a:lvl1pPr algn="l">
              <a:lnSpc>
                <a:spcPts val="3800"/>
              </a:lnSpc>
              <a:defRPr sz="2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68000" y="6480000"/>
            <a:ext cx="6156216" cy="360000"/>
          </a:xfrm>
        </p:spPr>
        <p:txBody>
          <a:bodyPr anchor="ctr"/>
          <a:lstStyle>
            <a:lvl1pPr algn="l">
              <a:defRPr sz="1300" b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gCHEe_voll_rot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5" y="0"/>
            <a:ext cx="9140829" cy="6858000"/>
          </a:xfrm>
          <a:prstGeom prst="rect">
            <a:avLst/>
          </a:prstGeom>
        </p:spPr>
      </p:pic>
      <p:sp>
        <p:nvSpPr>
          <p:cNvPr id="14" name="Titel 1"/>
          <p:cNvSpPr>
            <a:spLocks noGrp="1"/>
          </p:cNvSpPr>
          <p:nvPr>
            <p:ph type="title"/>
          </p:nvPr>
        </p:nvSpPr>
        <p:spPr>
          <a:xfrm>
            <a:off x="611560" y="2276872"/>
            <a:ext cx="7920880" cy="2016224"/>
          </a:xfrm>
        </p:spPr>
        <p:txBody>
          <a:bodyPr>
            <a:noAutofit/>
          </a:bodyPr>
          <a:lstStyle>
            <a:lvl1pPr algn="l">
              <a:lnSpc>
                <a:spcPts val="3800"/>
              </a:lnSpc>
              <a:defRPr sz="3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gCHEe_Logo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5" y="0"/>
            <a:ext cx="9140829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Higher Education Funding Mechanisms in Germany | Frank Ziegele | June 13, 2012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29039-338F-40B2-A027-831A715146B1}" type="slidenum">
              <a:rPr lang="de-DE" smtClean="0"/>
              <a:pPr/>
              <a:t>‹Nº›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61" r:id="rId5"/>
    <p:sldLayoutId id="2147483659" r:id="rId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Higher Education </a:t>
            </a:r>
            <a:r>
              <a:rPr lang="de-DE" dirty="0" err="1" smtClean="0"/>
              <a:t>Funding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Mechanisms</a:t>
            </a:r>
            <a:r>
              <a:rPr lang="de-DE" dirty="0" smtClean="0"/>
              <a:t> in Germany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Prof. Dr. Frank Ziegele  |  University </a:t>
            </a:r>
            <a:r>
              <a:rPr lang="de-DE" dirty="0" err="1" smtClean="0"/>
              <a:t>Funding</a:t>
            </a:r>
            <a:r>
              <a:rPr lang="de-DE" dirty="0" smtClean="0"/>
              <a:t> Seminar</a:t>
            </a:r>
          </a:p>
          <a:p>
            <a:r>
              <a:rPr lang="de-DE" dirty="0" smtClean="0"/>
              <a:t>Barcelona, June 13, 2012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2800"/>
              </a:lnSpc>
            </a:pPr>
            <a:r>
              <a:rPr lang="en-US" dirty="0" smtClean="0"/>
              <a:t>The 3-pillar model is more or less implemented in all German states.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50975" y="3932213"/>
            <a:ext cx="2160588" cy="12969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en-US" sz="2200" smtClean="0">
                <a:solidFill>
                  <a:schemeClr val="bg1"/>
                </a:solidFill>
              </a:rPr>
              <a:t>basic, task-</a:t>
            </a:r>
          </a:p>
          <a:p>
            <a:pPr>
              <a:defRPr/>
            </a:pPr>
            <a:r>
              <a:rPr lang="en-US" sz="2200" smtClean="0">
                <a:solidFill>
                  <a:schemeClr val="bg1"/>
                </a:solidFill>
              </a:rPr>
              <a:t>oriented funding</a:t>
            </a:r>
            <a:endParaRPr lang="en-US" sz="2200">
              <a:solidFill>
                <a:schemeClr val="bg1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971925" y="3932213"/>
            <a:ext cx="2160588" cy="12969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performance-</a:t>
            </a:r>
          </a:p>
          <a:p>
            <a:pPr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oriented funding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564313" y="3932213"/>
            <a:ext cx="2160587" cy="12969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innovation-</a:t>
            </a:r>
          </a:p>
          <a:p>
            <a:pPr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oriented funding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592513" y="4303688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5A5A5A"/>
                </a:solidFill>
              </a:rPr>
              <a:t>+</a:t>
            </a:r>
            <a:endParaRPr lang="en-US" sz="2400" b="1">
              <a:solidFill>
                <a:srgbClr val="5A5A5A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146800" y="4310038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5A5A5A"/>
                </a:solidFill>
              </a:rPr>
              <a:t>+</a:t>
            </a:r>
            <a:endParaRPr lang="en-US" sz="2400" b="1">
              <a:solidFill>
                <a:srgbClr val="5A5A5A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331640" y="1885504"/>
            <a:ext cx="272702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</a:rPr>
              <a:t> cost orientation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</a:rPr>
              <a:t> ability to fulfill tasks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</a:rPr>
              <a:t> stability 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</a:rPr>
              <a:t> stable planning horizon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979863" y="1844824"/>
            <a:ext cx="226536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</a:rPr>
              <a:t> steering objectives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</a:rPr>
              <a:t> influence behavior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</a:rPr>
              <a:t> incentives for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   performance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</a:rPr>
              <a:t> rewards for past 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   performance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6551613" y="1844824"/>
            <a:ext cx="245772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</a:rPr>
              <a:t> finance innovation in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   advance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</a:rPr>
              <a:t> control result of 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   innovation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/>
                </a:solidFill>
              </a:rPr>
              <a:t> promises on future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   performance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V="1">
            <a:off x="2460625" y="3587725"/>
            <a:ext cx="0" cy="360363"/>
          </a:xfrm>
          <a:prstGeom prst="line">
            <a:avLst/>
          </a:prstGeom>
          <a:noFill/>
          <a:ln w="57150">
            <a:solidFill>
              <a:srgbClr val="5A5A5A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 flipV="1">
            <a:off x="4979988" y="3589313"/>
            <a:ext cx="0" cy="360362"/>
          </a:xfrm>
          <a:prstGeom prst="line">
            <a:avLst/>
          </a:prstGeom>
          <a:noFill/>
          <a:ln w="57150">
            <a:solidFill>
              <a:srgbClr val="5A5A5A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V="1">
            <a:off x="7572375" y="3571850"/>
            <a:ext cx="0" cy="360363"/>
          </a:xfrm>
          <a:prstGeom prst="line">
            <a:avLst/>
          </a:prstGeom>
          <a:noFill/>
          <a:ln w="57150">
            <a:solidFill>
              <a:srgbClr val="5A5A5A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Oval 20"/>
          <p:cNvSpPr>
            <a:spLocks noChangeArrowheads="1"/>
          </p:cNvSpPr>
          <p:nvPr/>
        </p:nvSpPr>
        <p:spPr bwMode="auto">
          <a:xfrm>
            <a:off x="107950" y="1844824"/>
            <a:ext cx="1042988" cy="935038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200" smtClean="0">
                <a:solidFill>
                  <a:srgbClr val="FFFFFF"/>
                </a:solidFill>
              </a:rPr>
              <a:t>ratio-</a:t>
            </a:r>
          </a:p>
          <a:p>
            <a:pPr algn="ctr">
              <a:defRPr/>
            </a:pPr>
            <a:r>
              <a:rPr lang="en-US" sz="2200" smtClean="0">
                <a:solidFill>
                  <a:srgbClr val="FFFFFF"/>
                </a:solidFill>
              </a:rPr>
              <a:t>nale</a:t>
            </a:r>
            <a:endParaRPr lang="en-US" sz="2200">
              <a:solidFill>
                <a:srgbClr val="FFFFFF"/>
              </a:solidFill>
            </a:endParaRPr>
          </a:p>
        </p:txBody>
      </p:sp>
      <p:sp>
        <p:nvSpPr>
          <p:cNvPr id="21" name="Oval 27"/>
          <p:cNvSpPr>
            <a:spLocks noChangeArrowheads="1"/>
          </p:cNvSpPr>
          <p:nvPr/>
        </p:nvSpPr>
        <p:spPr bwMode="auto">
          <a:xfrm>
            <a:off x="107950" y="4078263"/>
            <a:ext cx="1042988" cy="935037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200" smtClean="0">
                <a:solidFill>
                  <a:srgbClr val="FFFFFF"/>
                </a:solidFill>
              </a:rPr>
              <a:t>3 pillars</a:t>
            </a:r>
            <a:endParaRPr lang="en-US" sz="2200">
              <a:solidFill>
                <a:srgbClr val="FFFFFF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547664" y="5733256"/>
            <a:ext cx="6624736" cy="6480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differences in weights, instruments used,…</a:t>
            </a:r>
          </a:p>
          <a:p>
            <a:pPr algn="ctr"/>
            <a:r>
              <a:rPr lang="en-US" smtClean="0"/>
              <a:t>(identification of 3 types in Germany)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539552" y="1628800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smtClean="0">
                <a:solidFill>
                  <a:schemeClr val="accent6"/>
                </a:solidFill>
              </a:rPr>
              <a:t>The context</a:t>
            </a:r>
            <a:endParaRPr lang="en-US" sz="2600">
              <a:solidFill>
                <a:schemeClr val="accent6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539552" y="2564904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smtClean="0">
                <a:solidFill>
                  <a:schemeClr val="accent6"/>
                </a:solidFill>
              </a:rPr>
              <a:t>Outlines of the funding system</a:t>
            </a:r>
          </a:p>
        </p:txBody>
      </p:sp>
      <p:sp>
        <p:nvSpPr>
          <p:cNvPr id="8" name="Rechteck 7"/>
          <p:cNvSpPr/>
          <p:nvPr/>
        </p:nvSpPr>
        <p:spPr>
          <a:xfrm>
            <a:off x="539552" y="3501008"/>
            <a:ext cx="7920880" cy="72008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smtClean="0">
                <a:solidFill>
                  <a:schemeClr val="bg1"/>
                </a:solidFill>
              </a:rPr>
              <a:t>Mechanisms of state funding</a:t>
            </a:r>
          </a:p>
        </p:txBody>
      </p:sp>
      <p:sp>
        <p:nvSpPr>
          <p:cNvPr id="9" name="Rechteck 8"/>
          <p:cNvSpPr/>
          <p:nvPr/>
        </p:nvSpPr>
        <p:spPr>
          <a:xfrm>
            <a:off x="539552" y="4437112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dirty="0" smtClean="0">
                <a:solidFill>
                  <a:schemeClr val="accent6"/>
                </a:solidFill>
              </a:rPr>
              <a:t>Some figures on funding</a:t>
            </a:r>
            <a:endParaRPr lang="en-US" sz="2600" dirty="0">
              <a:solidFill>
                <a:schemeClr val="accent6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39552" y="5373216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smtClean="0">
                <a:solidFill>
                  <a:schemeClr val="accent6"/>
                </a:solidFill>
              </a:rPr>
              <a:t>Lessons learnt</a:t>
            </a:r>
            <a:endParaRPr lang="en-US" sz="260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2800"/>
              </a:lnSpc>
            </a:pPr>
            <a:r>
              <a:rPr lang="en-US" sz="2400" dirty="0" smtClean="0"/>
              <a:t>The three-pillar-model exists more or less in all the states, but with differences. Type 1 combines „history“ + performance.</a:t>
            </a:r>
            <a:endParaRPr lang="en-US" sz="24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95536" y="1860699"/>
            <a:ext cx="2286000" cy="1524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smtClean="0">
                <a:solidFill>
                  <a:srgbClr val="000000"/>
                </a:solidFill>
              </a:rPr>
              <a:t>basic</a:t>
            </a:r>
          </a:p>
          <a:p>
            <a:pPr algn="ctr" eaLnBrk="0" hangingPunct="0">
              <a:defRPr/>
            </a:pPr>
            <a:r>
              <a:rPr lang="en-US" sz="2400" smtClean="0">
                <a:solidFill>
                  <a:srgbClr val="000000"/>
                </a:solidFill>
              </a:rPr>
              <a:t>funding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3366120" y="1844824"/>
            <a:ext cx="2286000" cy="1524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performance-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oriented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funding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6318448" y="1844824"/>
            <a:ext cx="2286000" cy="1524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innovation-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oriented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funding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699792" y="2060848"/>
            <a:ext cx="6046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600" b="1" smtClean="0">
                <a:solidFill>
                  <a:schemeClr val="accent6"/>
                </a:solidFill>
              </a:rPr>
              <a:t>+</a:t>
            </a:r>
            <a:endParaRPr lang="en-US" sz="5600" b="1">
              <a:solidFill>
                <a:schemeClr val="accent6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652120" y="2060848"/>
            <a:ext cx="6046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600" b="1" smtClean="0">
                <a:solidFill>
                  <a:schemeClr val="accent6"/>
                </a:solidFill>
              </a:rPr>
              <a:t>+</a:t>
            </a:r>
            <a:endParaRPr lang="en-US" sz="5600" b="1">
              <a:solidFill>
                <a:schemeClr val="accent6"/>
              </a:solidFill>
            </a:endParaRPr>
          </a:p>
        </p:txBody>
      </p:sp>
      <p:sp>
        <p:nvSpPr>
          <p:cNvPr id="12" name="Inhaltsplatzhalter 5"/>
          <p:cNvSpPr txBox="1">
            <a:spLocks/>
          </p:cNvSpPr>
          <p:nvPr/>
        </p:nvSpPr>
        <p:spPr>
          <a:xfrm>
            <a:off x="35496" y="3573016"/>
            <a:ext cx="3456384" cy="28083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Symbol" pitchFamily="18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historical budget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Symbol" pitchFamily="18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staff-oriented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Symbol" pitchFamily="18" charset="2"/>
              <a:buChar char="-"/>
              <a:tabLst/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w</a:t>
            </a: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ill change if staff plan</a:t>
            </a:r>
            <a:b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changes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Symbol" pitchFamily="18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sometimes „general deal“</a:t>
            </a:r>
            <a:b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(lump sum + strategies/</a:t>
            </a:r>
            <a:b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targets in a general contract)</a:t>
            </a:r>
            <a:endParaRPr kumimoji="0" lang="en-US" sz="2000" b="0" i="0" u="none" strike="noStrike" kern="1200" cap="none" spc="0" normalizeH="0" baseline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Inhaltsplatzhalter 5"/>
          <p:cNvSpPr txBox="1">
            <a:spLocks/>
          </p:cNvSpPr>
          <p:nvPr/>
        </p:nvSpPr>
        <p:spPr>
          <a:xfrm>
            <a:off x="3347864" y="3573016"/>
            <a:ext cx="3456384" cy="22322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2"/>
              </a:buClr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accent6"/>
                </a:solidFill>
              </a:rPr>
              <a:t>substantial element</a:t>
            </a:r>
            <a:br>
              <a:rPr lang="en-US" sz="2000" dirty="0" smtClean="0">
                <a:solidFill>
                  <a:schemeClr val="accent6"/>
                </a:solidFill>
              </a:rPr>
            </a:br>
            <a:r>
              <a:rPr lang="en-US" sz="2000" dirty="0" smtClean="0">
                <a:solidFill>
                  <a:schemeClr val="accent6"/>
                </a:solidFill>
              </a:rPr>
              <a:t>of formula funding</a:t>
            </a:r>
            <a:endParaRPr kumimoji="0" lang="en-US" sz="2000" b="0" i="0" u="none" strike="noStrike" kern="1200" cap="none" spc="0" normalizeH="0" baseline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Inhaltsplatzhalter 5"/>
          <p:cNvSpPr txBox="1">
            <a:spLocks/>
          </p:cNvSpPr>
          <p:nvPr/>
        </p:nvSpPr>
        <p:spPr>
          <a:xfrm>
            <a:off x="6300192" y="3573016"/>
            <a:ext cx="3456384" cy="22322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2"/>
              </a:buClr>
              <a:buFont typeface="Symbol" pitchFamily="18" charset="2"/>
              <a:buChar char="-"/>
            </a:pPr>
            <a:r>
              <a:rPr lang="en-US" sz="2000" smtClean="0">
                <a:solidFill>
                  <a:schemeClr val="accent6"/>
                </a:solidFill>
              </a:rPr>
              <a:t>specific programs</a:t>
            </a:r>
            <a:endParaRPr kumimoji="0" lang="en-US" sz="2000" b="0" i="0" u="none" strike="noStrike" kern="1200" cap="none" spc="0" normalizeH="0" baseline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good example for type 1 is </a:t>
            </a:r>
            <a:br>
              <a:rPr lang="en-US" smtClean="0"/>
            </a:br>
            <a:r>
              <a:rPr lang="en-US" smtClean="0"/>
              <a:t>Lower Saxony.</a:t>
            </a:r>
            <a:endParaRPr lang="en-US"/>
          </a:p>
        </p:txBody>
      </p:sp>
      <p:sp>
        <p:nvSpPr>
          <p:cNvPr id="8" name="Rechteck 7"/>
          <p:cNvSpPr/>
          <p:nvPr/>
        </p:nvSpPr>
        <p:spPr>
          <a:xfrm>
            <a:off x="251520" y="1461095"/>
            <a:ext cx="8640960" cy="288032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solidFill>
                  <a:schemeClr val="accent6"/>
                </a:solidFill>
              </a:rPr>
              <a:t>basic funding (with „general deal“ contract, list of topics to be covered)</a:t>
            </a:r>
            <a:endParaRPr lang="en-US" sz="1600">
              <a:solidFill>
                <a:schemeClr val="accent6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51520" y="1842401"/>
            <a:ext cx="8640960" cy="480053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accent6"/>
                </a:solidFill>
              </a:rPr>
              <a:t>some innovation programs (small budgets, for instance family orientation, humanities program, internationalization program – competitive funds)</a:t>
            </a:r>
            <a:endParaRPr lang="en-US" sz="1600" dirty="0">
              <a:solidFill>
                <a:schemeClr val="accent6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251520" y="2397199"/>
            <a:ext cx="8640960" cy="288032"/>
          </a:xfrm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smtClean="0">
                <a:solidFill>
                  <a:schemeClr val="accent6"/>
                </a:solidFill>
              </a:rPr>
              <a:t>performance budget (formula with indicators, 10 %)</a:t>
            </a:r>
            <a:endParaRPr lang="en-US" sz="1600">
              <a:solidFill>
                <a:schemeClr val="accent6"/>
              </a:solidFill>
            </a:endParaRP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/>
        </p:nvGraphicFramePr>
        <p:xfrm>
          <a:off x="2521454" y="2727763"/>
          <a:ext cx="6048672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4104456"/>
                <a:gridCol w="864096"/>
              </a:tblGrid>
              <a:tr h="288032">
                <a:tc>
                  <a:txBody>
                    <a:bodyPr/>
                    <a:lstStyle/>
                    <a:p>
                      <a:r>
                        <a:rPr lang="en-US" sz="1300" b="1" noProof="0" smtClean="0"/>
                        <a:t>task</a:t>
                      </a:r>
                      <a:endParaRPr lang="en-US" sz="1300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/>
                        <a:t>indicator</a:t>
                      </a:r>
                      <a:endParaRPr lang="en-US" sz="1300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/>
                        <a:t>share</a:t>
                      </a:r>
                      <a:endParaRPr lang="en-US" sz="1300" b="1" noProof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Teaching</a:t>
                      </a:r>
                    </a:p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48 %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first semester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21 %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5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graduates (weighted according to study duration)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75 %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5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incoming</a:t>
                      </a:r>
                      <a:r>
                        <a:rPr lang="en-US" sz="1300" b="1" baseline="0" noProof="0" smtClean="0">
                          <a:solidFill>
                            <a:schemeClr val="accent6"/>
                          </a:solidFill>
                        </a:rPr>
                        <a:t> students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2 %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5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outgoing students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2 %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Research 48 %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research income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74 %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3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Ph.Ds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24 %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3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Humboldt stipends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2 %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Gender equality</a:t>
                      </a:r>
                    </a:p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4 %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newly</a:t>
                      </a:r>
                      <a:r>
                        <a:rPr lang="en-US" sz="1300" b="1" baseline="0" noProof="0" smtClean="0">
                          <a:solidFill>
                            <a:schemeClr val="accent6"/>
                          </a:solidFill>
                        </a:rPr>
                        <a:t> appointed female profs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40 %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3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female graduates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20 %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3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smtClean="0">
                          <a:solidFill>
                            <a:schemeClr val="accent6"/>
                          </a:solidFill>
                        </a:rPr>
                        <a:t>female Ph.Ds</a:t>
                      </a:r>
                      <a:endParaRPr lang="en-US" sz="13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noProof="0" dirty="0" smtClean="0">
                          <a:solidFill>
                            <a:schemeClr val="accent6"/>
                          </a:solidFill>
                        </a:rPr>
                        <a:t>20 %</a:t>
                      </a:r>
                      <a:endParaRPr lang="en-US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6" name="Gruppieren 15"/>
          <p:cNvGrpSpPr/>
          <p:nvPr/>
        </p:nvGrpSpPr>
        <p:grpSpPr>
          <a:xfrm>
            <a:off x="1691680" y="2780928"/>
            <a:ext cx="792088" cy="504056"/>
            <a:chOff x="744943" y="2852936"/>
            <a:chExt cx="792088" cy="504056"/>
          </a:xfrm>
        </p:grpSpPr>
        <p:cxnSp>
          <p:nvCxnSpPr>
            <p:cNvPr id="13" name="Gerade Verbindung 12"/>
            <p:cNvCxnSpPr/>
            <p:nvPr/>
          </p:nvCxnSpPr>
          <p:spPr>
            <a:xfrm>
              <a:off x="755576" y="2852936"/>
              <a:ext cx="0" cy="5040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/>
          </p:nvCxnSpPr>
          <p:spPr>
            <a:xfrm>
              <a:off x="744943" y="3346359"/>
              <a:ext cx="792088" cy="0"/>
            </a:xfrm>
            <a:prstGeom prst="line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Ellipse 16"/>
          <p:cNvSpPr/>
          <p:nvPr/>
        </p:nvSpPr>
        <p:spPr>
          <a:xfrm>
            <a:off x="107504" y="4149080"/>
            <a:ext cx="2160240" cy="1296144"/>
          </a:xfrm>
          <a:prstGeom prst="ellipse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smtClean="0">
                <a:solidFill>
                  <a:schemeClr val="accent6"/>
                </a:solidFill>
              </a:rPr>
              <a:t>typical set</a:t>
            </a:r>
          </a:p>
          <a:p>
            <a:pPr algn="ctr"/>
            <a:r>
              <a:rPr lang="en-US" sz="2200" smtClean="0">
                <a:solidFill>
                  <a:schemeClr val="accent6"/>
                </a:solidFill>
              </a:rPr>
              <a:t>of indicators</a:t>
            </a:r>
            <a:endParaRPr lang="en-US" sz="220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Gerade Verbindung 36"/>
          <p:cNvCxnSpPr>
            <a:stCxn id="7" idx="3"/>
          </p:cNvCxnSpPr>
          <p:nvPr/>
        </p:nvCxnSpPr>
        <p:spPr>
          <a:xfrm flipH="1">
            <a:off x="2267744" y="5606402"/>
            <a:ext cx="601084" cy="315494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H="1" flipV="1">
            <a:off x="6372200" y="4365104"/>
            <a:ext cx="432048" cy="288032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H="1">
            <a:off x="5868144" y="2492896"/>
            <a:ext cx="936104" cy="576064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>
            <a:stCxn id="7" idx="0"/>
          </p:cNvCxnSpPr>
          <p:nvPr/>
        </p:nvCxnSpPr>
        <p:spPr>
          <a:xfrm flipH="1" flipV="1">
            <a:off x="3347864" y="1772816"/>
            <a:ext cx="972108" cy="576064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size of the performance-oriented pillar varies between the states.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de-DE" smtClean="0"/>
              <a:pPr/>
              <a:t>14</a:t>
            </a:fld>
            <a:endParaRPr lang="de-DE" dirty="0"/>
          </a:p>
        </p:txBody>
      </p:sp>
      <p:grpSp>
        <p:nvGrpSpPr>
          <p:cNvPr id="26" name="Gruppieren 25"/>
          <p:cNvGrpSpPr/>
          <p:nvPr/>
        </p:nvGrpSpPr>
        <p:grpSpPr>
          <a:xfrm>
            <a:off x="2267744" y="2348880"/>
            <a:ext cx="4104456" cy="3816424"/>
            <a:chOff x="2555776" y="2204864"/>
            <a:chExt cx="4104456" cy="3816424"/>
          </a:xfrm>
        </p:grpSpPr>
        <p:sp>
          <p:nvSpPr>
            <p:cNvPr id="7" name="Ellipse 6"/>
            <p:cNvSpPr/>
            <p:nvPr/>
          </p:nvSpPr>
          <p:spPr>
            <a:xfrm>
              <a:off x="2555776" y="2204864"/>
              <a:ext cx="4104456" cy="381642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Gerade Verbindung 8"/>
            <p:cNvCxnSpPr>
              <a:stCxn id="7" idx="1"/>
            </p:cNvCxnSpPr>
            <p:nvPr/>
          </p:nvCxnSpPr>
          <p:spPr>
            <a:xfrm>
              <a:off x="3156860" y="2763766"/>
              <a:ext cx="1343132" cy="1241298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/>
            <p:cNvCxnSpPr/>
            <p:nvPr/>
          </p:nvCxnSpPr>
          <p:spPr>
            <a:xfrm flipV="1">
              <a:off x="4499992" y="2420888"/>
              <a:ext cx="864096" cy="1584177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>
              <a:off x="4499992" y="4005064"/>
              <a:ext cx="2088232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feld 21"/>
            <p:cNvSpPr txBox="1"/>
            <p:nvPr/>
          </p:nvSpPr>
          <p:spPr>
            <a:xfrm>
              <a:off x="3275856" y="4365104"/>
              <a:ext cx="117371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smtClean="0">
                  <a:solidFill>
                    <a:srgbClr val="002060"/>
                  </a:solidFill>
                </a:rPr>
                <a:t>7 states</a:t>
              </a:r>
              <a:endParaRPr lang="en-US" sz="2200">
                <a:solidFill>
                  <a:srgbClr val="002060"/>
                </a:solidFill>
              </a:endParaRP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3635896" y="2564904"/>
              <a:ext cx="117371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smtClean="0">
                  <a:solidFill>
                    <a:srgbClr val="002060"/>
                  </a:solidFill>
                </a:rPr>
                <a:t>3 states</a:t>
              </a:r>
              <a:endParaRPr lang="en-US" sz="2200">
                <a:solidFill>
                  <a:srgbClr val="002060"/>
                </a:solidFill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5004048" y="3140968"/>
              <a:ext cx="117371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smtClean="0">
                  <a:solidFill>
                    <a:srgbClr val="002060"/>
                  </a:solidFill>
                </a:rPr>
                <a:t>3 states</a:t>
              </a:r>
              <a:endParaRPr lang="en-US" sz="2200">
                <a:solidFill>
                  <a:srgbClr val="002060"/>
                </a:solidFill>
              </a:endParaRPr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5220072" y="4222249"/>
              <a:ext cx="117371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smtClean="0">
                  <a:solidFill>
                    <a:srgbClr val="002060"/>
                  </a:solidFill>
                </a:rPr>
                <a:t>3 states</a:t>
              </a:r>
              <a:endParaRPr lang="en-US" sz="2200">
                <a:solidFill>
                  <a:srgbClr val="002060"/>
                </a:solidFill>
              </a:endParaRPr>
            </a:p>
          </p:txBody>
        </p:sp>
      </p:grpSp>
      <p:sp>
        <p:nvSpPr>
          <p:cNvPr id="27" name="Rechteck 26"/>
          <p:cNvSpPr/>
          <p:nvPr/>
        </p:nvSpPr>
        <p:spPr>
          <a:xfrm>
            <a:off x="397959" y="1556792"/>
            <a:ext cx="2952328" cy="57606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&gt; 20 %: Berlin, Rhineland-Palatinate, Thuringia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5652120" y="1916832"/>
            <a:ext cx="2952328" cy="57606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0 %: Bremen, Saxony-Anhalt, Saarland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6372200" y="4653136"/>
            <a:ext cx="2736304" cy="57606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 0-5 %: Bavaria, Saxony, Schleswig-Holstein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107504" y="4653136"/>
            <a:ext cx="2160240" cy="180020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bg1"/>
                </a:solidFill>
              </a:rPr>
              <a:t> 5-20 %: Hamburg, Baden-Württemberg, Brandenburg, </a:t>
            </a:r>
            <a:r>
              <a:rPr lang="en-US" sz="1500" dirty="0" err="1" smtClean="0">
                <a:solidFill>
                  <a:schemeClr val="bg1"/>
                </a:solidFill>
              </a:rPr>
              <a:t>Hesse</a:t>
            </a:r>
            <a:r>
              <a:rPr lang="en-US" sz="1500" dirty="0" smtClean="0">
                <a:solidFill>
                  <a:schemeClr val="bg1"/>
                </a:solidFill>
              </a:rPr>
              <a:t>, Mecklenburg-Western Pomerania, Lower Saxony, North Rhine-Westphalia </a:t>
            </a:r>
            <a:endParaRPr lang="en-US" sz="1500" dirty="0">
              <a:solidFill>
                <a:schemeClr val="bg1"/>
              </a:solidFill>
            </a:endParaRPr>
          </a:p>
        </p:txBody>
      </p:sp>
      <p:cxnSp>
        <p:nvCxnSpPr>
          <p:cNvPr id="34" name="Gerade Verbindung 33"/>
          <p:cNvCxnSpPr/>
          <p:nvPr/>
        </p:nvCxnSpPr>
        <p:spPr>
          <a:xfrm>
            <a:off x="4211960" y="4149080"/>
            <a:ext cx="864096" cy="18002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2800"/>
              </a:lnSpc>
            </a:pPr>
            <a:r>
              <a:rPr lang="en-US" smtClean="0"/>
              <a:t>Type 2 is an indicator-dominated model with basic formula funding.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395536" y="1988840"/>
            <a:ext cx="1512168" cy="194421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smtClean="0"/>
              <a:t>basic funding</a:t>
            </a:r>
            <a:endParaRPr lang="en-US" sz="2600" b="1" dirty="0"/>
          </a:p>
        </p:txBody>
      </p:sp>
      <p:sp>
        <p:nvSpPr>
          <p:cNvPr id="7" name="Inhaltsplatzhalter 1"/>
          <p:cNvSpPr txBox="1">
            <a:spLocks/>
          </p:cNvSpPr>
          <p:nvPr/>
        </p:nvSpPr>
        <p:spPr>
          <a:xfrm>
            <a:off x="2123728" y="1844824"/>
            <a:ext cx="6624736" cy="4281339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Symbol" pitchFamily="18" charset="2"/>
              <a:buChar char="-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 of students or professors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Symbol" pitchFamily="18" charset="2"/>
              <a:buChar char="-"/>
              <a:tabLst/>
              <a:defRPr/>
            </a:pPr>
            <a:r>
              <a:rPr lang="en-US" sz="2400" smtClean="0">
                <a:solidFill>
                  <a:schemeClr val="accent6"/>
                </a:solidFill>
              </a:rPr>
              <a:t>field-specific price per student/professor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Symbol" pitchFamily="18" charset="2"/>
              <a:buChar char="-"/>
              <a:tabLst/>
              <a:defRPr/>
            </a:pPr>
            <a:r>
              <a:rPr lang="en-US" sz="2400" smtClean="0">
                <a:solidFill>
                  <a:schemeClr val="accent6"/>
                </a:solidFill>
              </a:rPr>
              <a:t>research included in price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Symbol" pitchFamily="18" charset="2"/>
              <a:buChar char="-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students</a:t>
            </a:r>
            <a:r>
              <a:rPr kumimoji="0" lang="en-US" sz="2400" b="0" i="0" u="none" strike="noStrike" kern="1200" cap="none" spc="0" normalizeH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vs. professors: balance between</a:t>
            </a:r>
            <a:br>
              <a:rPr kumimoji="0" lang="en-US" sz="2400" b="0" i="0" u="none" strike="noStrike" kern="1200" cap="none" spc="0" normalizeH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supply</a:t>
            </a:r>
            <a:r>
              <a:rPr lang="en-US" sz="2400" smtClean="0">
                <a:solidFill>
                  <a:schemeClr val="accent6"/>
                </a:solidFill>
              </a:rPr>
              <a:t>- and demand-orientation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Symbol" pitchFamily="18" charset="2"/>
              <a:buChar char="-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mechanisms</a:t>
            </a:r>
            <a:r>
              <a:rPr kumimoji="0" lang="en-US" sz="2400" b="0" i="0" u="none" strike="noStrike" kern="1200" cap="none" spc="0" normalizeH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stabilization (loss caps,</a:t>
            </a:r>
            <a:br>
              <a:rPr kumimoji="0" lang="en-US" sz="2400" b="0" i="0" u="none" strike="noStrike" kern="1200" cap="none" spc="0" normalizeH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</a:t>
            </a:r>
            <a:r>
              <a:rPr lang="en-US" sz="2400" smtClean="0">
                <a:solidFill>
                  <a:schemeClr val="accent6"/>
                </a:solidFill>
              </a:rPr>
              <a:t>-year averages)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Symbol" pitchFamily="18" charset="2"/>
              <a:buChar char="-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often</a:t>
            </a:r>
            <a:r>
              <a:rPr kumimoji="0" lang="en-US" sz="2400" b="0" i="0" u="none" strike="noStrike" kern="1200" cap="none" spc="0" normalizeH="0" noProof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integrated model for universities and Fachhochschulen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179512" y="1722074"/>
          <a:ext cx="8784976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5400600"/>
                <a:gridCol w="1656184"/>
              </a:tblGrid>
              <a:tr h="370840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sz="1600" b="1" noProof="0" dirty="0" smtClean="0">
                          <a:solidFill>
                            <a:schemeClr val="accent6"/>
                          </a:solidFill>
                        </a:rPr>
                        <a:t>basic funding price, examples (€)</a:t>
                      </a:r>
                    </a:p>
                    <a:p>
                      <a:r>
                        <a:rPr lang="en-US" sz="1600" b="1" noProof="0" dirty="0" smtClean="0">
                          <a:solidFill>
                            <a:schemeClr val="accent6"/>
                          </a:solidFill>
                        </a:rPr>
                        <a:t>(31 %)</a:t>
                      </a:r>
                      <a:endParaRPr lang="en-US" sz="16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noProof="0" smtClean="0">
                          <a:solidFill>
                            <a:schemeClr val="accent6"/>
                          </a:solidFill>
                        </a:rPr>
                        <a:t>humanities (university), per student</a:t>
                      </a:r>
                      <a:endParaRPr lang="en-US" sz="16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accent6"/>
                          </a:solidFill>
                        </a:rPr>
                        <a:t>13.000</a:t>
                      </a:r>
                      <a:endParaRPr lang="de-DE" sz="16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noProof="0" smtClean="0">
                          <a:solidFill>
                            <a:schemeClr val="accent6"/>
                          </a:solidFill>
                        </a:rPr>
                        <a:t>engineering (university), per student</a:t>
                      </a:r>
                      <a:endParaRPr lang="en-US" sz="16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accent6"/>
                          </a:solidFill>
                        </a:rPr>
                        <a:t>24.000</a:t>
                      </a:r>
                      <a:endParaRPr lang="de-DE" sz="16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noProof="0" smtClean="0">
                          <a:solidFill>
                            <a:schemeClr val="accent6"/>
                          </a:solidFill>
                        </a:rPr>
                        <a:t>engineering (FH), per student</a:t>
                      </a:r>
                      <a:endParaRPr lang="en-US" sz="16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accent6"/>
                          </a:solidFill>
                        </a:rPr>
                        <a:t>18.000</a:t>
                      </a:r>
                      <a:endParaRPr lang="de-DE" sz="16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noProof="0" smtClean="0">
                          <a:solidFill>
                            <a:schemeClr val="accent6"/>
                          </a:solidFill>
                        </a:rPr>
                        <a:t>arts (university), per student</a:t>
                      </a:r>
                      <a:endParaRPr lang="en-US" sz="16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accent6"/>
                          </a:solidFill>
                        </a:rPr>
                        <a:t>43.000</a:t>
                      </a:r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sz="1600" b="1" noProof="0" smtClean="0">
                          <a:solidFill>
                            <a:schemeClr val="accent6"/>
                          </a:solidFill>
                        </a:rPr>
                        <a:t>research rewards, examples (€)</a:t>
                      </a:r>
                    </a:p>
                    <a:p>
                      <a:r>
                        <a:rPr lang="en-US" sz="1600" b="1" noProof="0" smtClean="0">
                          <a:solidFill>
                            <a:schemeClr val="accent6"/>
                          </a:solidFill>
                        </a:rPr>
                        <a:t>(31 %)</a:t>
                      </a:r>
                      <a:endParaRPr lang="en-US" sz="16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noProof="0" smtClean="0">
                          <a:solidFill>
                            <a:schemeClr val="accent6"/>
                          </a:solidFill>
                        </a:rPr>
                        <a:t>third-party-funding (per 1.000 €)</a:t>
                      </a:r>
                      <a:endParaRPr lang="en-US" sz="16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accent6"/>
                          </a:solidFill>
                        </a:rPr>
                        <a:t>500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noProof="0" smtClean="0">
                          <a:solidFill>
                            <a:schemeClr val="accent6"/>
                          </a:solidFill>
                        </a:rPr>
                        <a:t>participation graduate school (per</a:t>
                      </a:r>
                      <a:r>
                        <a:rPr lang="en-US" sz="1600" b="1" baseline="0" noProof="0" smtClean="0">
                          <a:solidFill>
                            <a:schemeClr val="accent6"/>
                          </a:solidFill>
                        </a:rPr>
                        <a:t> school)</a:t>
                      </a:r>
                      <a:endParaRPr lang="en-US" sz="16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accent6"/>
                          </a:solidFill>
                        </a:rPr>
                        <a:t>300.000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noProof="0" smtClean="0">
                          <a:solidFill>
                            <a:schemeClr val="accent6"/>
                          </a:solidFill>
                        </a:rPr>
                        <a:t>Ph.Ds</a:t>
                      </a:r>
                      <a:r>
                        <a:rPr lang="en-US" sz="1600" b="1" baseline="0" noProof="0" smtClean="0">
                          <a:solidFill>
                            <a:schemeClr val="accent6"/>
                          </a:solidFill>
                        </a:rPr>
                        <a:t> (university)</a:t>
                      </a:r>
                      <a:endParaRPr lang="en-US" sz="16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accent6"/>
                          </a:solidFill>
                        </a:rPr>
                        <a:t>25.000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noProof="0" smtClean="0">
                          <a:solidFill>
                            <a:schemeClr val="accent6"/>
                          </a:solidFill>
                        </a:rPr>
                        <a:t>regional cooperation</a:t>
                      </a:r>
                      <a:r>
                        <a:rPr lang="en-US" sz="1600" b="1" baseline="0" noProof="0" smtClean="0">
                          <a:solidFill>
                            <a:schemeClr val="accent6"/>
                          </a:solidFill>
                        </a:rPr>
                        <a:t> contracts (FH)</a:t>
                      </a:r>
                      <a:endParaRPr lang="en-US" sz="16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accent6"/>
                          </a:solidFill>
                        </a:rPr>
                        <a:t>25.000</a:t>
                      </a:r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sz="1600" b="1" noProof="0" dirty="0" smtClean="0">
                          <a:solidFill>
                            <a:schemeClr val="accent6"/>
                          </a:solidFill>
                        </a:rPr>
                        <a:t>gender/ diversity rewards, examples (€)</a:t>
                      </a:r>
                    </a:p>
                    <a:p>
                      <a:r>
                        <a:rPr lang="en-US" sz="1600" b="1" noProof="0" dirty="0" smtClean="0">
                          <a:solidFill>
                            <a:schemeClr val="accent6"/>
                          </a:solidFill>
                        </a:rPr>
                        <a:t>(4 %)</a:t>
                      </a:r>
                      <a:endParaRPr lang="en-US" sz="16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noProof="0" smtClean="0">
                          <a:solidFill>
                            <a:schemeClr val="accent6"/>
                          </a:solidFill>
                        </a:rPr>
                        <a:t>newly appointed female professors</a:t>
                      </a:r>
                      <a:endParaRPr lang="en-US" sz="16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err="1" smtClean="0">
                          <a:solidFill>
                            <a:schemeClr val="accent6"/>
                          </a:solidFill>
                        </a:rPr>
                        <a:t>up</a:t>
                      </a:r>
                      <a:r>
                        <a:rPr lang="de-DE" sz="1600" b="1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de-DE" sz="1600" b="1" dirty="0" err="1" smtClean="0">
                          <a:solidFill>
                            <a:schemeClr val="accent6"/>
                          </a:solidFill>
                        </a:rPr>
                        <a:t>to</a:t>
                      </a:r>
                      <a:r>
                        <a:rPr lang="de-DE" sz="1600" b="1" dirty="0" smtClean="0">
                          <a:solidFill>
                            <a:schemeClr val="accent6"/>
                          </a:solidFill>
                        </a:rPr>
                        <a:t> 70.000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noProof="0" smtClean="0">
                          <a:solidFill>
                            <a:schemeClr val="accent6"/>
                          </a:solidFill>
                        </a:rPr>
                        <a:t>female Ph.Ds</a:t>
                      </a:r>
                      <a:endParaRPr lang="en-US" sz="16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accent6"/>
                          </a:solidFill>
                        </a:rPr>
                        <a:t>10.000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noProof="0" smtClean="0">
                          <a:solidFill>
                            <a:schemeClr val="accent6"/>
                          </a:solidFill>
                        </a:rPr>
                        <a:t>first semester students with migration background</a:t>
                      </a:r>
                      <a:endParaRPr lang="en-US" sz="1600" b="1" noProof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accent6"/>
                          </a:solidFill>
                        </a:rPr>
                        <a:t>10.000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de-DE" sz="16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noProof="0" dirty="0" smtClean="0">
                          <a:solidFill>
                            <a:schemeClr val="accent6"/>
                          </a:solidFill>
                        </a:rPr>
                        <a:t>                                     the same in teacher</a:t>
                      </a:r>
                      <a:r>
                        <a:rPr lang="en-US" sz="1600" b="1" baseline="0" noProof="0" dirty="0" smtClean="0">
                          <a:solidFill>
                            <a:schemeClr val="accent6"/>
                          </a:solidFill>
                        </a:rPr>
                        <a:t> education</a:t>
                      </a:r>
                      <a:endParaRPr lang="en-US" sz="16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accent6"/>
                          </a:solidFill>
                        </a:rPr>
                        <a:t>25.000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good example for type 2 is Berlin.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79512" y="1434042"/>
            <a:ext cx="8784976" cy="64807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mtClean="0">
                <a:solidFill>
                  <a:schemeClr val="bg1"/>
                </a:solidFill>
              </a:rPr>
              <a:t>comprehensive price model: integrated model for demand-oriented </a:t>
            </a:r>
          </a:p>
          <a:p>
            <a:pPr eaLnBrk="0" hangingPunct="0">
              <a:defRPr/>
            </a:pPr>
            <a:r>
              <a:rPr lang="en-US" smtClean="0">
                <a:solidFill>
                  <a:schemeClr val="bg1"/>
                </a:solidFill>
              </a:rPr>
              <a:t>basic funding and performance-orientation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Berlin shows the potential virtues and problems of price models.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7" name="Gruppieren 6"/>
          <p:cNvGrpSpPr/>
          <p:nvPr/>
        </p:nvGrpSpPr>
        <p:grpSpPr>
          <a:xfrm>
            <a:off x="539552" y="1556792"/>
            <a:ext cx="7632848" cy="2304256"/>
            <a:chOff x="539552" y="1700808"/>
            <a:chExt cx="7632848" cy="2304256"/>
          </a:xfrm>
        </p:grpSpPr>
        <p:sp>
          <p:nvSpPr>
            <p:cNvPr id="5" name="Rechteck 4"/>
            <p:cNvSpPr/>
            <p:nvPr/>
          </p:nvSpPr>
          <p:spPr>
            <a:xfrm>
              <a:off x="539552" y="1700808"/>
              <a:ext cx="7632848" cy="2304256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Clr>
                  <a:schemeClr val="tx2"/>
                </a:buClr>
              </a:pPr>
              <a:r>
                <a:rPr lang="en-US" sz="2600" smtClean="0">
                  <a:solidFill>
                    <a:schemeClr val="accent6"/>
                  </a:solidFill>
                </a:rPr>
                <a:t> </a:t>
              </a:r>
            </a:p>
            <a:p>
              <a:pPr>
                <a:buClr>
                  <a:schemeClr val="tx2"/>
                </a:buClr>
                <a:buFont typeface="Symbol" pitchFamily="18" charset="2"/>
                <a:buChar char="-"/>
              </a:pPr>
              <a:r>
                <a:rPr lang="en-US" sz="2600" smtClean="0">
                  <a:solidFill>
                    <a:schemeClr val="accent6"/>
                  </a:solidFill>
                </a:rPr>
                <a:t> </a:t>
              </a:r>
              <a:r>
                <a:rPr lang="en-US" sz="2400" smtClean="0">
                  <a:solidFill>
                    <a:schemeClr val="accent6"/>
                  </a:solidFill>
                </a:rPr>
                <a:t>dynamics in overall budget development</a:t>
              </a:r>
            </a:p>
            <a:p>
              <a:pPr>
                <a:buClr>
                  <a:schemeClr val="tx2"/>
                </a:buClr>
                <a:buFont typeface="Symbol" pitchFamily="18" charset="2"/>
                <a:buChar char="-"/>
              </a:pPr>
              <a:r>
                <a:rPr lang="en-US" sz="2400" smtClean="0">
                  <a:solidFill>
                    <a:schemeClr val="accent6"/>
                  </a:solidFill>
                </a:rPr>
                <a:t> performance increase is no zero-sum game</a:t>
              </a:r>
            </a:p>
            <a:p>
              <a:pPr>
                <a:buClr>
                  <a:schemeClr val="tx2"/>
                </a:buClr>
                <a:buFont typeface="Symbol" pitchFamily="18" charset="2"/>
                <a:buChar char="-"/>
              </a:pPr>
              <a:r>
                <a:rPr lang="en-US" sz="2400" smtClean="0">
                  <a:solidFill>
                    <a:schemeClr val="accent6"/>
                  </a:solidFill>
                </a:rPr>
                <a:t> until 2013: HEI could earn up to 73 Mio € more</a:t>
              </a:r>
              <a:br>
                <a:rPr lang="en-US" sz="2400" smtClean="0">
                  <a:solidFill>
                    <a:schemeClr val="accent6"/>
                  </a:solidFill>
                </a:rPr>
              </a:br>
              <a:r>
                <a:rPr lang="en-US" sz="2400" smtClean="0">
                  <a:solidFill>
                    <a:schemeClr val="accent6"/>
                  </a:solidFill>
                </a:rPr>
                <a:t>   if they increase their performance</a:t>
              </a:r>
            </a:p>
          </p:txBody>
        </p:sp>
        <p:sp>
          <p:nvSpPr>
            <p:cNvPr id="6" name="Ellipse 5"/>
            <p:cNvSpPr/>
            <p:nvPr/>
          </p:nvSpPr>
          <p:spPr>
            <a:xfrm>
              <a:off x="755576" y="1844824"/>
              <a:ext cx="648072" cy="432048"/>
            </a:xfrm>
            <a:prstGeom prst="ellipse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chemeClr val="tx2"/>
                  </a:solidFill>
                </a:rPr>
                <a:t>+</a:t>
              </a:r>
              <a:endParaRPr lang="en-US" sz="30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539552" y="4077072"/>
            <a:ext cx="7632848" cy="2304256"/>
            <a:chOff x="539552" y="1700808"/>
            <a:chExt cx="7632848" cy="2304256"/>
          </a:xfrm>
        </p:grpSpPr>
        <p:sp>
          <p:nvSpPr>
            <p:cNvPr id="10" name="Rechteck 9"/>
            <p:cNvSpPr/>
            <p:nvPr/>
          </p:nvSpPr>
          <p:spPr>
            <a:xfrm>
              <a:off x="539552" y="1700808"/>
              <a:ext cx="7632848" cy="2304256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Clr>
                  <a:schemeClr val="tx2"/>
                </a:buClr>
              </a:pPr>
              <a:r>
                <a:rPr lang="en-US" sz="2600" smtClean="0">
                  <a:solidFill>
                    <a:schemeClr val="accent6"/>
                  </a:solidFill>
                </a:rPr>
                <a:t> </a:t>
              </a:r>
            </a:p>
            <a:p>
              <a:pPr>
                <a:buClr>
                  <a:schemeClr val="tx2"/>
                </a:buClr>
                <a:buFont typeface="Symbol" pitchFamily="18" charset="2"/>
                <a:buChar char="-"/>
              </a:pPr>
              <a:r>
                <a:rPr lang="en-US" sz="2600" smtClean="0">
                  <a:solidFill>
                    <a:schemeClr val="accent6"/>
                  </a:solidFill>
                </a:rPr>
                <a:t> </a:t>
              </a:r>
              <a:r>
                <a:rPr lang="en-US" sz="2400" smtClean="0">
                  <a:solidFill>
                    <a:schemeClr val="accent6"/>
                  </a:solidFill>
                </a:rPr>
                <a:t>fixed budget limit, finance minister will not accept </a:t>
              </a:r>
              <a:br>
                <a:rPr lang="en-US" sz="2400" smtClean="0">
                  <a:solidFill>
                    <a:schemeClr val="accent6"/>
                  </a:solidFill>
                </a:rPr>
              </a:br>
              <a:r>
                <a:rPr lang="en-US" sz="2400" smtClean="0">
                  <a:solidFill>
                    <a:schemeClr val="accent6"/>
                  </a:solidFill>
                </a:rPr>
                <a:t>   total flexibility</a:t>
              </a:r>
            </a:p>
            <a:p>
              <a:pPr>
                <a:buClr>
                  <a:schemeClr val="tx2"/>
                </a:buClr>
                <a:buFont typeface="Symbol" pitchFamily="18" charset="2"/>
                <a:buChar char="-"/>
              </a:pPr>
              <a:r>
                <a:rPr lang="en-US" sz="2400" smtClean="0">
                  <a:solidFill>
                    <a:schemeClr val="accent6"/>
                  </a:solidFill>
                </a:rPr>
                <a:t> frustration if price cutbacks are necessary</a:t>
              </a:r>
            </a:p>
          </p:txBody>
        </p:sp>
        <p:sp>
          <p:nvSpPr>
            <p:cNvPr id="11" name="Ellipse 10"/>
            <p:cNvSpPr/>
            <p:nvPr/>
          </p:nvSpPr>
          <p:spPr>
            <a:xfrm>
              <a:off x="755576" y="1844824"/>
              <a:ext cx="648072" cy="432048"/>
            </a:xfrm>
            <a:prstGeom prst="ellipse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 smtClean="0">
                  <a:solidFill>
                    <a:schemeClr val="tx2"/>
                  </a:solidFill>
                </a:rPr>
                <a:t>-</a:t>
              </a:r>
              <a:endParaRPr lang="en-US" sz="3000" b="1" dirty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2600"/>
              </a:lnSpc>
            </a:pPr>
            <a:r>
              <a:rPr lang="en-US" smtClean="0"/>
              <a:t>Type 3 is a negotiation model. The major instrument is the target agreement/ performance contract.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95536" y="1572667"/>
            <a:ext cx="2286000" cy="1524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smtClean="0">
                <a:solidFill>
                  <a:srgbClr val="000000"/>
                </a:solidFill>
              </a:rPr>
              <a:t>basic</a:t>
            </a:r>
          </a:p>
          <a:p>
            <a:pPr algn="ctr" eaLnBrk="0" hangingPunct="0">
              <a:defRPr/>
            </a:pPr>
            <a:r>
              <a:rPr lang="en-US" sz="2400" smtClean="0">
                <a:solidFill>
                  <a:srgbClr val="000000"/>
                </a:solidFill>
              </a:rPr>
              <a:t>funding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3366120" y="1556792"/>
            <a:ext cx="2286000" cy="1524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performance-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oriented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funding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6318448" y="1556792"/>
            <a:ext cx="2286000" cy="1524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innovation-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oriented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funding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699792" y="1772816"/>
            <a:ext cx="6046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600" b="1" smtClean="0">
                <a:solidFill>
                  <a:schemeClr val="accent6"/>
                </a:solidFill>
              </a:rPr>
              <a:t>+</a:t>
            </a:r>
            <a:endParaRPr lang="en-US" sz="5600" b="1" dirty="0">
              <a:solidFill>
                <a:schemeClr val="accent6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652120" y="1772816"/>
            <a:ext cx="6046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600" b="1" smtClean="0">
                <a:solidFill>
                  <a:schemeClr val="accent6"/>
                </a:solidFill>
              </a:rPr>
              <a:t>+</a:t>
            </a:r>
            <a:endParaRPr lang="en-US" sz="5600" b="1" dirty="0">
              <a:solidFill>
                <a:schemeClr val="accent6"/>
              </a:solidFill>
            </a:endParaRPr>
          </a:p>
        </p:txBody>
      </p:sp>
      <p:sp>
        <p:nvSpPr>
          <p:cNvPr id="12" name="Inhaltsplatzhalter 5"/>
          <p:cNvSpPr txBox="1">
            <a:spLocks/>
          </p:cNvSpPr>
          <p:nvPr/>
        </p:nvSpPr>
        <p:spPr>
          <a:xfrm>
            <a:off x="35496" y="3429000"/>
            <a:ext cx="3456384" cy="22322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contracts with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Symbol" pitchFamily="18" charset="2"/>
              <a:buChar char="-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negotiated student numbers (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Hesse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Symbol" pitchFamily="18" charset="2"/>
              <a:buChar char="-"/>
              <a:tabLst/>
              <a:defRPr/>
            </a:pPr>
            <a:r>
              <a:rPr lang="en-US" dirty="0" smtClean="0">
                <a:solidFill>
                  <a:schemeClr val="accent6"/>
                </a:solidFill>
              </a:rPr>
              <a:t>negotiated numbers of graduates (Hamburg)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Symbol" pitchFamily="18" charset="2"/>
              <a:buChar char="-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performance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goals (quantified), sanctions (Saarland)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Inhaltsplatzhalter 5"/>
          <p:cNvSpPr txBox="1">
            <a:spLocks/>
          </p:cNvSpPr>
          <p:nvPr/>
        </p:nvSpPr>
        <p:spPr>
          <a:xfrm>
            <a:off x="3347864" y="3429000"/>
            <a:ext cx="3456384" cy="22322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2"/>
              </a:buClr>
              <a:buFont typeface="Symbol" pitchFamily="18" charset="2"/>
              <a:buChar char="-"/>
            </a:pPr>
            <a:r>
              <a:rPr lang="en-US" dirty="0" smtClean="0">
                <a:solidFill>
                  <a:schemeClr val="accent6"/>
                </a:solidFill>
              </a:rPr>
              <a:t>minor role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Inhaltsplatzhalter 5"/>
          <p:cNvSpPr txBox="1">
            <a:spLocks/>
          </p:cNvSpPr>
          <p:nvPr/>
        </p:nvSpPr>
        <p:spPr>
          <a:xfrm>
            <a:off x="6300192" y="3429000"/>
            <a:ext cx="2664296" cy="22322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2"/>
              </a:buClr>
              <a:buFont typeface="Symbol" pitchFamily="18" charset="2"/>
              <a:buChar char="-"/>
            </a:pPr>
            <a:r>
              <a:rPr lang="en-US" noProof="0" dirty="0" smtClean="0">
                <a:solidFill>
                  <a:schemeClr val="accent6"/>
                </a:solidFill>
              </a:rPr>
              <a:t>target agreements on profile-oriented projects</a:t>
            </a:r>
          </a:p>
          <a:p>
            <a:pPr marL="342900" lvl="0" indent="-342900">
              <a:spcBef>
                <a:spcPct val="20000"/>
              </a:spcBef>
              <a:buClr>
                <a:schemeClr val="tx2"/>
              </a:buClr>
              <a:buFont typeface="Symbol" pitchFamily="18" charset="2"/>
              <a:buChar char="-"/>
            </a:pPr>
            <a:r>
              <a:rPr lang="en-US" dirty="0" smtClean="0">
                <a:solidFill>
                  <a:schemeClr val="accent6"/>
                </a:solidFill>
              </a:rPr>
              <a:t>measurable goals</a:t>
            </a:r>
          </a:p>
          <a:p>
            <a:pPr marL="342900" lvl="0" indent="-342900">
              <a:spcBef>
                <a:spcPct val="20000"/>
              </a:spcBef>
              <a:buClr>
                <a:schemeClr val="tx2"/>
              </a:buClr>
              <a:buFont typeface="Symbol" pitchFamily="18" charset="2"/>
              <a:buChar char="-"/>
            </a:pPr>
            <a:r>
              <a:rPr lang="en-US" noProof="0" dirty="0" smtClean="0">
                <a:solidFill>
                  <a:schemeClr val="accent6"/>
                </a:solidFill>
              </a:rPr>
              <a:t>funding according to aspiration + attainment of objectives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Symbol" pitchFamily="18" charset="2"/>
              <a:buChar char="-"/>
            </a:pPr>
            <a:r>
              <a:rPr lang="en-US" dirty="0" smtClean="0">
                <a:solidFill>
                  <a:schemeClr val="accent6"/>
                </a:solidFill>
              </a:rPr>
              <a:t>example: North Rhine-Westphalia </a:t>
            </a:r>
            <a:endParaRPr lang="en-US" noProof="0" dirty="0" smtClean="0">
              <a:solidFill>
                <a:schemeClr val="accent6"/>
              </a:solidFill>
            </a:endParaRPr>
          </a:p>
        </p:txBody>
      </p:sp>
      <p:sp>
        <p:nvSpPr>
          <p:cNvPr id="15" name="Pfeil nach unten 14"/>
          <p:cNvSpPr/>
          <p:nvPr/>
        </p:nvSpPr>
        <p:spPr>
          <a:xfrm>
            <a:off x="1259632" y="3140968"/>
            <a:ext cx="43204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feil nach unten 15"/>
          <p:cNvSpPr/>
          <p:nvPr/>
        </p:nvSpPr>
        <p:spPr>
          <a:xfrm>
            <a:off x="4211960" y="3151601"/>
            <a:ext cx="43204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feil nach unten 16"/>
          <p:cNvSpPr/>
          <p:nvPr/>
        </p:nvSpPr>
        <p:spPr>
          <a:xfrm>
            <a:off x="7308304" y="3140968"/>
            <a:ext cx="43204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32403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smtClean="0"/>
              <a:t>Good performance contracts have to</a:t>
            </a:r>
          </a:p>
          <a:p>
            <a:r>
              <a:rPr lang="en-US" sz="2400" smtClean="0"/>
              <a:t>implement a structured bottom-up-top-down dialogue.</a:t>
            </a:r>
          </a:p>
          <a:p>
            <a:r>
              <a:rPr lang="en-US" sz="2400" smtClean="0"/>
              <a:t>include the requirement to develop SMART goals.</a:t>
            </a:r>
          </a:p>
          <a:p>
            <a:r>
              <a:rPr lang="en-US" sz="2400" smtClean="0"/>
              <a:t>relate performance measurement to profiles and strategies.</a:t>
            </a:r>
          </a:p>
          <a:p>
            <a:r>
              <a:rPr lang="en-US" sz="2400" smtClean="0"/>
              <a:t>run for more than 1 year (with possibilities to adapt).</a:t>
            </a:r>
          </a:p>
          <a:p>
            <a:r>
              <a:rPr lang="en-US" sz="2400" smtClean="0"/>
              <a:t>set priorities instead of listing everything a university does.</a:t>
            </a:r>
          </a:p>
          <a:p>
            <a:r>
              <a:rPr lang="en-US" sz="2400" smtClean="0"/>
              <a:t>……</a:t>
            </a:r>
          </a:p>
          <a:p>
            <a:endParaRPr lang="en-US" sz="2400" smtClean="0"/>
          </a:p>
          <a:p>
            <a:endParaRPr lang="en-US" sz="2400" smtClean="0"/>
          </a:p>
          <a:p>
            <a:endParaRPr lang="en-US" sz="240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de-DE" smtClean="0"/>
              <a:pPr/>
              <a:t>19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2800"/>
              </a:lnSpc>
            </a:pPr>
            <a:r>
              <a:rPr lang="en-US" smtClean="0"/>
              <a:t>Performance contracts are a major innovation in HE funding, but their success depends on their design.</a:t>
            </a:r>
            <a:endParaRPr lang="en-US"/>
          </a:p>
        </p:txBody>
      </p:sp>
      <p:sp>
        <p:nvSpPr>
          <p:cNvPr id="6" name="Ellipse 5"/>
          <p:cNvSpPr/>
          <p:nvPr/>
        </p:nvSpPr>
        <p:spPr>
          <a:xfrm>
            <a:off x="827584" y="4797152"/>
            <a:ext cx="7632848" cy="648072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6"/>
                </a:solidFill>
              </a:rPr>
              <a:t>methodological knowledge from German experience</a:t>
            </a:r>
            <a:endParaRPr lang="en-US">
              <a:solidFill>
                <a:schemeClr val="accent6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27584" y="5589240"/>
            <a:ext cx="7632848" cy="648072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6"/>
                </a:solidFill>
              </a:rPr>
              <a:t>example Croatia</a:t>
            </a:r>
            <a:endParaRPr lang="en-US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539552" y="1628800"/>
            <a:ext cx="7920880" cy="72008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600" dirty="0" smtClean="0">
                <a:solidFill>
                  <a:schemeClr val="bg1"/>
                </a:solidFill>
              </a:rPr>
              <a:t>The </a:t>
            </a:r>
            <a:r>
              <a:rPr lang="de-DE" sz="2600" dirty="0" err="1" smtClean="0">
                <a:solidFill>
                  <a:schemeClr val="bg1"/>
                </a:solidFill>
              </a:rPr>
              <a:t>context</a:t>
            </a:r>
            <a:endParaRPr lang="de-DE" sz="2600" dirty="0">
              <a:solidFill>
                <a:schemeClr val="bg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539552" y="2564904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600" dirty="0" err="1" smtClean="0">
                <a:solidFill>
                  <a:schemeClr val="accent6"/>
                </a:solidFill>
              </a:rPr>
              <a:t>Outlines</a:t>
            </a:r>
            <a:r>
              <a:rPr lang="de-DE" sz="2600" dirty="0" smtClean="0">
                <a:solidFill>
                  <a:schemeClr val="accent6"/>
                </a:solidFill>
              </a:rPr>
              <a:t> of </a:t>
            </a:r>
            <a:r>
              <a:rPr lang="de-DE" sz="2600" dirty="0" err="1" smtClean="0">
                <a:solidFill>
                  <a:schemeClr val="accent6"/>
                </a:solidFill>
              </a:rPr>
              <a:t>the</a:t>
            </a:r>
            <a:r>
              <a:rPr lang="de-DE" sz="2600" dirty="0" smtClean="0">
                <a:solidFill>
                  <a:schemeClr val="accent6"/>
                </a:solidFill>
              </a:rPr>
              <a:t> </a:t>
            </a:r>
            <a:r>
              <a:rPr lang="de-DE" sz="2600" dirty="0" err="1" smtClean="0">
                <a:solidFill>
                  <a:schemeClr val="accent6"/>
                </a:solidFill>
              </a:rPr>
              <a:t>funding</a:t>
            </a:r>
            <a:r>
              <a:rPr lang="de-DE" sz="2600" dirty="0" smtClean="0">
                <a:solidFill>
                  <a:schemeClr val="accent6"/>
                </a:solidFill>
              </a:rPr>
              <a:t> </a:t>
            </a:r>
            <a:r>
              <a:rPr lang="de-DE" sz="2600" dirty="0" err="1" smtClean="0">
                <a:solidFill>
                  <a:schemeClr val="accent6"/>
                </a:solidFill>
              </a:rPr>
              <a:t>system</a:t>
            </a:r>
            <a:endParaRPr lang="de-DE" sz="2600" dirty="0">
              <a:solidFill>
                <a:schemeClr val="accent6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39552" y="3501008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600" dirty="0" err="1" smtClean="0">
                <a:solidFill>
                  <a:schemeClr val="accent6"/>
                </a:solidFill>
              </a:rPr>
              <a:t>Mechanisms</a:t>
            </a:r>
            <a:r>
              <a:rPr lang="de-DE" sz="2600" dirty="0" smtClean="0">
                <a:solidFill>
                  <a:schemeClr val="accent6"/>
                </a:solidFill>
              </a:rPr>
              <a:t> of </a:t>
            </a:r>
            <a:r>
              <a:rPr lang="de-DE" sz="2600" dirty="0" err="1" smtClean="0">
                <a:solidFill>
                  <a:schemeClr val="accent6"/>
                </a:solidFill>
              </a:rPr>
              <a:t>state</a:t>
            </a:r>
            <a:r>
              <a:rPr lang="de-DE" sz="2600" dirty="0" smtClean="0">
                <a:solidFill>
                  <a:schemeClr val="accent6"/>
                </a:solidFill>
              </a:rPr>
              <a:t> </a:t>
            </a:r>
            <a:r>
              <a:rPr lang="de-DE" sz="2600" dirty="0" err="1" smtClean="0">
                <a:solidFill>
                  <a:schemeClr val="accent6"/>
                </a:solidFill>
              </a:rPr>
              <a:t>funding</a:t>
            </a:r>
            <a:endParaRPr lang="de-DE" sz="2600" dirty="0">
              <a:solidFill>
                <a:schemeClr val="accent6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539552" y="4437112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600" dirty="0" err="1" smtClean="0">
                <a:solidFill>
                  <a:schemeClr val="accent6"/>
                </a:solidFill>
              </a:rPr>
              <a:t>Some</a:t>
            </a:r>
            <a:r>
              <a:rPr lang="de-DE" sz="2600" dirty="0" smtClean="0">
                <a:solidFill>
                  <a:schemeClr val="accent6"/>
                </a:solidFill>
              </a:rPr>
              <a:t> </a:t>
            </a:r>
            <a:r>
              <a:rPr lang="de-DE" sz="2600" dirty="0" err="1" smtClean="0">
                <a:solidFill>
                  <a:schemeClr val="accent6"/>
                </a:solidFill>
              </a:rPr>
              <a:t>figures</a:t>
            </a:r>
            <a:r>
              <a:rPr lang="de-DE" sz="2600" dirty="0" smtClean="0">
                <a:solidFill>
                  <a:schemeClr val="accent6"/>
                </a:solidFill>
              </a:rPr>
              <a:t> on </a:t>
            </a:r>
            <a:r>
              <a:rPr lang="de-DE" sz="2600" dirty="0" err="1" smtClean="0">
                <a:solidFill>
                  <a:schemeClr val="accent6"/>
                </a:solidFill>
              </a:rPr>
              <a:t>funding</a:t>
            </a:r>
            <a:endParaRPr lang="de-DE" sz="2600" dirty="0">
              <a:solidFill>
                <a:schemeClr val="accent6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39552" y="5373216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600" dirty="0" err="1" smtClean="0">
                <a:solidFill>
                  <a:schemeClr val="accent6"/>
                </a:solidFill>
              </a:rPr>
              <a:t>Lessons</a:t>
            </a:r>
            <a:r>
              <a:rPr lang="de-DE" sz="2600" dirty="0" smtClean="0">
                <a:solidFill>
                  <a:schemeClr val="accent6"/>
                </a:solidFill>
              </a:rPr>
              <a:t> </a:t>
            </a:r>
            <a:r>
              <a:rPr lang="de-DE" sz="2600" dirty="0" err="1" smtClean="0">
                <a:solidFill>
                  <a:schemeClr val="accent6"/>
                </a:solidFill>
              </a:rPr>
              <a:t>learnt</a:t>
            </a:r>
            <a:endParaRPr lang="de-DE" sz="26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de-DE" smtClean="0"/>
              <a:pPr/>
              <a:t>20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539552" y="1628800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600" dirty="0" smtClean="0">
                <a:solidFill>
                  <a:schemeClr val="accent6"/>
                </a:solidFill>
              </a:rPr>
              <a:t>The </a:t>
            </a:r>
            <a:r>
              <a:rPr lang="de-DE" sz="2600" dirty="0" err="1" smtClean="0">
                <a:solidFill>
                  <a:schemeClr val="accent6"/>
                </a:solidFill>
              </a:rPr>
              <a:t>context</a:t>
            </a:r>
            <a:endParaRPr lang="de-DE" sz="2600" dirty="0">
              <a:solidFill>
                <a:schemeClr val="accent6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539552" y="2564904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600" dirty="0" err="1" smtClean="0">
                <a:solidFill>
                  <a:schemeClr val="accent6"/>
                </a:solidFill>
              </a:rPr>
              <a:t>Outlines</a:t>
            </a:r>
            <a:r>
              <a:rPr lang="de-DE" sz="2600" dirty="0" smtClean="0">
                <a:solidFill>
                  <a:schemeClr val="accent6"/>
                </a:solidFill>
              </a:rPr>
              <a:t> of </a:t>
            </a:r>
            <a:r>
              <a:rPr lang="de-DE" sz="2600" dirty="0" err="1" smtClean="0">
                <a:solidFill>
                  <a:schemeClr val="accent6"/>
                </a:solidFill>
              </a:rPr>
              <a:t>the</a:t>
            </a:r>
            <a:r>
              <a:rPr lang="de-DE" sz="2600" dirty="0" smtClean="0">
                <a:solidFill>
                  <a:schemeClr val="accent6"/>
                </a:solidFill>
              </a:rPr>
              <a:t> </a:t>
            </a:r>
            <a:r>
              <a:rPr lang="de-DE" sz="2600" dirty="0" err="1" smtClean="0">
                <a:solidFill>
                  <a:schemeClr val="accent6"/>
                </a:solidFill>
              </a:rPr>
              <a:t>funding</a:t>
            </a:r>
            <a:r>
              <a:rPr lang="de-DE" sz="2600" dirty="0" smtClean="0">
                <a:solidFill>
                  <a:schemeClr val="accent6"/>
                </a:solidFill>
              </a:rPr>
              <a:t> </a:t>
            </a:r>
            <a:r>
              <a:rPr lang="de-DE" sz="2600" dirty="0" err="1" smtClean="0">
                <a:solidFill>
                  <a:schemeClr val="accent6"/>
                </a:solidFill>
              </a:rPr>
              <a:t>system</a:t>
            </a:r>
            <a:endParaRPr lang="de-DE" sz="2600" dirty="0" smtClean="0">
              <a:solidFill>
                <a:schemeClr val="accent6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39552" y="3501008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600" dirty="0" err="1" smtClean="0">
                <a:solidFill>
                  <a:schemeClr val="accent6"/>
                </a:solidFill>
              </a:rPr>
              <a:t>Mechanisms</a:t>
            </a:r>
            <a:r>
              <a:rPr lang="de-DE" sz="2600" dirty="0" smtClean="0">
                <a:solidFill>
                  <a:schemeClr val="accent6"/>
                </a:solidFill>
              </a:rPr>
              <a:t> of </a:t>
            </a:r>
            <a:r>
              <a:rPr lang="de-DE" sz="2600" dirty="0" err="1" smtClean="0">
                <a:solidFill>
                  <a:schemeClr val="accent6"/>
                </a:solidFill>
              </a:rPr>
              <a:t>state</a:t>
            </a:r>
            <a:r>
              <a:rPr lang="de-DE" sz="2600" dirty="0" smtClean="0">
                <a:solidFill>
                  <a:schemeClr val="accent6"/>
                </a:solidFill>
              </a:rPr>
              <a:t> </a:t>
            </a:r>
            <a:r>
              <a:rPr lang="de-DE" sz="2600" dirty="0" err="1" smtClean="0">
                <a:solidFill>
                  <a:schemeClr val="accent6"/>
                </a:solidFill>
              </a:rPr>
              <a:t>funding</a:t>
            </a:r>
            <a:endParaRPr lang="de-DE" sz="2600" dirty="0" smtClean="0">
              <a:solidFill>
                <a:schemeClr val="accent6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539552" y="4437112"/>
            <a:ext cx="7920880" cy="72008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600" dirty="0" err="1" smtClean="0">
                <a:solidFill>
                  <a:schemeClr val="bg1"/>
                </a:solidFill>
              </a:rPr>
              <a:t>Some</a:t>
            </a:r>
            <a:r>
              <a:rPr lang="de-DE" sz="2600" dirty="0" smtClean="0">
                <a:solidFill>
                  <a:schemeClr val="bg1"/>
                </a:solidFill>
              </a:rPr>
              <a:t> </a:t>
            </a:r>
            <a:r>
              <a:rPr lang="de-DE" sz="2600" dirty="0" err="1" smtClean="0">
                <a:solidFill>
                  <a:schemeClr val="bg1"/>
                </a:solidFill>
              </a:rPr>
              <a:t>figures</a:t>
            </a:r>
            <a:r>
              <a:rPr lang="de-DE" sz="2600" dirty="0" smtClean="0">
                <a:solidFill>
                  <a:schemeClr val="bg1"/>
                </a:solidFill>
              </a:rPr>
              <a:t> on </a:t>
            </a:r>
            <a:r>
              <a:rPr lang="de-DE" sz="2600" dirty="0" err="1" smtClean="0">
                <a:solidFill>
                  <a:schemeClr val="bg1"/>
                </a:solidFill>
              </a:rPr>
              <a:t>funding</a:t>
            </a:r>
            <a:endParaRPr lang="de-DE" sz="2600" dirty="0" smtClean="0">
              <a:solidFill>
                <a:schemeClr val="bg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39552" y="5373216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600" dirty="0" err="1" smtClean="0">
                <a:solidFill>
                  <a:schemeClr val="accent6"/>
                </a:solidFill>
              </a:rPr>
              <a:t>Lessons</a:t>
            </a:r>
            <a:r>
              <a:rPr lang="de-DE" sz="2600" dirty="0" smtClean="0">
                <a:solidFill>
                  <a:schemeClr val="accent6"/>
                </a:solidFill>
              </a:rPr>
              <a:t> </a:t>
            </a:r>
            <a:r>
              <a:rPr lang="de-DE" sz="2600" dirty="0" err="1" smtClean="0">
                <a:solidFill>
                  <a:schemeClr val="accent6"/>
                </a:solidFill>
              </a:rPr>
              <a:t>learnt</a:t>
            </a:r>
            <a:endParaRPr lang="de-DE" sz="26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de-DE" smtClean="0"/>
              <a:pPr/>
              <a:t>21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Excellence initiative, higher education pact and institutional funding</a:t>
            </a:r>
            <a:endParaRPr lang="en-US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4891518" y="4805330"/>
          <a:ext cx="3458845" cy="699135"/>
        </p:xfrm>
        <a:graphic>
          <a:graphicData uri="http://schemas.openxmlformats.org/drawingml/2006/table">
            <a:tbl>
              <a:tblPr/>
              <a:tblGrid>
                <a:gridCol w="477520"/>
                <a:gridCol w="516255"/>
                <a:gridCol w="516255"/>
                <a:gridCol w="516255"/>
                <a:gridCol w="477520"/>
                <a:gridCol w="477520"/>
                <a:gridCol w="477520"/>
              </a:tblGrid>
              <a:tr h="2317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de-DE" sz="11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de-DE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de-DE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de-DE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2015</a:t>
                      </a:r>
                      <a:endParaRPr lang="de-DE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de-DE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2017 </a:t>
                      </a:r>
                      <a:endParaRPr lang="de-DE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27,1 Mio</a:t>
                      </a:r>
                      <a:endParaRPr lang="de-DE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215,1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483,9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502,6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530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525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440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4892749" y="5730962"/>
          <a:ext cx="3495675" cy="578358"/>
        </p:xfrm>
        <a:graphic>
          <a:graphicData uri="http://schemas.openxmlformats.org/drawingml/2006/table">
            <a:tbl>
              <a:tblPr/>
              <a:tblGrid>
                <a:gridCol w="571500"/>
                <a:gridCol w="571500"/>
                <a:gridCol w="577215"/>
                <a:gridCol w="578485"/>
                <a:gridCol w="578485"/>
                <a:gridCol w="618490"/>
              </a:tblGrid>
              <a:tr h="42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de-DE" sz="1100" dirty="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de-DE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de-DE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de-DE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de-DE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de-DE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b="1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190 Mio.</a:t>
                      </a:r>
                      <a:endParaRPr lang="de-DE" sz="1100">
                        <a:solidFill>
                          <a:srgbClr val="365F9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380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380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380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380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365F91"/>
                          </a:solidFill>
                          <a:latin typeface="Calibri"/>
                          <a:ea typeface="Calibri"/>
                          <a:cs typeface="Times New Roman"/>
                        </a:rPr>
                        <a:t>190.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4788024" y="4221088"/>
            <a:ext cx="367240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excellence initiative (€)</a:t>
            </a:r>
            <a:endParaRPr lang="de-DE" dirty="0"/>
          </a:p>
        </p:txBody>
      </p:sp>
      <p:graphicFrame>
        <p:nvGraphicFramePr>
          <p:cNvPr id="10" name="Diagramm 9"/>
          <p:cNvGraphicFramePr/>
          <p:nvPr/>
        </p:nvGraphicFramePr>
        <p:xfrm>
          <a:off x="179512" y="1700808"/>
          <a:ext cx="4844622" cy="2519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Ellipse 10"/>
          <p:cNvSpPr/>
          <p:nvPr/>
        </p:nvSpPr>
        <p:spPr>
          <a:xfrm>
            <a:off x="4355976" y="5733256"/>
            <a:ext cx="36004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2" name="Ellipse 11"/>
          <p:cNvSpPr/>
          <p:nvPr/>
        </p:nvSpPr>
        <p:spPr>
          <a:xfrm>
            <a:off x="4355976" y="4941168"/>
            <a:ext cx="36004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de-DE" smtClean="0"/>
              <a:pPr/>
              <a:t>22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Institutional funding per student in the </a:t>
            </a:r>
            <a:br>
              <a:rPr lang="en-US" smtClean="0"/>
            </a:br>
            <a:r>
              <a:rPr lang="en-US" smtClean="0"/>
              <a:t>16 states</a:t>
            </a:r>
            <a:endParaRPr lang="en-US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628800"/>
            <a:ext cx="5754687" cy="4914900"/>
          </a:xfrm>
          <a:prstGeom prst="rect">
            <a:avLst/>
          </a:prstGeom>
          <a:noFill/>
        </p:spPr>
      </p:pic>
      <p:sp>
        <p:nvSpPr>
          <p:cNvPr id="6" name="Rechteck 5"/>
          <p:cNvSpPr/>
          <p:nvPr/>
        </p:nvSpPr>
        <p:spPr>
          <a:xfrm>
            <a:off x="5832648" y="6063679"/>
            <a:ext cx="3059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i="1" dirty="0" smtClean="0"/>
              <a:t>Source: Hochschulen auf einen Blick. </a:t>
            </a:r>
          </a:p>
          <a:p>
            <a:r>
              <a:rPr lang="de-DE" sz="1200" i="1" dirty="0" smtClean="0"/>
              <a:t>Statistisches Bundesamt 2012 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de-DE" smtClean="0"/>
              <a:pPr/>
              <a:t>23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state funding vs. third-party funding</a:t>
            </a:r>
            <a:endParaRPr lang="en-US" dirty="0"/>
          </a:p>
        </p:txBody>
      </p:sp>
      <p:pic>
        <p:nvPicPr>
          <p:cNvPr id="6" name="Grafik 5" descr="http://www.dfg.de/download/pdf/dfg_im_profil/evaluation_statistik/foerderatlas/abbildungen/dfg-foerderatlas2012_abb_2-6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1822" y="1628800"/>
            <a:ext cx="521045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de-DE" smtClean="0"/>
              <a:pPr/>
              <a:t>24</a:t>
            </a:fld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539552" y="1628800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600" dirty="0" smtClean="0">
                <a:solidFill>
                  <a:schemeClr val="accent6"/>
                </a:solidFill>
              </a:rPr>
              <a:t>The </a:t>
            </a:r>
            <a:r>
              <a:rPr lang="de-DE" sz="2600" dirty="0" err="1" smtClean="0">
                <a:solidFill>
                  <a:schemeClr val="accent6"/>
                </a:solidFill>
              </a:rPr>
              <a:t>context</a:t>
            </a:r>
            <a:endParaRPr lang="de-DE" sz="2600" dirty="0">
              <a:solidFill>
                <a:schemeClr val="accent6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539552" y="2564904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600" dirty="0" err="1" smtClean="0">
                <a:solidFill>
                  <a:schemeClr val="accent6"/>
                </a:solidFill>
              </a:rPr>
              <a:t>Outlines</a:t>
            </a:r>
            <a:r>
              <a:rPr lang="de-DE" sz="2600" dirty="0" smtClean="0">
                <a:solidFill>
                  <a:schemeClr val="accent6"/>
                </a:solidFill>
              </a:rPr>
              <a:t> of </a:t>
            </a:r>
            <a:r>
              <a:rPr lang="de-DE" sz="2600" dirty="0" err="1" smtClean="0">
                <a:solidFill>
                  <a:schemeClr val="accent6"/>
                </a:solidFill>
              </a:rPr>
              <a:t>the</a:t>
            </a:r>
            <a:r>
              <a:rPr lang="de-DE" sz="2600" dirty="0" smtClean="0">
                <a:solidFill>
                  <a:schemeClr val="accent6"/>
                </a:solidFill>
              </a:rPr>
              <a:t> </a:t>
            </a:r>
            <a:r>
              <a:rPr lang="de-DE" sz="2600" dirty="0" err="1" smtClean="0">
                <a:solidFill>
                  <a:schemeClr val="accent6"/>
                </a:solidFill>
              </a:rPr>
              <a:t>funding</a:t>
            </a:r>
            <a:r>
              <a:rPr lang="de-DE" sz="2600" dirty="0" smtClean="0">
                <a:solidFill>
                  <a:schemeClr val="accent6"/>
                </a:solidFill>
              </a:rPr>
              <a:t> </a:t>
            </a:r>
            <a:r>
              <a:rPr lang="de-DE" sz="2600" dirty="0" err="1" smtClean="0">
                <a:solidFill>
                  <a:schemeClr val="accent6"/>
                </a:solidFill>
              </a:rPr>
              <a:t>system</a:t>
            </a:r>
            <a:endParaRPr lang="de-DE" sz="2600" dirty="0" smtClean="0">
              <a:solidFill>
                <a:schemeClr val="accent6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39552" y="3501008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600" dirty="0" err="1" smtClean="0">
                <a:solidFill>
                  <a:schemeClr val="accent6"/>
                </a:solidFill>
              </a:rPr>
              <a:t>Mechanisms</a:t>
            </a:r>
            <a:r>
              <a:rPr lang="de-DE" sz="2600" dirty="0" smtClean="0">
                <a:solidFill>
                  <a:schemeClr val="accent6"/>
                </a:solidFill>
              </a:rPr>
              <a:t> of </a:t>
            </a:r>
            <a:r>
              <a:rPr lang="de-DE" sz="2600" dirty="0" err="1" smtClean="0">
                <a:solidFill>
                  <a:schemeClr val="accent6"/>
                </a:solidFill>
              </a:rPr>
              <a:t>state</a:t>
            </a:r>
            <a:r>
              <a:rPr lang="de-DE" sz="2600" dirty="0" smtClean="0">
                <a:solidFill>
                  <a:schemeClr val="accent6"/>
                </a:solidFill>
              </a:rPr>
              <a:t> </a:t>
            </a:r>
            <a:r>
              <a:rPr lang="de-DE" sz="2600" dirty="0" err="1" smtClean="0">
                <a:solidFill>
                  <a:schemeClr val="accent6"/>
                </a:solidFill>
              </a:rPr>
              <a:t>funding</a:t>
            </a:r>
            <a:endParaRPr lang="de-DE" sz="2600" dirty="0" smtClean="0">
              <a:solidFill>
                <a:schemeClr val="accent6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539552" y="4437112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600" dirty="0" err="1" smtClean="0">
                <a:solidFill>
                  <a:schemeClr val="accent6"/>
                </a:solidFill>
              </a:rPr>
              <a:t>Some</a:t>
            </a:r>
            <a:r>
              <a:rPr lang="de-DE" sz="2600" dirty="0" smtClean="0">
                <a:solidFill>
                  <a:schemeClr val="accent6"/>
                </a:solidFill>
              </a:rPr>
              <a:t> </a:t>
            </a:r>
            <a:r>
              <a:rPr lang="de-DE" sz="2600" dirty="0" err="1" smtClean="0">
                <a:solidFill>
                  <a:schemeClr val="accent6"/>
                </a:solidFill>
              </a:rPr>
              <a:t>figures</a:t>
            </a:r>
            <a:r>
              <a:rPr lang="de-DE" sz="2600" dirty="0" smtClean="0">
                <a:solidFill>
                  <a:schemeClr val="accent6"/>
                </a:solidFill>
              </a:rPr>
              <a:t> on </a:t>
            </a:r>
            <a:r>
              <a:rPr lang="de-DE" sz="2600" dirty="0" err="1" smtClean="0">
                <a:solidFill>
                  <a:schemeClr val="accent6"/>
                </a:solidFill>
              </a:rPr>
              <a:t>funding</a:t>
            </a:r>
            <a:endParaRPr lang="de-DE" sz="2600" dirty="0" smtClean="0">
              <a:solidFill>
                <a:schemeClr val="accent6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39552" y="5373216"/>
            <a:ext cx="7920880" cy="72008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600" dirty="0" err="1" smtClean="0">
                <a:solidFill>
                  <a:schemeClr val="bg1"/>
                </a:solidFill>
              </a:rPr>
              <a:t>Lessons</a:t>
            </a:r>
            <a:r>
              <a:rPr lang="de-DE" sz="2600" dirty="0" smtClean="0">
                <a:solidFill>
                  <a:schemeClr val="bg1"/>
                </a:solidFill>
              </a:rPr>
              <a:t> </a:t>
            </a:r>
            <a:r>
              <a:rPr lang="de-DE" sz="2600" dirty="0" err="1" smtClean="0">
                <a:solidFill>
                  <a:schemeClr val="bg1"/>
                </a:solidFill>
              </a:rPr>
              <a:t>learnt</a:t>
            </a:r>
            <a:endParaRPr lang="de-DE" sz="2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learnt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de-DE" smtClean="0"/>
              <a:pPr/>
              <a:t>25</a:t>
            </a:fld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467544" y="1700808"/>
            <a:ext cx="8280920" cy="129614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6"/>
                </a:solidFill>
              </a:rPr>
              <a:t>There is no one-size-fits-all solution. It depends on size of</a:t>
            </a:r>
          </a:p>
          <a:p>
            <a:r>
              <a:rPr lang="en-US" sz="2400" dirty="0" smtClean="0">
                <a:solidFill>
                  <a:schemeClr val="accent6"/>
                </a:solidFill>
              </a:rPr>
              <a:t>the state, negotiation culture, data quality, historical</a:t>
            </a:r>
          </a:p>
          <a:p>
            <a:r>
              <a:rPr lang="en-US" sz="2400" dirty="0" smtClean="0">
                <a:solidFill>
                  <a:schemeClr val="accent6"/>
                </a:solidFill>
              </a:rPr>
              <a:t>differences etc.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67544" y="3140968"/>
            <a:ext cx="8280920" cy="129614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smtClean="0">
                <a:solidFill>
                  <a:schemeClr val="accent6"/>
                </a:solidFill>
              </a:rPr>
              <a:t>The use of indicators stimulates discussions and </a:t>
            </a:r>
          </a:p>
          <a:p>
            <a:r>
              <a:rPr lang="en-US" sz="2400" smtClean="0">
                <a:solidFill>
                  <a:schemeClr val="accent6"/>
                </a:solidFill>
              </a:rPr>
              <a:t>transparency, has incentive effects, even if distributed funds are low.</a:t>
            </a:r>
            <a:endParaRPr lang="en-US" sz="2400">
              <a:solidFill>
                <a:schemeClr val="accent6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67544" y="4581128"/>
            <a:ext cx="8280920" cy="129614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smtClean="0">
                <a:solidFill>
                  <a:schemeClr val="accent6"/>
                </a:solidFill>
              </a:rPr>
              <a:t>HEI appreciate the individualization of performance</a:t>
            </a:r>
          </a:p>
          <a:p>
            <a:r>
              <a:rPr lang="en-US" sz="2400" smtClean="0">
                <a:solidFill>
                  <a:schemeClr val="accent6"/>
                </a:solidFill>
              </a:rPr>
              <a:t>measurement through target agreements.</a:t>
            </a:r>
            <a:endParaRPr lang="en-US" sz="240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learnt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de-DE" smtClean="0"/>
              <a:pPr/>
              <a:t>26</a:t>
            </a:fld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467544" y="1700808"/>
            <a:ext cx="8280920" cy="129614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6"/>
                </a:solidFill>
              </a:rPr>
              <a:t>But target agreements could be dangerous (dangers for</a:t>
            </a:r>
          </a:p>
          <a:p>
            <a:r>
              <a:rPr lang="en-US" sz="2400" dirty="0" smtClean="0">
                <a:solidFill>
                  <a:schemeClr val="accent6"/>
                </a:solidFill>
              </a:rPr>
              <a:t>autonomy, bureaucracy, inflexibility …), yet the right</a:t>
            </a:r>
          </a:p>
          <a:p>
            <a:r>
              <a:rPr lang="en-US" sz="2400" dirty="0" smtClean="0">
                <a:solidFill>
                  <a:schemeClr val="accent6"/>
                </a:solidFill>
              </a:rPr>
              <a:t>methods could avoid this.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67544" y="3140968"/>
            <a:ext cx="8280920" cy="129614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smtClean="0">
                <a:solidFill>
                  <a:schemeClr val="accent6"/>
                </a:solidFill>
              </a:rPr>
              <a:t>A combination of formula funding and target agreements</a:t>
            </a:r>
          </a:p>
          <a:p>
            <a:r>
              <a:rPr lang="en-US" sz="2400" smtClean="0">
                <a:solidFill>
                  <a:schemeClr val="accent6"/>
                </a:solidFill>
              </a:rPr>
              <a:t>has advantages (for instance rewards + pre-funding,</a:t>
            </a:r>
          </a:p>
          <a:p>
            <a:r>
              <a:rPr lang="en-US" sz="2400" smtClean="0">
                <a:solidFill>
                  <a:schemeClr val="accent6"/>
                </a:solidFill>
              </a:rPr>
              <a:t>efficiency + focused discussions).</a:t>
            </a:r>
            <a:endParaRPr lang="en-US" sz="2400">
              <a:solidFill>
                <a:schemeClr val="accent6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67544" y="4581128"/>
            <a:ext cx="8280920" cy="129614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smtClean="0">
                <a:solidFill>
                  <a:schemeClr val="accent6"/>
                </a:solidFill>
              </a:rPr>
              <a:t>Negative impact of indicators on quality is often assumed, </a:t>
            </a:r>
          </a:p>
          <a:p>
            <a:r>
              <a:rPr lang="en-US" sz="2400" smtClean="0">
                <a:solidFill>
                  <a:schemeClr val="accent6"/>
                </a:solidFill>
              </a:rPr>
              <a:t>but there are no proofs.</a:t>
            </a:r>
            <a:endParaRPr lang="en-US" sz="240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learnt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de-DE" smtClean="0"/>
              <a:pPr/>
              <a:t>27</a:t>
            </a:fld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467544" y="1700808"/>
            <a:ext cx="8280920" cy="129614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smtClean="0">
                <a:solidFill>
                  <a:schemeClr val="accent6"/>
                </a:solidFill>
              </a:rPr>
              <a:t>Typical frustrations occur because of zero-sum games, discretionary political funding, vicious circles.</a:t>
            </a:r>
          </a:p>
        </p:txBody>
      </p:sp>
      <p:sp>
        <p:nvSpPr>
          <p:cNvPr id="6" name="Rechteck 5"/>
          <p:cNvSpPr/>
          <p:nvPr/>
        </p:nvSpPr>
        <p:spPr>
          <a:xfrm>
            <a:off x="467544" y="3140968"/>
            <a:ext cx="8280920" cy="129614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smtClean="0">
                <a:solidFill>
                  <a:schemeClr val="accent6"/>
                </a:solidFill>
              </a:rPr>
              <a:t>Isolated development of funding systems is problematic,</a:t>
            </a:r>
          </a:p>
          <a:p>
            <a:r>
              <a:rPr lang="en-US" sz="2400" smtClean="0">
                <a:solidFill>
                  <a:schemeClr val="accent6"/>
                </a:solidFill>
              </a:rPr>
              <a:t>close link to autonomy, reporting, competences for</a:t>
            </a:r>
          </a:p>
          <a:p>
            <a:r>
              <a:rPr lang="en-US" sz="2400" smtClean="0">
                <a:solidFill>
                  <a:schemeClr val="accent6"/>
                </a:solidFill>
              </a:rPr>
              <a:t>internal allocation has to be taken into account.</a:t>
            </a:r>
            <a:endParaRPr lang="en-US" sz="2400">
              <a:solidFill>
                <a:schemeClr val="accent6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67544" y="4581128"/>
            <a:ext cx="8280920" cy="129614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smtClean="0">
                <a:solidFill>
                  <a:schemeClr val="accent6"/>
                </a:solidFill>
              </a:rPr>
              <a:t>Technical issues matter (formula construction, </a:t>
            </a:r>
          </a:p>
          <a:p>
            <a:r>
              <a:rPr lang="en-US" sz="2400" smtClean="0">
                <a:solidFill>
                  <a:schemeClr val="accent6"/>
                </a:solidFill>
              </a:rPr>
              <a:t>guidelines for performance contracts, processes etc.).</a:t>
            </a:r>
            <a:endParaRPr lang="en-US" sz="240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2800" dirty="0" smtClean="0"/>
              <a:t>frank.ziegele@che.de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457200" y="1844824"/>
            <a:ext cx="8291264" cy="468052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federal system, state responsibility, 16 systems</a:t>
            </a:r>
          </a:p>
          <a:p>
            <a:r>
              <a:rPr lang="en-US" sz="2200" dirty="0" smtClean="0"/>
              <a:t>change in steering paradigms: new public management</a:t>
            </a:r>
          </a:p>
          <a:p>
            <a:r>
              <a:rPr lang="en-US" sz="2200" dirty="0" smtClean="0"/>
              <a:t>specific roles of federal government: </a:t>
            </a:r>
            <a:br>
              <a:rPr lang="en-US" sz="2200" dirty="0" smtClean="0"/>
            </a:br>
            <a:r>
              <a:rPr lang="en-US" sz="2200" dirty="0" smtClean="0"/>
              <a:t>projects of national relevance, student support</a:t>
            </a:r>
          </a:p>
          <a:p>
            <a:r>
              <a:rPr lang="en-US" sz="2200" dirty="0" smtClean="0"/>
              <a:t>specific demographic development</a:t>
            </a:r>
          </a:p>
          <a:p>
            <a:r>
              <a:rPr lang="en-US" sz="2200" dirty="0" smtClean="0"/>
              <a:t>political objectives: research excellence</a:t>
            </a:r>
          </a:p>
          <a:p>
            <a:r>
              <a:rPr lang="en-US" sz="2200" dirty="0" smtClean="0"/>
              <a:t>strong non-university research sector</a:t>
            </a:r>
          </a:p>
          <a:p>
            <a:r>
              <a:rPr lang="en-US" sz="2200" dirty="0" smtClean="0"/>
              <a:t>Universities and </a:t>
            </a:r>
            <a:r>
              <a:rPr lang="en-US" sz="2200" dirty="0" err="1" smtClean="0"/>
              <a:t>Fachhochschulen</a:t>
            </a:r>
            <a:r>
              <a:rPr lang="en-US" sz="2200" dirty="0" smtClean="0"/>
              <a:t> (universities of applied sciences)</a:t>
            </a:r>
            <a:endParaRPr lang="en-US" sz="22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German funding model is of course not independent from (political) contexts.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539552" y="1628800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smtClean="0">
                <a:solidFill>
                  <a:schemeClr val="accent6"/>
                </a:solidFill>
              </a:rPr>
              <a:t>The context</a:t>
            </a:r>
            <a:endParaRPr lang="en-US" sz="2600">
              <a:solidFill>
                <a:schemeClr val="accent6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539552" y="2564904"/>
            <a:ext cx="7920880" cy="72008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smtClean="0">
                <a:solidFill>
                  <a:schemeClr val="bg1"/>
                </a:solidFill>
              </a:rPr>
              <a:t>Outlines of the funding system</a:t>
            </a:r>
            <a:endParaRPr lang="en-US" sz="2600">
              <a:solidFill>
                <a:schemeClr val="bg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539552" y="3501008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smtClean="0">
                <a:solidFill>
                  <a:schemeClr val="accent6"/>
                </a:solidFill>
              </a:rPr>
              <a:t>Mechanisms of state funding</a:t>
            </a:r>
            <a:endParaRPr lang="en-US" sz="2600">
              <a:solidFill>
                <a:schemeClr val="accent6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539552" y="4437112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dirty="0" smtClean="0">
                <a:solidFill>
                  <a:schemeClr val="accent6"/>
                </a:solidFill>
              </a:rPr>
              <a:t>Some figures on funding</a:t>
            </a:r>
            <a:endParaRPr lang="en-US" sz="2600" dirty="0">
              <a:solidFill>
                <a:schemeClr val="accent6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39552" y="5373216"/>
            <a:ext cx="7920880" cy="72008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smtClean="0">
                <a:solidFill>
                  <a:schemeClr val="accent6"/>
                </a:solidFill>
              </a:rPr>
              <a:t>Lessons learnt</a:t>
            </a:r>
            <a:endParaRPr lang="en-US" sz="260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>
            <a:stCxn id="5" idx="2"/>
            <a:endCxn id="7" idx="0"/>
          </p:cNvCxnSpPr>
          <p:nvPr/>
        </p:nvCxnSpPr>
        <p:spPr>
          <a:xfrm>
            <a:off x="2195736" y="3356992"/>
            <a:ext cx="2232248" cy="1152128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>
            <a:stCxn id="6" idx="2"/>
          </p:cNvCxnSpPr>
          <p:nvPr/>
        </p:nvCxnSpPr>
        <p:spPr>
          <a:xfrm flipH="1">
            <a:off x="4644008" y="3356992"/>
            <a:ext cx="2088232" cy="1152128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Public funding models in Germany try to balance three major purposes.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hteck 4"/>
          <p:cNvSpPr/>
          <p:nvPr/>
        </p:nvSpPr>
        <p:spPr>
          <a:xfrm>
            <a:off x="395536" y="1844824"/>
            <a:ext cx="3600400" cy="1512168"/>
          </a:xfrm>
          <a:prstGeom prst="rect">
            <a:avLst/>
          </a:prstGeom>
          <a:solidFill>
            <a:srgbClr val="FFFFFF">
              <a:lumMod val="75000"/>
            </a:srgbClr>
          </a:solidFill>
          <a:ln w="25400" cap="flat" cmpd="sng" algn="ctr">
            <a:solidFill>
              <a:srgbClr val="CC0000"/>
            </a:solidFill>
            <a:prstDash val="solid"/>
          </a:ln>
          <a:effectLst>
            <a:outerShdw blurRad="50800" dist="127000" dir="8400000" algn="tr" rotWithShape="0">
              <a:prstClr val="black">
                <a:alpha val="49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guarantee basic</a:t>
            </a:r>
            <a:r>
              <a:rPr kumimoji="0" lang="en-US" sz="2000" b="1" i="0" u="none" strike="noStrike" kern="0" cap="none" spc="0" normalizeH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funding, stability, autonomy, multi-period planning horizons</a:t>
            </a:r>
            <a:endParaRPr kumimoji="0" lang="en-US" sz="2000" b="1" i="0" u="none" strike="noStrike" kern="0" cap="none" spc="0" normalizeH="0" baseline="0" smtClean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932040" y="1844824"/>
            <a:ext cx="3600400" cy="1512168"/>
          </a:xfrm>
          <a:prstGeom prst="rect">
            <a:avLst/>
          </a:prstGeom>
          <a:solidFill>
            <a:srgbClr val="FFFFFF">
              <a:lumMod val="75000"/>
            </a:srgbClr>
          </a:solidFill>
          <a:ln w="25400" cap="flat" cmpd="sng" algn="ctr">
            <a:solidFill>
              <a:srgbClr val="CC0000"/>
            </a:solidFill>
            <a:prstDash val="solid"/>
          </a:ln>
          <a:effectLst>
            <a:outerShdw blurRad="50800" dist="127000" dir="8400000" algn="tr" rotWithShape="0">
              <a:prstClr val="black">
                <a:alpha val="49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create competition, ex post rewards/sanctions, performance orientation</a:t>
            </a:r>
          </a:p>
        </p:txBody>
      </p:sp>
      <p:sp>
        <p:nvSpPr>
          <p:cNvPr id="7" name="Rechteck 6"/>
          <p:cNvSpPr/>
          <p:nvPr/>
        </p:nvSpPr>
        <p:spPr>
          <a:xfrm>
            <a:off x="2627784" y="4509120"/>
            <a:ext cx="3600400" cy="1512168"/>
          </a:xfrm>
          <a:prstGeom prst="rect">
            <a:avLst/>
          </a:prstGeom>
          <a:solidFill>
            <a:srgbClr val="FFFFFF">
              <a:lumMod val="75000"/>
            </a:srgbClr>
          </a:solidFill>
          <a:ln w="25400" cap="flat" cmpd="sng" algn="ctr">
            <a:solidFill>
              <a:srgbClr val="CC0000"/>
            </a:solidFill>
            <a:prstDash val="solid"/>
          </a:ln>
          <a:effectLst>
            <a:outerShdw blurRad="50800" dist="127000" dir="8400000" algn="tr" rotWithShape="0">
              <a:prstClr val="black">
                <a:alpha val="49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induce targeted incentives,</a:t>
            </a:r>
            <a:r>
              <a:rPr kumimoji="0" lang="en-US" sz="2000" b="1" i="0" u="none" strike="noStrike" kern="0" cap="none" spc="0" normalizeH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promote strategies/profiles, ex ante funding of innovations + excellence</a:t>
            </a:r>
            <a:endParaRPr kumimoji="0" lang="en-US" sz="2000" b="1" i="0" u="none" strike="noStrike" kern="0" cap="none" spc="0" normalizeH="0" baseline="0" smtClean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8" name="Gerade Verbindung 7"/>
          <p:cNvCxnSpPr>
            <a:stCxn id="5" idx="3"/>
            <a:endCxn id="6" idx="1"/>
          </p:cNvCxnSpPr>
          <p:nvPr/>
        </p:nvCxnSpPr>
        <p:spPr>
          <a:xfrm>
            <a:off x="3995936" y="2600908"/>
            <a:ext cx="936104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3419872" y="3501008"/>
            <a:ext cx="2160240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BALANCE</a:t>
            </a:r>
            <a:endParaRPr 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Abgerundetes Rechteck 49"/>
          <p:cNvSpPr/>
          <p:nvPr/>
        </p:nvSpPr>
        <p:spPr>
          <a:xfrm>
            <a:off x="0" y="3068960"/>
            <a:ext cx="1403648" cy="122413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/>
              <a:t>The balancing in a federal system leads to complexity of public funding sources.</a:t>
            </a:r>
            <a:endParaRPr lang="en-US" sz="2400"/>
          </a:p>
        </p:txBody>
      </p:sp>
      <p:sp>
        <p:nvSpPr>
          <p:cNvPr id="6" name="Rechteck 5"/>
          <p:cNvSpPr/>
          <p:nvPr/>
        </p:nvSpPr>
        <p:spPr>
          <a:xfrm>
            <a:off x="49213" y="1628800"/>
            <a:ext cx="4392488" cy="50405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Federal </a:t>
            </a:r>
            <a:r>
              <a:rPr lang="de-DE" b="1" dirty="0" err="1" smtClean="0"/>
              <a:t>government</a:t>
            </a:r>
            <a:r>
              <a:rPr lang="de-DE" b="1" dirty="0" smtClean="0"/>
              <a:t> (3 </a:t>
            </a:r>
            <a:r>
              <a:rPr lang="de-DE" b="1" dirty="0" err="1" smtClean="0"/>
              <a:t>billion</a:t>
            </a:r>
            <a:r>
              <a:rPr lang="de-DE" b="1" dirty="0" smtClean="0"/>
              <a:t> €)</a:t>
            </a:r>
            <a:endParaRPr lang="de-DE" b="1" dirty="0"/>
          </a:p>
        </p:txBody>
      </p:sp>
      <p:sp>
        <p:nvSpPr>
          <p:cNvPr id="7" name="Rechteck 6"/>
          <p:cNvSpPr/>
          <p:nvPr/>
        </p:nvSpPr>
        <p:spPr>
          <a:xfrm>
            <a:off x="4672583" y="1628800"/>
            <a:ext cx="4392488" cy="50405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16 state governments (20 billion €)</a:t>
            </a:r>
            <a:endParaRPr lang="en-US" b="1"/>
          </a:p>
        </p:txBody>
      </p:sp>
      <p:grpSp>
        <p:nvGrpSpPr>
          <p:cNvPr id="57" name="Gruppieren 56"/>
          <p:cNvGrpSpPr/>
          <p:nvPr/>
        </p:nvGrpSpPr>
        <p:grpSpPr>
          <a:xfrm>
            <a:off x="4067944" y="2132856"/>
            <a:ext cx="936104" cy="1377677"/>
            <a:chOff x="4283968" y="2132856"/>
            <a:chExt cx="504056" cy="1377677"/>
          </a:xfrm>
        </p:grpSpPr>
        <p:cxnSp>
          <p:nvCxnSpPr>
            <p:cNvPr id="9" name="Gerade Verbindung 8"/>
            <p:cNvCxnSpPr/>
            <p:nvPr/>
          </p:nvCxnSpPr>
          <p:spPr>
            <a:xfrm>
              <a:off x="4283968" y="2132856"/>
              <a:ext cx="0" cy="80901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>
              <a:off x="4788024" y="2132856"/>
              <a:ext cx="0" cy="80901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>
              <a:off x="4283968" y="2922608"/>
              <a:ext cx="50405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/>
          </p:nvCxnSpPr>
          <p:spPr>
            <a:xfrm>
              <a:off x="4525038" y="2903774"/>
              <a:ext cx="0" cy="606759"/>
            </a:xfrm>
            <a:prstGeom prst="line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hteck 18"/>
          <p:cNvSpPr/>
          <p:nvPr/>
        </p:nvSpPr>
        <p:spPr>
          <a:xfrm>
            <a:off x="3904878" y="3501008"/>
            <a:ext cx="1224136" cy="7920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/>
              <a:t>Deutsche Forschungs-gemeinschaft</a:t>
            </a:r>
          </a:p>
          <a:p>
            <a:pPr algn="ctr"/>
            <a:r>
              <a:rPr lang="en-US" sz="1200" smtClean="0"/>
              <a:t>(DFG)</a:t>
            </a:r>
            <a:endParaRPr lang="en-US" sz="1200"/>
          </a:p>
        </p:txBody>
      </p:sp>
      <p:sp>
        <p:nvSpPr>
          <p:cNvPr id="22" name="Ellipse 21"/>
          <p:cNvSpPr/>
          <p:nvPr/>
        </p:nvSpPr>
        <p:spPr>
          <a:xfrm>
            <a:off x="2733700" y="2492896"/>
            <a:ext cx="1262236" cy="100811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solidFill>
                  <a:schemeClr val="accent6"/>
                </a:solidFill>
              </a:rPr>
              <a:t>research</a:t>
            </a:r>
          </a:p>
          <a:p>
            <a:pPr algn="ctr"/>
            <a:r>
              <a:rPr lang="en-US" sz="1100" smtClean="0">
                <a:solidFill>
                  <a:schemeClr val="accent6"/>
                </a:solidFill>
              </a:rPr>
              <a:t>project</a:t>
            </a:r>
          </a:p>
          <a:p>
            <a:pPr algn="ctr"/>
            <a:r>
              <a:rPr lang="en-US" sz="1100" smtClean="0">
                <a:solidFill>
                  <a:schemeClr val="accent6"/>
                </a:solidFill>
              </a:rPr>
              <a:t>funding,</a:t>
            </a:r>
          </a:p>
          <a:p>
            <a:pPr algn="ctr"/>
            <a:r>
              <a:rPr lang="en-US" sz="1100" smtClean="0">
                <a:solidFill>
                  <a:schemeClr val="accent6"/>
                </a:solidFill>
              </a:rPr>
              <a:t>DFG 20% overhead</a:t>
            </a:r>
            <a:endParaRPr lang="en-US" sz="1100">
              <a:solidFill>
                <a:schemeClr val="accent6"/>
              </a:solidFill>
            </a:endParaRPr>
          </a:p>
        </p:txBody>
      </p:sp>
      <p:cxnSp>
        <p:nvCxnSpPr>
          <p:cNvPr id="30" name="Gerade Verbindung 29"/>
          <p:cNvCxnSpPr/>
          <p:nvPr/>
        </p:nvCxnSpPr>
        <p:spPr>
          <a:xfrm>
            <a:off x="3275856" y="2132856"/>
            <a:ext cx="0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3923928" y="4581128"/>
            <a:ext cx="1190228" cy="100811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accent6"/>
                </a:solidFill>
              </a:rPr>
              <a:t>research</a:t>
            </a:r>
          </a:p>
          <a:p>
            <a:pPr algn="ctr"/>
            <a:r>
              <a:rPr lang="en-US" sz="1200" smtClean="0">
                <a:solidFill>
                  <a:schemeClr val="accent6"/>
                </a:solidFill>
              </a:rPr>
              <a:t>project</a:t>
            </a:r>
          </a:p>
          <a:p>
            <a:pPr algn="ctr"/>
            <a:r>
              <a:rPr lang="en-US" sz="1200" smtClean="0">
                <a:solidFill>
                  <a:schemeClr val="accent6"/>
                </a:solidFill>
              </a:rPr>
              <a:t>funding</a:t>
            </a:r>
            <a:endParaRPr lang="en-US" sz="1200">
              <a:solidFill>
                <a:schemeClr val="accent6"/>
              </a:solidFill>
            </a:endParaRPr>
          </a:p>
        </p:txBody>
      </p:sp>
      <p:cxnSp>
        <p:nvCxnSpPr>
          <p:cNvPr id="32" name="Gerade Verbindung 31"/>
          <p:cNvCxnSpPr/>
          <p:nvPr/>
        </p:nvCxnSpPr>
        <p:spPr>
          <a:xfrm>
            <a:off x="4502150" y="4283571"/>
            <a:ext cx="0" cy="2975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6673949" y="2492896"/>
            <a:ext cx="1205086" cy="100811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accent6"/>
                </a:solidFill>
              </a:rPr>
              <a:t>project</a:t>
            </a:r>
          </a:p>
          <a:p>
            <a:pPr algn="ctr"/>
            <a:r>
              <a:rPr lang="en-US" sz="1200" smtClean="0">
                <a:solidFill>
                  <a:schemeClr val="accent6"/>
                </a:solidFill>
              </a:rPr>
              <a:t>funding</a:t>
            </a:r>
            <a:endParaRPr lang="en-US" sz="1200">
              <a:solidFill>
                <a:schemeClr val="accent6"/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7912943" y="2492896"/>
            <a:ext cx="1190228" cy="100811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smtClean="0">
                <a:solidFill>
                  <a:schemeClr val="accent6"/>
                </a:solidFill>
              </a:rPr>
              <a:t>matching funds federal programs</a:t>
            </a:r>
            <a:endParaRPr lang="en-US" sz="1200">
              <a:solidFill>
                <a:schemeClr val="accent6"/>
              </a:solidFill>
            </a:endParaRPr>
          </a:p>
        </p:txBody>
      </p:sp>
      <p:cxnSp>
        <p:nvCxnSpPr>
          <p:cNvPr id="37" name="Gerade Verbindung 36"/>
          <p:cNvCxnSpPr/>
          <p:nvPr/>
        </p:nvCxnSpPr>
        <p:spPr>
          <a:xfrm>
            <a:off x="7236296" y="2132856"/>
            <a:ext cx="0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8532440" y="2132856"/>
            <a:ext cx="0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hteck 38"/>
          <p:cNvSpPr/>
          <p:nvPr/>
        </p:nvSpPr>
        <p:spPr>
          <a:xfrm>
            <a:off x="2411760" y="5949280"/>
            <a:ext cx="4248472" cy="50405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higher education institutions</a:t>
            </a:r>
            <a:endParaRPr lang="en-US" b="1"/>
          </a:p>
        </p:txBody>
      </p:sp>
      <p:cxnSp>
        <p:nvCxnSpPr>
          <p:cNvPr id="40" name="Gerade Verbindung 39"/>
          <p:cNvCxnSpPr/>
          <p:nvPr/>
        </p:nvCxnSpPr>
        <p:spPr>
          <a:xfrm>
            <a:off x="4509517" y="5589240"/>
            <a:ext cx="0" cy="360040"/>
          </a:xfrm>
          <a:prstGeom prst="line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uppieren 78"/>
          <p:cNvGrpSpPr/>
          <p:nvPr/>
        </p:nvGrpSpPr>
        <p:grpSpPr>
          <a:xfrm>
            <a:off x="16446" y="2132856"/>
            <a:ext cx="2323306" cy="4248472"/>
            <a:chOff x="16446" y="2132856"/>
            <a:chExt cx="2323306" cy="4248472"/>
          </a:xfrm>
        </p:grpSpPr>
        <p:sp>
          <p:nvSpPr>
            <p:cNvPr id="20" name="Ellipse 19"/>
            <p:cNvSpPr/>
            <p:nvPr/>
          </p:nvSpPr>
          <p:spPr>
            <a:xfrm>
              <a:off x="16446" y="3140968"/>
              <a:ext cx="1296144" cy="1008112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dirty="0" smtClean="0">
                  <a:solidFill>
                    <a:schemeClr val="accent6"/>
                  </a:solidFill>
                </a:rPr>
                <a:t>excellence initiative </a:t>
              </a:r>
              <a:r>
                <a:rPr lang="de-DE" sz="1100" dirty="0" err="1" smtClean="0">
                  <a:solidFill>
                    <a:schemeClr val="accent6"/>
                  </a:solidFill>
                </a:rPr>
                <a:t>research</a:t>
              </a:r>
              <a:endParaRPr lang="de-DE" sz="1100" dirty="0">
                <a:solidFill>
                  <a:schemeClr val="accent6"/>
                </a:solidFill>
              </a:endParaRPr>
            </a:p>
          </p:txBody>
        </p:sp>
        <p:cxnSp>
          <p:nvCxnSpPr>
            <p:cNvPr id="27" name="Gerade Verbindung 26"/>
            <p:cNvCxnSpPr/>
            <p:nvPr/>
          </p:nvCxnSpPr>
          <p:spPr>
            <a:xfrm>
              <a:off x="683568" y="2132856"/>
              <a:ext cx="0" cy="100811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uppieren 62"/>
            <p:cNvGrpSpPr/>
            <p:nvPr/>
          </p:nvGrpSpPr>
          <p:grpSpPr>
            <a:xfrm>
              <a:off x="674043" y="4149080"/>
              <a:ext cx="1665709" cy="2232248"/>
              <a:chOff x="674043" y="4149080"/>
              <a:chExt cx="1665709" cy="1800200"/>
            </a:xfrm>
          </p:grpSpPr>
          <p:cxnSp>
            <p:nvCxnSpPr>
              <p:cNvPr id="45" name="Gerade Verbindung 44"/>
              <p:cNvCxnSpPr/>
              <p:nvPr/>
            </p:nvCxnSpPr>
            <p:spPr>
              <a:xfrm>
                <a:off x="683568" y="4149080"/>
                <a:ext cx="0" cy="1800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Gerade Verbindung 47"/>
              <p:cNvCxnSpPr/>
              <p:nvPr/>
            </p:nvCxnSpPr>
            <p:spPr>
              <a:xfrm>
                <a:off x="674043" y="5938485"/>
                <a:ext cx="1665709" cy="10795"/>
              </a:xfrm>
              <a:prstGeom prst="line">
                <a:avLst/>
              </a:prstGeom>
              <a:ln w="3810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" name="Gruppieren 79"/>
          <p:cNvGrpSpPr/>
          <p:nvPr/>
        </p:nvGrpSpPr>
        <p:grpSpPr>
          <a:xfrm>
            <a:off x="1115616" y="2132856"/>
            <a:ext cx="1224136" cy="4032448"/>
            <a:chOff x="1115616" y="2132856"/>
            <a:chExt cx="1224136" cy="4032448"/>
          </a:xfrm>
        </p:grpSpPr>
        <p:sp>
          <p:nvSpPr>
            <p:cNvPr id="21" name="Ellipse 20"/>
            <p:cNvSpPr/>
            <p:nvPr/>
          </p:nvSpPr>
          <p:spPr>
            <a:xfrm>
              <a:off x="1115616" y="2492896"/>
              <a:ext cx="1133078" cy="1008112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>
                  <a:solidFill>
                    <a:schemeClr val="accent6"/>
                  </a:solidFill>
                </a:rPr>
                <a:t>higher</a:t>
              </a:r>
            </a:p>
            <a:p>
              <a:pPr algn="ctr"/>
              <a:r>
                <a:rPr lang="en-US" sz="1100" smtClean="0">
                  <a:solidFill>
                    <a:schemeClr val="accent6"/>
                  </a:solidFill>
                </a:rPr>
                <a:t>education</a:t>
              </a:r>
            </a:p>
            <a:p>
              <a:pPr algn="ctr"/>
              <a:r>
                <a:rPr lang="en-US" sz="1100" smtClean="0">
                  <a:solidFill>
                    <a:schemeClr val="accent6"/>
                  </a:solidFill>
                </a:rPr>
                <a:t>pact</a:t>
              </a:r>
              <a:endParaRPr lang="en-US" sz="1100">
                <a:solidFill>
                  <a:schemeClr val="accent6"/>
                </a:solidFill>
              </a:endParaRPr>
            </a:p>
          </p:txBody>
        </p:sp>
        <p:cxnSp>
          <p:nvCxnSpPr>
            <p:cNvPr id="29" name="Gerade Verbindung 28"/>
            <p:cNvCxnSpPr/>
            <p:nvPr/>
          </p:nvCxnSpPr>
          <p:spPr>
            <a:xfrm>
              <a:off x="1672630" y="2132856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" name="Gruppieren 51"/>
            <p:cNvGrpSpPr/>
            <p:nvPr/>
          </p:nvGrpSpPr>
          <p:grpSpPr>
            <a:xfrm>
              <a:off x="1663105" y="3501008"/>
              <a:ext cx="676647" cy="2664296"/>
              <a:chOff x="674043" y="3501008"/>
              <a:chExt cx="1665709" cy="2160240"/>
            </a:xfrm>
          </p:grpSpPr>
          <p:cxnSp>
            <p:nvCxnSpPr>
              <p:cNvPr id="53" name="Gerade Verbindung 52"/>
              <p:cNvCxnSpPr/>
              <p:nvPr/>
            </p:nvCxnSpPr>
            <p:spPr>
              <a:xfrm>
                <a:off x="683568" y="3501008"/>
                <a:ext cx="0" cy="216024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Gerade Verbindung 53"/>
              <p:cNvCxnSpPr/>
              <p:nvPr/>
            </p:nvCxnSpPr>
            <p:spPr>
              <a:xfrm>
                <a:off x="674043" y="5651723"/>
                <a:ext cx="1665709" cy="9525"/>
              </a:xfrm>
              <a:prstGeom prst="line">
                <a:avLst/>
              </a:prstGeom>
              <a:ln w="3810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" name="Gerade Verbindung 54"/>
          <p:cNvCxnSpPr/>
          <p:nvPr/>
        </p:nvCxnSpPr>
        <p:spPr>
          <a:xfrm flipH="1">
            <a:off x="3275856" y="3501008"/>
            <a:ext cx="19050" cy="2448272"/>
          </a:xfrm>
          <a:prstGeom prst="line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lipse 63"/>
          <p:cNvSpPr/>
          <p:nvPr/>
        </p:nvSpPr>
        <p:spPr>
          <a:xfrm>
            <a:off x="1763688" y="3616449"/>
            <a:ext cx="1402060" cy="100811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solidFill>
                  <a:schemeClr val="accent6"/>
                </a:solidFill>
              </a:rPr>
              <a:t>competitive targeted funding (e.g. teaching quality)</a:t>
            </a:r>
            <a:endParaRPr lang="en-US" sz="1100">
              <a:solidFill>
                <a:schemeClr val="accent6"/>
              </a:solidFill>
            </a:endParaRPr>
          </a:p>
        </p:txBody>
      </p:sp>
      <p:cxnSp>
        <p:nvCxnSpPr>
          <p:cNvPr id="67" name="Gerade Verbindung 66"/>
          <p:cNvCxnSpPr/>
          <p:nvPr/>
        </p:nvCxnSpPr>
        <p:spPr>
          <a:xfrm>
            <a:off x="2483768" y="4615036"/>
            <a:ext cx="0" cy="1296144"/>
          </a:xfrm>
          <a:prstGeom prst="line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>
            <a:off x="2483768" y="2132459"/>
            <a:ext cx="0" cy="15121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uppieren 98"/>
          <p:cNvGrpSpPr/>
          <p:nvPr/>
        </p:nvGrpSpPr>
        <p:grpSpPr>
          <a:xfrm>
            <a:off x="5292080" y="2132856"/>
            <a:ext cx="1343769" cy="3816424"/>
            <a:chOff x="5292080" y="2132856"/>
            <a:chExt cx="1343769" cy="3816424"/>
          </a:xfrm>
        </p:grpSpPr>
        <p:sp>
          <p:nvSpPr>
            <p:cNvPr id="33" name="Ellipse 32"/>
            <p:cNvSpPr/>
            <p:nvPr/>
          </p:nvSpPr>
          <p:spPr>
            <a:xfrm>
              <a:off x="5292080" y="2492896"/>
              <a:ext cx="1343769" cy="1008112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accent6"/>
                  </a:solidFill>
                </a:rPr>
                <a:t>institutional funding</a:t>
              </a:r>
              <a:endParaRPr lang="en-US" sz="1200" dirty="0">
                <a:solidFill>
                  <a:schemeClr val="accent6"/>
                </a:solidFill>
              </a:endParaRPr>
            </a:p>
          </p:txBody>
        </p:sp>
        <p:cxnSp>
          <p:nvCxnSpPr>
            <p:cNvPr id="36" name="Gerade Verbindung 35"/>
            <p:cNvCxnSpPr/>
            <p:nvPr/>
          </p:nvCxnSpPr>
          <p:spPr>
            <a:xfrm>
              <a:off x="5940152" y="2132856"/>
              <a:ext cx="0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/>
          </p:nvCxnSpPr>
          <p:spPr>
            <a:xfrm flipH="1">
              <a:off x="5940152" y="3501008"/>
              <a:ext cx="19050" cy="2448272"/>
            </a:xfrm>
            <a:prstGeom prst="line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uppieren 88"/>
          <p:cNvGrpSpPr/>
          <p:nvPr/>
        </p:nvGrpSpPr>
        <p:grpSpPr>
          <a:xfrm>
            <a:off x="6660232" y="3501008"/>
            <a:ext cx="576064" cy="2664296"/>
            <a:chOff x="6660232" y="3653408"/>
            <a:chExt cx="576064" cy="2664296"/>
          </a:xfrm>
        </p:grpSpPr>
        <p:cxnSp>
          <p:nvCxnSpPr>
            <p:cNvPr id="86" name="Gerade Verbindung 85"/>
            <p:cNvCxnSpPr/>
            <p:nvPr/>
          </p:nvCxnSpPr>
          <p:spPr>
            <a:xfrm>
              <a:off x="7235973" y="3653408"/>
              <a:ext cx="0" cy="266429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 Verbindung 86"/>
            <p:cNvCxnSpPr/>
            <p:nvPr/>
          </p:nvCxnSpPr>
          <p:spPr>
            <a:xfrm>
              <a:off x="6660232" y="6305957"/>
              <a:ext cx="576064" cy="3363"/>
            </a:xfrm>
            <a:prstGeom prst="line">
              <a:avLst/>
            </a:prstGeom>
            <a:ln w="3810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uppieren 97"/>
          <p:cNvGrpSpPr/>
          <p:nvPr/>
        </p:nvGrpSpPr>
        <p:grpSpPr>
          <a:xfrm>
            <a:off x="6660232" y="3501008"/>
            <a:ext cx="1872208" cy="2880320"/>
            <a:chOff x="6660232" y="3501008"/>
            <a:chExt cx="1872208" cy="2880320"/>
          </a:xfrm>
        </p:grpSpPr>
        <p:cxnSp>
          <p:nvCxnSpPr>
            <p:cNvPr id="94" name="Gerade Verbindung 93"/>
            <p:cNvCxnSpPr/>
            <p:nvPr/>
          </p:nvCxnSpPr>
          <p:spPr>
            <a:xfrm>
              <a:off x="8532440" y="3501008"/>
              <a:ext cx="0" cy="28803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 Verbindung 94"/>
            <p:cNvCxnSpPr/>
            <p:nvPr/>
          </p:nvCxnSpPr>
          <p:spPr>
            <a:xfrm>
              <a:off x="6660232" y="6381328"/>
              <a:ext cx="1872208" cy="0"/>
            </a:xfrm>
            <a:prstGeom prst="line">
              <a:avLst/>
            </a:prstGeom>
            <a:ln w="3810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Rechteck 77"/>
          <p:cNvSpPr/>
          <p:nvPr/>
        </p:nvSpPr>
        <p:spPr>
          <a:xfrm>
            <a:off x="3419872" y="1556792"/>
            <a:ext cx="2196752" cy="79208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focus</a:t>
            </a:r>
            <a:endParaRPr lang="en-US" sz="2400"/>
          </a:p>
        </p:txBody>
      </p:sp>
      <p:sp>
        <p:nvSpPr>
          <p:cNvPr id="51" name="Abgerundetes Rechteck 50"/>
          <p:cNvSpPr/>
          <p:nvPr/>
        </p:nvSpPr>
        <p:spPr>
          <a:xfrm>
            <a:off x="1008112" y="2420888"/>
            <a:ext cx="1403648" cy="122413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Abgerundetes Rechteck 55"/>
          <p:cNvSpPr/>
          <p:nvPr/>
        </p:nvSpPr>
        <p:spPr>
          <a:xfrm>
            <a:off x="5292080" y="2348880"/>
            <a:ext cx="1403648" cy="122413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78" grpId="0" animBg="1"/>
      <p:bldP spid="51" grpId="0" animBg="1"/>
      <p:bldP spid="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1600622" y="3068960"/>
            <a:ext cx="5976664" cy="720080"/>
            <a:chOff x="1600622" y="3140968"/>
            <a:chExt cx="5976664" cy="720080"/>
          </a:xfrm>
        </p:grpSpPr>
        <p:cxnSp>
          <p:nvCxnSpPr>
            <p:cNvPr id="9" name="Gerade Verbindung 8"/>
            <p:cNvCxnSpPr/>
            <p:nvPr/>
          </p:nvCxnSpPr>
          <p:spPr>
            <a:xfrm>
              <a:off x="1619672" y="3140968"/>
              <a:ext cx="0" cy="72008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>
              <a:off x="1600622" y="3846190"/>
              <a:ext cx="5976664" cy="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mit Pfeil 10"/>
            <p:cNvCxnSpPr/>
            <p:nvPr/>
          </p:nvCxnSpPr>
          <p:spPr>
            <a:xfrm flipV="1">
              <a:off x="7548711" y="3275459"/>
              <a:ext cx="0" cy="576064"/>
            </a:xfrm>
            <a:prstGeom prst="straightConnector1">
              <a:avLst/>
            </a:prstGeom>
            <a:ln w="5715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/>
          </p:nvCxnSpPr>
          <p:spPr>
            <a:xfrm>
              <a:off x="4499992" y="3140968"/>
              <a:ext cx="0" cy="720080"/>
            </a:xfrm>
            <a:prstGeom prst="line">
              <a:avLst/>
            </a:prstGeom>
            <a:ln w="571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2800"/>
              </a:lnSpc>
            </a:pPr>
            <a:r>
              <a:rPr lang="en-US" dirty="0" smtClean="0"/>
              <a:t>The excellence initiative leads to focused investment in world-class research (peer- review based).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hteck 4"/>
          <p:cNvSpPr/>
          <p:nvPr/>
        </p:nvSpPr>
        <p:spPr>
          <a:xfrm>
            <a:off x="467544" y="1628800"/>
            <a:ext cx="2232248" cy="1512168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>
            <a:outerShdw blurRad="50800" dist="127000" dir="8400000" algn="tr" rotWithShape="0">
              <a:prstClr val="black">
                <a:alpha val="49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graduate schools</a:t>
            </a:r>
            <a:endParaRPr kumimoji="0" lang="en-US" sz="23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419872" y="1628800"/>
            <a:ext cx="2232248" cy="1512168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>
            <a:outerShdw blurRad="50800" dist="127000" dir="8400000" algn="tr" rotWithShape="0">
              <a:prstClr val="black">
                <a:alpha val="49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research clusters</a:t>
            </a:r>
            <a:endParaRPr kumimoji="0" lang="en-US" sz="23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6444208" y="1628800"/>
            <a:ext cx="2232248" cy="1512168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>
            <a:outerShdw blurRad="50800" dist="127000" dir="8400000" algn="tr" rotWithShape="0">
              <a:prstClr val="black">
                <a:alpha val="49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future excellence plans </a:t>
            </a:r>
            <a:r>
              <a:rPr kumimoji="0" lang="en-US" sz="2300" b="1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of institutions</a:t>
            </a:r>
            <a:endParaRPr kumimoji="0" lang="en-US" sz="23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121028" y="3296597"/>
            <a:ext cx="14093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smtClean="0">
                <a:solidFill>
                  <a:schemeClr val="accent6"/>
                </a:solidFill>
              </a:rPr>
              <a:t>qualifies</a:t>
            </a:r>
            <a:endParaRPr lang="en-US" sz="2600" dirty="0">
              <a:solidFill>
                <a:schemeClr val="accent6"/>
              </a:solidFill>
            </a:endParaRPr>
          </a:p>
        </p:txBody>
      </p:sp>
      <p:sp>
        <p:nvSpPr>
          <p:cNvPr id="14" name="Pfeil nach unten 13"/>
          <p:cNvSpPr/>
          <p:nvPr/>
        </p:nvSpPr>
        <p:spPr>
          <a:xfrm>
            <a:off x="539552" y="3899705"/>
            <a:ext cx="7776864" cy="753431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llipse 14"/>
          <p:cNvSpPr/>
          <p:nvPr/>
        </p:nvSpPr>
        <p:spPr>
          <a:xfrm>
            <a:off x="107504" y="4437112"/>
            <a:ext cx="2448272" cy="1296144"/>
          </a:xfrm>
          <a:prstGeom prst="ellipse">
            <a:avLst/>
          </a:prstGeom>
          <a:solidFill>
            <a:srgbClr val="8EB4E3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>
            <a:outerShdw blurRad="50800" dist="127000" dir="8400000" algn="tr" rotWithShape="0">
              <a:prstClr val="black">
                <a:alpha val="49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collaboration</a:t>
            </a: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(incl. </a:t>
            </a:r>
            <a:r>
              <a:rPr kumimoji="0" lang="en-US" sz="1600" b="1" i="0" u="none" strike="noStrike" kern="0" cap="none" spc="0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non-university</a:t>
            </a: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1600" b="1" i="0" u="none" strike="noStrike" kern="0" cap="none" spc="0" normalizeH="0" baseline="0" dirty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research</a:t>
            </a: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</a:t>
            </a:r>
          </a:p>
        </p:txBody>
      </p:sp>
      <p:sp>
        <p:nvSpPr>
          <p:cNvPr id="16" name="Ellipse 15"/>
          <p:cNvSpPr/>
          <p:nvPr/>
        </p:nvSpPr>
        <p:spPr>
          <a:xfrm>
            <a:off x="2051720" y="5432591"/>
            <a:ext cx="1800200" cy="936104"/>
          </a:xfrm>
          <a:prstGeom prst="ellipse">
            <a:avLst/>
          </a:prstGeom>
          <a:solidFill>
            <a:srgbClr val="8EB4E3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>
            <a:outerShdw blurRad="50800" dist="127000" dir="8400000" algn="tr" rotWithShape="0">
              <a:prstClr val="black">
                <a:alpha val="49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all fields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709420" y="4713269"/>
            <a:ext cx="2232248" cy="1152128"/>
          </a:xfrm>
          <a:prstGeom prst="ellipse">
            <a:avLst/>
          </a:prstGeom>
          <a:solidFill>
            <a:srgbClr val="8EB4E3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>
            <a:outerShdw blurRad="50800" dist="127000" dir="8400000" algn="tr" rotWithShape="0">
              <a:prstClr val="black">
                <a:alpha val="49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interdisci-plinary</a:t>
            </a:r>
            <a:r>
              <a:rPr lang="en-US" sz="1600" b="1" kern="0" smtClean="0">
                <a:solidFill>
                  <a:srgbClr val="181818"/>
                </a:solidFill>
                <a:latin typeface="Arial" pitchFamily="34" charset="0"/>
                <a:cs typeface="Arial" pitchFamily="34" charset="0"/>
              </a:rPr>
              <a:t> cooperation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6156176" y="4485370"/>
            <a:ext cx="2736304" cy="743830"/>
          </a:xfrm>
          <a:prstGeom prst="ellipse">
            <a:avLst/>
          </a:prstGeom>
          <a:solidFill>
            <a:srgbClr val="8EB4E3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>
            <a:outerShdw blurRad="50800" dist="127000" dir="8400000" algn="tr" rotWithShape="0">
              <a:prstClr val="black">
                <a:alpha val="49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international competitiveness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6228184" y="5373216"/>
            <a:ext cx="2915816" cy="1152128"/>
          </a:xfrm>
          <a:prstGeom prst="ellipse">
            <a:avLst/>
          </a:prstGeom>
          <a:solidFill>
            <a:srgbClr val="8EB4E3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>
            <a:outerShdw blurRad="50800" dist="127000" dir="8400000" algn="tr" rotWithShape="0">
              <a:prstClr val="black">
                <a:alpha val="49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young +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world</a:t>
            </a:r>
            <a:r>
              <a:rPr lang="en-US" sz="1600" b="1" kern="0" smtClean="0">
                <a:solidFill>
                  <a:srgbClr val="181818"/>
                </a:solidFill>
                <a:latin typeface="Arial" pitchFamily="34" charset="0"/>
                <a:cs typeface="Arial" pitchFamily="34" charset="0"/>
              </a:rPr>
              <a:t>-class researchers involved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background: „student high“ (demographics, participation)</a:t>
            </a:r>
          </a:p>
          <a:p>
            <a:r>
              <a:rPr lang="en-US" sz="2200" dirty="0" smtClean="0"/>
              <a:t>additional students compared with 2005 (plan: 91.000 until 2010)</a:t>
            </a:r>
          </a:p>
          <a:p>
            <a:r>
              <a:rPr lang="en-US" sz="2200" dirty="0" smtClean="0"/>
              <a:t>allocation: planned expansion (ex ante) + real student numbers (ex post)</a:t>
            </a:r>
            <a:br>
              <a:rPr lang="en-US" sz="2200" dirty="0" smtClean="0"/>
            </a:br>
            <a:r>
              <a:rPr lang="en-US" sz="2200" dirty="0" smtClean="0">
                <a:sym typeface="Wingdings" pitchFamily="2" charset="2"/>
              </a:rPr>
              <a:t> political decisions + real performance</a:t>
            </a:r>
          </a:p>
          <a:p>
            <a:r>
              <a:rPr lang="en-US" sz="2200" dirty="0" smtClean="0">
                <a:sym typeface="Wingdings" pitchFamily="2" charset="2"/>
              </a:rPr>
              <a:t>„quick money“ leads to flexibility, very effective</a:t>
            </a:r>
            <a:br>
              <a:rPr lang="en-US" sz="2200" dirty="0" smtClean="0">
                <a:sym typeface="Wingdings" pitchFamily="2" charset="2"/>
              </a:rPr>
            </a:br>
            <a:r>
              <a:rPr lang="en-US" sz="2200" dirty="0" smtClean="0">
                <a:sym typeface="Wingdings" pitchFamily="2" charset="2"/>
              </a:rPr>
              <a:t> (in fact 182.000 additional students until 2010)</a:t>
            </a:r>
          </a:p>
          <a:p>
            <a:r>
              <a:rPr lang="en-US" sz="2200" dirty="0" smtClean="0">
                <a:sym typeface="Wingdings" pitchFamily="2" charset="2"/>
              </a:rPr>
              <a:t>limited to bachelor level, master level neglected </a:t>
            </a:r>
            <a:br>
              <a:rPr lang="en-US" sz="2200" dirty="0" smtClean="0">
                <a:sym typeface="Wingdings" pitchFamily="2" charset="2"/>
              </a:rPr>
            </a:br>
            <a:r>
              <a:rPr lang="en-US" sz="2200" dirty="0" smtClean="0">
                <a:sym typeface="Wingdings" pitchFamily="2" charset="2"/>
              </a:rPr>
              <a:t>(short-sighted policy)</a:t>
            </a:r>
            <a:endParaRPr lang="en-US" sz="22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2800"/>
              </a:lnSpc>
            </a:pPr>
            <a:r>
              <a:rPr lang="en-US" smtClean="0"/>
              <a:t>The Higher Education Pact leads to a nation-wide „money follow student“ funding element.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2800"/>
              </a:lnSpc>
            </a:pPr>
            <a:r>
              <a:rPr lang="en-US" dirty="0" smtClean="0"/>
              <a:t>The state institutional funding models are diverse, but with some common ground.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Higher Education Funding Mechanisms in Germany | Frank Ziegele | June 13, 2012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9039-338F-40B2-A027-831A715146B1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81200" y="1893912"/>
            <a:ext cx="5029200" cy="609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smtClean="0">
                <a:solidFill>
                  <a:srgbClr val="000000"/>
                </a:solidFill>
              </a:rPr>
              <a:t>framework contract</a:t>
            </a:r>
            <a:endParaRPr lang="en-US" sz="320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81200" y="2884512"/>
            <a:ext cx="5029200" cy="22860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003425" y="2924199"/>
            <a:ext cx="240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 smtClean="0">
                <a:solidFill>
                  <a:srgbClr val="000000"/>
                </a:solidFill>
              </a:rPr>
              <a:t>financial model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133600" y="3494112"/>
            <a:ext cx="2286000" cy="1524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smtClean="0">
                <a:solidFill>
                  <a:srgbClr val="000000"/>
                </a:solidFill>
              </a:rPr>
              <a:t>university</a:t>
            </a:r>
          </a:p>
          <a:p>
            <a:pPr algn="ctr" eaLnBrk="0" hangingPunct="0">
              <a:defRPr/>
            </a:pPr>
            <a:r>
              <a:rPr lang="en-US" sz="2400" smtClean="0">
                <a:solidFill>
                  <a:srgbClr val="000000"/>
                </a:solidFill>
              </a:rPr>
              <a:t>expenditures:</a:t>
            </a:r>
          </a:p>
          <a:p>
            <a:pPr algn="ctr" eaLnBrk="0" hangingPunct="0">
              <a:defRPr/>
            </a:pPr>
            <a:r>
              <a:rPr lang="en-US" sz="2400" smtClean="0">
                <a:solidFill>
                  <a:srgbClr val="000000"/>
                </a:solidFill>
              </a:rPr>
              <a:t>lump-sum</a:t>
            </a:r>
          </a:p>
          <a:p>
            <a:pPr algn="ctr" eaLnBrk="0" hangingPunct="0">
              <a:defRPr/>
            </a:pPr>
            <a:r>
              <a:rPr lang="en-US" sz="2400" smtClean="0">
                <a:solidFill>
                  <a:srgbClr val="000000"/>
                </a:solidFill>
              </a:rPr>
              <a:t>budgeting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1981200" y="5627712"/>
            <a:ext cx="5029200" cy="609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dirty="0" smtClean="0">
                <a:solidFill>
                  <a:srgbClr val="000000"/>
                </a:solidFill>
              </a:rPr>
              <a:t>accountability, KPI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0" name="AutoShape 19"/>
          <p:cNvSpPr>
            <a:spLocks noChangeArrowheads="1"/>
          </p:cNvSpPr>
          <p:nvPr/>
        </p:nvSpPr>
        <p:spPr bwMode="auto">
          <a:xfrm>
            <a:off x="1473200" y="3303612"/>
            <a:ext cx="457200" cy="4572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AutoShape 20"/>
          <p:cNvSpPr>
            <a:spLocks/>
          </p:cNvSpPr>
          <p:nvPr/>
        </p:nvSpPr>
        <p:spPr bwMode="auto">
          <a:xfrm>
            <a:off x="7099300" y="2046312"/>
            <a:ext cx="304800" cy="4038600"/>
          </a:xfrm>
          <a:prstGeom prst="rightBrace">
            <a:avLst>
              <a:gd name="adj1" fmla="val 110417"/>
              <a:gd name="adj2" fmla="val 50000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2" name="Group 21"/>
          <p:cNvGrpSpPr>
            <a:grpSpLocks/>
          </p:cNvGrpSpPr>
          <p:nvPr/>
        </p:nvGrpSpPr>
        <p:grpSpPr bwMode="auto">
          <a:xfrm>
            <a:off x="7452320" y="3645024"/>
            <a:ext cx="1528192" cy="838200"/>
            <a:chOff x="4656" y="1872"/>
            <a:chExt cx="1008" cy="528"/>
          </a:xfrm>
        </p:grpSpPr>
        <p:sp>
          <p:nvSpPr>
            <p:cNvPr id="13" name="Oval 22"/>
            <p:cNvSpPr>
              <a:spLocks noChangeArrowheads="1"/>
            </p:cNvSpPr>
            <p:nvPr/>
          </p:nvSpPr>
          <p:spPr bwMode="auto">
            <a:xfrm>
              <a:off x="4656" y="1872"/>
              <a:ext cx="1008" cy="528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4740" y="1916"/>
              <a:ext cx="82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dirty="0" smtClean="0">
                  <a:solidFill>
                    <a:srgbClr val="000000"/>
                  </a:solidFill>
                </a:rPr>
                <a:t>state </a:t>
              </a:r>
            </a:p>
            <a:p>
              <a:pPr eaLnBrk="0" hangingPunct="0"/>
              <a:r>
                <a:rPr lang="en-US" sz="2000" dirty="0" smtClean="0">
                  <a:solidFill>
                    <a:srgbClr val="000000"/>
                  </a:solidFill>
                </a:rPr>
                <a:t>objectives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4572000" y="3478237"/>
            <a:ext cx="2286000" cy="1524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smtClean="0">
                <a:solidFill>
                  <a:srgbClr val="000000"/>
                </a:solidFill>
              </a:rPr>
              <a:t>univ. revenues:</a:t>
            </a:r>
          </a:p>
          <a:p>
            <a:pPr algn="ctr" eaLnBrk="0" hangingPunct="0">
              <a:defRPr/>
            </a:pPr>
            <a:r>
              <a:rPr lang="en-US" sz="2400" smtClean="0">
                <a:solidFill>
                  <a:srgbClr val="000000"/>
                </a:solidFill>
              </a:rPr>
              <a:t>goal-oriented</a:t>
            </a:r>
          </a:p>
          <a:p>
            <a:pPr algn="ctr" eaLnBrk="0" hangingPunct="0">
              <a:defRPr/>
            </a:pPr>
            <a:r>
              <a:rPr lang="en-US" sz="2400" smtClean="0">
                <a:solidFill>
                  <a:srgbClr val="000000"/>
                </a:solidFill>
              </a:rPr>
              <a:t>funding, </a:t>
            </a:r>
          </a:p>
          <a:p>
            <a:pPr algn="ctr" eaLnBrk="0" hangingPunct="0">
              <a:defRPr/>
            </a:pPr>
            <a:r>
              <a:rPr lang="en-US" sz="2400" smtClean="0">
                <a:solidFill>
                  <a:srgbClr val="000000"/>
                </a:solidFill>
              </a:rPr>
              <a:t>„3-pillars-model“</a:t>
            </a:r>
            <a:endParaRPr lang="en-US" sz="2400">
              <a:solidFill>
                <a:srgbClr val="000000"/>
              </a:solidFill>
            </a:endParaRPr>
          </a:p>
        </p:txBody>
      </p:sp>
      <p:grpSp>
        <p:nvGrpSpPr>
          <p:cNvPr id="23" name="Group 16"/>
          <p:cNvGrpSpPr>
            <a:grpSpLocks/>
          </p:cNvGrpSpPr>
          <p:nvPr/>
        </p:nvGrpSpPr>
        <p:grpSpPr bwMode="auto">
          <a:xfrm>
            <a:off x="63500" y="3113112"/>
            <a:ext cx="1371600" cy="838200"/>
            <a:chOff x="40" y="1872"/>
            <a:chExt cx="864" cy="528"/>
          </a:xfrm>
        </p:grpSpPr>
        <p:sp>
          <p:nvSpPr>
            <p:cNvPr id="24" name="Oval 17"/>
            <p:cNvSpPr>
              <a:spLocks noChangeArrowheads="1"/>
            </p:cNvSpPr>
            <p:nvPr/>
          </p:nvSpPr>
          <p:spPr bwMode="auto">
            <a:xfrm>
              <a:off x="40" y="1872"/>
              <a:ext cx="864" cy="528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rgbClr val="000000"/>
                </a:solidFill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136" y="1920"/>
              <a:ext cx="69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de-DE" sz="2000" dirty="0" err="1" smtClean="0">
                  <a:solidFill>
                    <a:srgbClr val="000000"/>
                  </a:solidFill>
                </a:rPr>
                <a:t>Deregu</a:t>
              </a:r>
              <a:r>
                <a:rPr lang="de-DE" sz="2000" dirty="0" smtClean="0">
                  <a:solidFill>
                    <a:srgbClr val="000000"/>
                  </a:solidFill>
                </a:rPr>
                <a:t>-</a:t>
              </a:r>
              <a:endParaRPr lang="de-DE" sz="2000" dirty="0">
                <a:solidFill>
                  <a:srgbClr val="000000"/>
                </a:solidFill>
              </a:endParaRPr>
            </a:p>
            <a:p>
              <a:pPr eaLnBrk="0" hangingPunct="0"/>
              <a:r>
                <a:rPr lang="de-DE" sz="2000" dirty="0" err="1">
                  <a:solidFill>
                    <a:srgbClr val="000000"/>
                  </a:solidFill>
                </a:rPr>
                <a:t>lation</a:t>
              </a:r>
              <a:endParaRPr lang="de-DE" sz="2000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_Folienpräsentation_CHEe_">
  <a:themeElements>
    <a:clrScheme name="CHE_Grundfarben">
      <a:dk1>
        <a:srgbClr val="999999"/>
      </a:dk1>
      <a:lt1>
        <a:sysClr val="window" lastClr="FFFFFF"/>
      </a:lt1>
      <a:dk2>
        <a:srgbClr val="E30613"/>
      </a:dk2>
      <a:lt2>
        <a:srgbClr val="D8D8D8"/>
      </a:lt2>
      <a:accent1>
        <a:srgbClr val="858CA1"/>
      </a:accent1>
      <a:accent2>
        <a:srgbClr val="758D9A"/>
      </a:accent2>
      <a:accent3>
        <a:srgbClr val="848F7B"/>
      </a:accent3>
      <a:accent4>
        <a:srgbClr val="A28480"/>
      </a:accent4>
      <a:accent5>
        <a:srgbClr val="B2AB6F"/>
      </a:accent5>
      <a:accent6>
        <a:srgbClr val="494429"/>
      </a:accent6>
      <a:hlink>
        <a:srgbClr val="366092"/>
      </a:hlink>
      <a:folHlink>
        <a:srgbClr val="953734"/>
      </a:folHlink>
    </a:clrScheme>
    <a:fontScheme name="CHE_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Vorlage_Folienpräsentation_CHEe_</Template>
  <TotalTime>0</TotalTime>
  <Words>1709</Words>
  <Application>Microsoft Office PowerPoint</Application>
  <PresentationFormat>Presentación en pantalla (4:3)</PresentationFormat>
  <Paragraphs>380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Vorlage_Folienpräsentation_CHEe_</vt:lpstr>
      <vt:lpstr>Higher Education Funding Mechanisms in Germany</vt:lpstr>
      <vt:lpstr>Agenda</vt:lpstr>
      <vt:lpstr>The German funding model is of course not independent from (political) contexts.</vt:lpstr>
      <vt:lpstr>Agenda</vt:lpstr>
      <vt:lpstr>Public funding models in Germany try to balance three major purposes.</vt:lpstr>
      <vt:lpstr>The balancing in a federal system leads to complexity of public funding sources.</vt:lpstr>
      <vt:lpstr>The excellence initiative leads to focused investment in world-class research (peer- review based).</vt:lpstr>
      <vt:lpstr>The Higher Education Pact leads to a nation-wide „money follow student“ funding element.</vt:lpstr>
      <vt:lpstr>The state institutional funding models are diverse, but with some common ground.</vt:lpstr>
      <vt:lpstr>The 3-pillar model is more or less implemented in all German states.</vt:lpstr>
      <vt:lpstr>Agenda</vt:lpstr>
      <vt:lpstr>The three-pillar-model exists more or less in all the states, but with differences. Type 1 combines „history“ + performance.</vt:lpstr>
      <vt:lpstr>A good example for type 1 is  Lower Saxony.</vt:lpstr>
      <vt:lpstr>The size of the performance-oriented pillar varies between the states.</vt:lpstr>
      <vt:lpstr>Type 2 is an indicator-dominated model with basic formula funding.</vt:lpstr>
      <vt:lpstr>A good example for type 2 is Berlin.</vt:lpstr>
      <vt:lpstr>Berlin shows the potential virtues and problems of price models.</vt:lpstr>
      <vt:lpstr>Type 3 is a negotiation model. The major instrument is the target agreement/ performance contract.</vt:lpstr>
      <vt:lpstr>Performance contracts are a major innovation in HE funding, but their success depends on their design.</vt:lpstr>
      <vt:lpstr>Agenda</vt:lpstr>
      <vt:lpstr>Excellence initiative, higher education pact and institutional funding</vt:lpstr>
      <vt:lpstr>Institutional funding per student in the  16 states</vt:lpstr>
      <vt:lpstr>Institutional state funding vs. third-party funding</vt:lpstr>
      <vt:lpstr>Agenda</vt:lpstr>
      <vt:lpstr>Lessons learnt</vt:lpstr>
      <vt:lpstr>Lessons learnt</vt:lpstr>
      <vt:lpstr>Lessons learnt</vt:lpstr>
      <vt:lpstr>Thank you for your attention!  frank.ziegele@che.de </vt:lpstr>
    </vt:vector>
  </TitlesOfParts>
  <Company>CHE Centrum für Hochschulentwicklung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 Education Funding Mechanismus in Germany</dc:title>
  <dc:creator>Tegethoff</dc:creator>
  <cp:lastModifiedBy>Lidia Suñé Casajoana</cp:lastModifiedBy>
  <cp:revision>77</cp:revision>
  <dcterms:created xsi:type="dcterms:W3CDTF">2012-06-08T07:01:29Z</dcterms:created>
  <dcterms:modified xsi:type="dcterms:W3CDTF">2012-06-14T08:13:16Z</dcterms:modified>
</cp:coreProperties>
</file>